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8"/>
  </p:handoutMasterIdLst>
  <p:sldIdLst>
    <p:sldId id="256" r:id="rId2"/>
    <p:sldId id="259" r:id="rId3"/>
    <p:sldId id="260" r:id="rId4"/>
    <p:sldId id="261" r:id="rId5"/>
    <p:sldId id="268" r:id="rId6"/>
    <p:sldId id="269" r:id="rId7"/>
    <p:sldId id="270" r:id="rId8"/>
    <p:sldId id="271" r:id="rId9"/>
    <p:sldId id="262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64" r:id="rId28"/>
    <p:sldId id="267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265" r:id="rId44"/>
    <p:sldId id="266" r:id="rId45"/>
    <p:sldId id="303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257" r:id="rId5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81EDC"/>
    <a:srgbClr val="007BF6"/>
    <a:srgbClr val="70B13F"/>
    <a:srgbClr val="CC3300"/>
    <a:srgbClr val="FAC498"/>
    <a:srgbClr val="323034"/>
    <a:srgbClr val="D70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>
        <p:scale>
          <a:sx n="50" d="100"/>
          <a:sy n="50" d="100"/>
        </p:scale>
        <p:origin x="142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64EC13A-46BF-49D3-AACE-374C7B583B4C}" type="datetimeFigureOut">
              <a:rPr lang="zh-CN" altLang="en-US"/>
              <a:pPr>
                <a:defRPr/>
              </a:pPr>
              <a:t>2019/2/28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070E326-CA5B-4657-9103-6E58ED8ED1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977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2651125"/>
            <a:ext cx="12192000" cy="1711325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598988" y="2759075"/>
            <a:ext cx="7202487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600" b="1" dirty="0">
                <a:solidFill>
                  <a:srgbClr val="007B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实用礼仪</a:t>
            </a:r>
            <a:r>
              <a:rPr lang="zh-CN" altLang="en-US" sz="8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培训</a:t>
            </a:r>
          </a:p>
        </p:txBody>
      </p:sp>
      <p:sp>
        <p:nvSpPr>
          <p:cNvPr id="5" name="矩形 16"/>
          <p:cNvSpPr>
            <a:spLocks noChangeArrowheads="1"/>
          </p:cNvSpPr>
          <p:nvPr userDrawn="1"/>
        </p:nvSpPr>
        <p:spPr bwMode="auto">
          <a:xfrm>
            <a:off x="7842250" y="2281238"/>
            <a:ext cx="3959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i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新员工入职培训之</a:t>
            </a:r>
            <a:r>
              <a:rPr lang="en-US" altLang="zh-CN" i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i="1">
              <a:solidFill>
                <a:srgbClr val="7F7F7F"/>
              </a:solidFill>
            </a:endParaRPr>
          </a:p>
        </p:txBody>
      </p:sp>
      <p:grpSp>
        <p:nvGrpSpPr>
          <p:cNvPr id="6" name="组合 17"/>
          <p:cNvGrpSpPr>
            <a:grpSpLocks/>
          </p:cNvGrpSpPr>
          <p:nvPr userDrawn="1"/>
        </p:nvGrpSpPr>
        <p:grpSpPr bwMode="auto">
          <a:xfrm>
            <a:off x="11372850" y="2713038"/>
            <a:ext cx="512763" cy="355600"/>
            <a:chOff x="6410291" y="4700483"/>
            <a:chExt cx="511552" cy="355744"/>
          </a:xfrm>
        </p:grpSpPr>
        <p:sp>
          <p:nvSpPr>
            <p:cNvPr id="7" name="二十四角星 18"/>
            <p:cNvSpPr>
              <a:spLocks noChangeArrowheads="1"/>
            </p:cNvSpPr>
            <p:nvPr/>
          </p:nvSpPr>
          <p:spPr bwMode="auto">
            <a:xfrm>
              <a:off x="6411875" y="4700483"/>
              <a:ext cx="354760" cy="355744"/>
            </a:xfrm>
            <a:prstGeom prst="star24">
              <a:avLst>
                <a:gd name="adj" fmla="val 3750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 rot="-1169604">
              <a:off x="6410291" y="4730657"/>
              <a:ext cx="511552" cy="2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000">
                  <a:solidFill>
                    <a:srgbClr val="FFFFFF"/>
                  </a:solidFill>
                </a:rPr>
                <a:t>V2</a:t>
              </a:r>
              <a:endParaRPr lang="zh-CN" altLang="en-US" sz="1000">
                <a:solidFill>
                  <a:srgbClr val="FFFFFF"/>
                </a:solidFill>
              </a:endParaRPr>
            </a:p>
          </p:txBody>
        </p:sp>
      </p:grpSp>
      <p:sp>
        <p:nvSpPr>
          <p:cNvPr id="9" name="TextBox 12"/>
          <p:cNvSpPr txBox="1"/>
          <p:nvPr userDrawn="1"/>
        </p:nvSpPr>
        <p:spPr>
          <a:xfrm>
            <a:off x="10083743" y="526139"/>
            <a:ext cx="1676600" cy="52322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ea typeface="楷体" pitchFamily="49" charset="-122"/>
                <a:cs typeface="经典繁仿黑" pitchFamily="49" charset="-122"/>
              </a:rPr>
              <a:t>LOGO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Broadway" pitchFamily="82" charset="0"/>
              <a:ea typeface="楷体" pitchFamily="49" charset="-122"/>
              <a:cs typeface="经典繁仿黑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280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33400" y="547688"/>
            <a:ext cx="3024188" cy="4318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过渡页 </a:t>
            </a:r>
            <a:r>
              <a:rPr lang="en-US" altLang="zh-CN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TRANSITION PAGE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47688"/>
            <a:ext cx="508000" cy="431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Freeform 37"/>
          <p:cNvSpPr>
            <a:spLocks/>
          </p:cNvSpPr>
          <p:nvPr userDrawn="1"/>
        </p:nvSpPr>
        <p:spPr bwMode="gray">
          <a:xfrm rot="10800000" flipH="1" flipV="1">
            <a:off x="8320088" y="1825625"/>
            <a:ext cx="1709737" cy="1709738"/>
          </a:xfrm>
          <a:custGeom>
            <a:avLst/>
            <a:gdLst>
              <a:gd name="T0" fmla="*/ 2147483647 w 1016"/>
              <a:gd name="T1" fmla="*/ 0 h 1016"/>
              <a:gd name="T2" fmla="*/ 0 w 1016"/>
              <a:gd name="T3" fmla="*/ 2147483647 h 1016"/>
              <a:gd name="T4" fmla="*/ 0 w 1016"/>
              <a:gd name="T5" fmla="*/ 2147483647 h 1016"/>
              <a:gd name="T6" fmla="*/ 2147483647 w 1016"/>
              <a:gd name="T7" fmla="*/ 2147483647 h 1016"/>
              <a:gd name="T8" fmla="*/ 2147483647 w 1016"/>
              <a:gd name="T9" fmla="*/ 2147483647 h 1016"/>
              <a:gd name="T10" fmla="*/ 2147483647 w 1016"/>
              <a:gd name="T11" fmla="*/ 0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6"/>
              <a:gd name="T19" fmla="*/ 0 h 1016"/>
              <a:gd name="T20" fmla="*/ 1016 w 1016"/>
              <a:gd name="T21" fmla="*/ 1016 h 10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矩形 25"/>
          <p:cNvSpPr/>
          <p:nvPr userDrawn="1"/>
        </p:nvSpPr>
        <p:spPr>
          <a:xfrm>
            <a:off x="6397625" y="1825625"/>
            <a:ext cx="1709738" cy="1709738"/>
          </a:xfrm>
          <a:custGeom>
            <a:avLst/>
            <a:gdLst/>
            <a:ahLst/>
            <a:cxnLst/>
            <a:rect l="l" t="t" r="r" b="b"/>
            <a:pathLst>
              <a:path w="1709738" h="1709738">
                <a:moveTo>
                  <a:pt x="854869" y="0"/>
                </a:moveTo>
                <a:cubicBezTo>
                  <a:pt x="1327740" y="0"/>
                  <a:pt x="1709738" y="381999"/>
                  <a:pt x="1709738" y="854869"/>
                </a:cubicBezTo>
                <a:cubicBezTo>
                  <a:pt x="1709738" y="854883"/>
                  <a:pt x="1709738" y="858254"/>
                  <a:pt x="1709738" y="1709738"/>
                </a:cubicBezTo>
                <a:cubicBezTo>
                  <a:pt x="1709725" y="1709738"/>
                  <a:pt x="1706353" y="1709738"/>
                  <a:pt x="854869" y="1709738"/>
                </a:cubicBezTo>
                <a:cubicBezTo>
                  <a:pt x="381999" y="1709738"/>
                  <a:pt x="0" y="1327740"/>
                  <a:pt x="0" y="854869"/>
                </a:cubicBezTo>
                <a:cubicBezTo>
                  <a:pt x="0" y="381999"/>
                  <a:pt x="381999" y="0"/>
                  <a:pt x="85486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26"/>
          <p:cNvSpPr/>
          <p:nvPr userDrawn="1"/>
        </p:nvSpPr>
        <p:spPr>
          <a:xfrm>
            <a:off x="5730875" y="3697288"/>
            <a:ext cx="2376488" cy="2376487"/>
          </a:xfrm>
          <a:custGeom>
            <a:avLst/>
            <a:gdLst/>
            <a:ahLst/>
            <a:cxnLst/>
            <a:rect l="l" t="t" r="r" b="b"/>
            <a:pathLst>
              <a:path w="2376487" h="2376487">
                <a:moveTo>
                  <a:pt x="1188244" y="0"/>
                </a:moveTo>
                <a:cubicBezTo>
                  <a:pt x="1188256" y="0"/>
                  <a:pt x="1192038" y="0"/>
                  <a:pt x="2376487" y="0"/>
                </a:cubicBezTo>
                <a:cubicBezTo>
                  <a:pt x="2376487" y="19"/>
                  <a:pt x="2376487" y="4713"/>
                  <a:pt x="2376487" y="1188244"/>
                </a:cubicBezTo>
                <a:cubicBezTo>
                  <a:pt x="2376487" y="1845520"/>
                  <a:pt x="1845520" y="2376487"/>
                  <a:pt x="1188244" y="2376487"/>
                </a:cubicBezTo>
                <a:cubicBezTo>
                  <a:pt x="530967" y="2376487"/>
                  <a:pt x="0" y="1845520"/>
                  <a:pt x="0" y="1188244"/>
                </a:cubicBezTo>
                <a:cubicBezTo>
                  <a:pt x="0" y="530967"/>
                  <a:pt x="530967" y="0"/>
                  <a:pt x="1188244" y="0"/>
                </a:cubicBezTo>
                <a:close/>
              </a:path>
            </a:pathLst>
          </a:cu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27"/>
          <p:cNvSpPr/>
          <p:nvPr userDrawn="1"/>
        </p:nvSpPr>
        <p:spPr>
          <a:xfrm>
            <a:off x="8320088" y="3697288"/>
            <a:ext cx="1709737" cy="1709737"/>
          </a:xfrm>
          <a:custGeom>
            <a:avLst/>
            <a:gdLst/>
            <a:ahLst/>
            <a:cxnLst/>
            <a:rect l="l" t="t" r="r" b="b"/>
            <a:pathLst>
              <a:path w="1709738" h="1709738">
                <a:moveTo>
                  <a:pt x="0" y="0"/>
                </a:moveTo>
                <a:cubicBezTo>
                  <a:pt x="14" y="0"/>
                  <a:pt x="3385" y="0"/>
                  <a:pt x="854869" y="0"/>
                </a:cubicBezTo>
                <a:cubicBezTo>
                  <a:pt x="1327739" y="0"/>
                  <a:pt x="1709738" y="381998"/>
                  <a:pt x="1709738" y="854869"/>
                </a:cubicBezTo>
                <a:cubicBezTo>
                  <a:pt x="1709738" y="1327740"/>
                  <a:pt x="1327739" y="1709738"/>
                  <a:pt x="854869" y="1709738"/>
                </a:cubicBezTo>
                <a:cubicBezTo>
                  <a:pt x="381998" y="1709738"/>
                  <a:pt x="0" y="1327740"/>
                  <a:pt x="0" y="854869"/>
                </a:cubicBezTo>
                <a:cubicBezTo>
                  <a:pt x="0" y="854855"/>
                  <a:pt x="0" y="851340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4848225" y="4618038"/>
            <a:ext cx="879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>
                <a:solidFill>
                  <a:srgbClr val="595959"/>
                </a:solidFill>
                <a:latin typeface="Stencil" panose="040409050D0802020404" pitchFamily="82" charset="0"/>
                <a:ea typeface="微软雅黑" panose="020B0503020204020204" pitchFamily="34" charset="-122"/>
              </a:rPr>
              <a:t>04</a:t>
            </a:r>
            <a:endParaRPr lang="zh-CN" altLang="en-US" sz="3200" b="1">
              <a:solidFill>
                <a:srgbClr val="595959"/>
              </a:solidFill>
              <a:latin typeface="Stencil" panose="040409050D0802020404" pitchFamily="82" charset="0"/>
              <a:ea typeface="微软雅黑" panose="020B0503020204020204" pitchFamily="34" charset="-122"/>
            </a:endParaRPr>
          </a:p>
        </p:txBody>
      </p:sp>
      <p:pic>
        <p:nvPicPr>
          <p:cNvPr id="9" name="Picture 3" descr="F:\360云盘\02-个人资料\！PPT图片及版面资源\05-PPT精选插图\02-商务类\01-商务综合\sy_20111207231959434010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7305" y="4148008"/>
            <a:ext cx="1692000" cy="16920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0" name="TextBox 44"/>
          <p:cNvSpPr txBox="1">
            <a:spLocks noChangeArrowheads="1"/>
          </p:cNvSpPr>
          <p:nvPr userDrawn="1"/>
        </p:nvSpPr>
        <p:spPr bwMode="auto">
          <a:xfrm>
            <a:off x="6940550" y="374967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商务礼仪</a:t>
            </a: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534988" y="3816350"/>
            <a:ext cx="40989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534988" y="4356100"/>
            <a:ext cx="40989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534988" y="4895850"/>
            <a:ext cx="40989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534988" y="5435600"/>
            <a:ext cx="40989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 bwMode="auto">
          <a:xfrm>
            <a:off x="996950" y="3978275"/>
            <a:ext cx="215900" cy="2159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 bwMode="auto">
          <a:xfrm>
            <a:off x="996950" y="4518025"/>
            <a:ext cx="215900" cy="2159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 userDrawn="1"/>
        </p:nvSpPr>
        <p:spPr bwMode="auto">
          <a:xfrm>
            <a:off x="996950" y="5057775"/>
            <a:ext cx="215900" cy="2159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文本框 12"/>
          <p:cNvSpPr txBox="1">
            <a:spLocks noChangeArrowheads="1"/>
          </p:cNvSpPr>
          <p:nvPr userDrawn="1"/>
        </p:nvSpPr>
        <p:spPr bwMode="auto">
          <a:xfrm>
            <a:off x="1357313" y="3902075"/>
            <a:ext cx="327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见面礼仪</a:t>
            </a:r>
          </a:p>
        </p:txBody>
      </p:sp>
      <p:sp>
        <p:nvSpPr>
          <p:cNvPr id="19" name="文本框 13"/>
          <p:cNvSpPr txBox="1">
            <a:spLocks noChangeArrowheads="1"/>
          </p:cNvSpPr>
          <p:nvPr userDrawn="1"/>
        </p:nvSpPr>
        <p:spPr bwMode="auto">
          <a:xfrm>
            <a:off x="1357313" y="4441825"/>
            <a:ext cx="327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邮件礼仪</a:t>
            </a:r>
          </a:p>
        </p:txBody>
      </p:sp>
      <p:sp>
        <p:nvSpPr>
          <p:cNvPr id="20" name="文本框 14"/>
          <p:cNvSpPr txBox="1">
            <a:spLocks noChangeArrowheads="1"/>
          </p:cNvSpPr>
          <p:nvPr userDrawn="1"/>
        </p:nvSpPr>
        <p:spPr bwMode="auto">
          <a:xfrm>
            <a:off x="1354138" y="4981575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位置礼仪</a:t>
            </a:r>
          </a:p>
        </p:txBody>
      </p:sp>
    </p:spTree>
    <p:extLst>
      <p:ext uri="{BB962C8B-B14F-4D97-AF65-F5344CB8AC3E}">
        <p14:creationId xmlns:p14="http://schemas.microsoft.com/office/powerpoint/2010/main" val="182077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 userDrawn="1"/>
        </p:nvSpPr>
        <p:spPr bwMode="auto">
          <a:xfrm>
            <a:off x="2884488" y="6419850"/>
            <a:ext cx="511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商务礼仪</a:t>
            </a:r>
          </a:p>
        </p:txBody>
      </p:sp>
      <p:sp>
        <p:nvSpPr>
          <p:cNvPr id="3" name="椭圆 2"/>
          <p:cNvSpPr/>
          <p:nvPr userDrawn="1"/>
        </p:nvSpPr>
        <p:spPr>
          <a:xfrm>
            <a:off x="692150" y="6529388"/>
            <a:ext cx="180975" cy="1809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 3"/>
          <p:cNvSpPr/>
          <p:nvPr userDrawn="1"/>
        </p:nvSpPr>
        <p:spPr>
          <a:xfrm>
            <a:off x="1119188" y="6529388"/>
            <a:ext cx="179387" cy="1809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椭圆 4"/>
          <p:cNvSpPr/>
          <p:nvPr userDrawn="1"/>
        </p:nvSpPr>
        <p:spPr>
          <a:xfrm>
            <a:off x="1544638" y="6529388"/>
            <a:ext cx="179387" cy="1809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椭圆 5"/>
          <p:cNvSpPr/>
          <p:nvPr userDrawn="1"/>
        </p:nvSpPr>
        <p:spPr>
          <a:xfrm>
            <a:off x="1970088" y="6529388"/>
            <a:ext cx="180975" cy="180975"/>
          </a:xfrm>
          <a:prstGeom prst="ellipse">
            <a:avLst/>
          </a:prstGeom>
          <a:solidFill>
            <a:srgbClr val="333134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924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644900"/>
            <a:ext cx="12195175" cy="3024188"/>
          </a:xfrm>
          <a:prstGeom prst="rect">
            <a:avLst/>
          </a:prstGeom>
          <a:gradFill>
            <a:gsLst>
              <a:gs pos="0">
                <a:srgbClr val="FAFAFA"/>
              </a:gs>
              <a:gs pos="50000">
                <a:srgbClr val="FBFBFB"/>
              </a:gs>
              <a:gs pos="100000">
                <a:srgbClr val="FCFCF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6669088"/>
            <a:ext cx="12195175" cy="188912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323034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5175" cy="36449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D70C19"/>
              </a:solidFill>
            </a:endParaRPr>
          </a:p>
        </p:txBody>
      </p:sp>
      <p:sp>
        <p:nvSpPr>
          <p:cNvPr id="5" name="标题 1"/>
          <p:cNvSpPr txBox="1">
            <a:spLocks noChangeArrowheads="1"/>
          </p:cNvSpPr>
          <p:nvPr userDrawn="1"/>
        </p:nvSpPr>
        <p:spPr>
          <a:xfrm>
            <a:off x="2219509" y="1922479"/>
            <a:ext cx="7560839" cy="1470025"/>
          </a:xfrm>
          <a:prstGeom prst="rect">
            <a:avLst/>
          </a:prstGeom>
          <a:ln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72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sym typeface="Impact" pitchFamily="34" charset="0"/>
              </a:rPr>
              <a:t>Thank </a:t>
            </a:r>
            <a:r>
              <a:rPr lang="en-US" altLang="zh-CN" sz="72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sym typeface="Impact" pitchFamily="34" charset="0"/>
              </a:rPr>
              <a:t>You</a:t>
            </a:r>
            <a:endParaRPr lang="zh-CN" altLang="en-US" sz="32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2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643E-7 -1.19861 L 3.30643E-7 2.59259E-6 L 0.00039 -0.12153 L 3.30643E-7 2.59259E-6 " pathEditMode="relative" rAng="0" ptsTypes="AAAA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33400" y="547688"/>
            <a:ext cx="3024188" cy="4318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目录页 </a:t>
            </a:r>
            <a:r>
              <a:rPr lang="en-US" altLang="zh-CN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CONTENTS PAGE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47688"/>
            <a:ext cx="508000" cy="431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Freeform 35"/>
          <p:cNvSpPr>
            <a:spLocks/>
          </p:cNvSpPr>
          <p:nvPr/>
        </p:nvSpPr>
        <p:spPr bwMode="gray">
          <a:xfrm flipH="1">
            <a:off x="3654425" y="1219200"/>
            <a:ext cx="2376488" cy="2376488"/>
          </a:xfrm>
          <a:custGeom>
            <a:avLst/>
            <a:gdLst>
              <a:gd name="T0" fmla="*/ 2147483647 w 1016"/>
              <a:gd name="T1" fmla="*/ 0 h 1016"/>
              <a:gd name="T2" fmla="*/ 0 w 1016"/>
              <a:gd name="T3" fmla="*/ 2147483647 h 1016"/>
              <a:gd name="T4" fmla="*/ 0 w 1016"/>
              <a:gd name="T5" fmla="*/ 2147483647 h 1016"/>
              <a:gd name="T6" fmla="*/ 2147483647 w 1016"/>
              <a:gd name="T7" fmla="*/ 2147483647 h 1016"/>
              <a:gd name="T8" fmla="*/ 2147483647 w 1016"/>
              <a:gd name="T9" fmla="*/ 2147483647 h 1016"/>
              <a:gd name="T10" fmla="*/ 2147483647 w 1016"/>
              <a:gd name="T11" fmla="*/ 0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6"/>
              <a:gd name="T19" fmla="*/ 0 h 1016"/>
              <a:gd name="T20" fmla="*/ 1016 w 1016"/>
              <a:gd name="T21" fmla="*/ 1016 h 10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Freeform 35"/>
          <p:cNvSpPr>
            <a:spLocks/>
          </p:cNvSpPr>
          <p:nvPr userDrawn="1"/>
        </p:nvSpPr>
        <p:spPr bwMode="gray">
          <a:xfrm>
            <a:off x="6235700" y="1219200"/>
            <a:ext cx="2376488" cy="2376488"/>
          </a:xfrm>
          <a:custGeom>
            <a:avLst/>
            <a:gdLst>
              <a:gd name="T0" fmla="*/ 2147483647 w 1016"/>
              <a:gd name="T1" fmla="*/ 0 h 1016"/>
              <a:gd name="T2" fmla="*/ 0 w 1016"/>
              <a:gd name="T3" fmla="*/ 2147483647 h 1016"/>
              <a:gd name="T4" fmla="*/ 0 w 1016"/>
              <a:gd name="T5" fmla="*/ 2147483647 h 1016"/>
              <a:gd name="T6" fmla="*/ 2147483647 w 1016"/>
              <a:gd name="T7" fmla="*/ 2147483647 h 1016"/>
              <a:gd name="T8" fmla="*/ 2147483647 w 1016"/>
              <a:gd name="T9" fmla="*/ 2147483647 h 1016"/>
              <a:gd name="T10" fmla="*/ 2147483647 w 1016"/>
              <a:gd name="T11" fmla="*/ 0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6"/>
              <a:gd name="T19" fmla="*/ 0 h 1016"/>
              <a:gd name="T20" fmla="*/ 1016 w 1016"/>
              <a:gd name="T21" fmla="*/ 1016 h 10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矩形 22"/>
          <p:cNvSpPr/>
          <p:nvPr userDrawn="1"/>
        </p:nvSpPr>
        <p:spPr>
          <a:xfrm>
            <a:off x="6230938" y="3767138"/>
            <a:ext cx="2376487" cy="2376487"/>
          </a:xfrm>
          <a:custGeom>
            <a:avLst/>
            <a:gdLst/>
            <a:ahLst/>
            <a:cxnLst/>
            <a:rect l="l" t="t" r="r" b="b"/>
            <a:pathLst>
              <a:path w="2376488" h="2376487">
                <a:moveTo>
                  <a:pt x="0" y="0"/>
                </a:moveTo>
                <a:cubicBezTo>
                  <a:pt x="1188244" y="0"/>
                  <a:pt x="1188244" y="0"/>
                  <a:pt x="1188244" y="0"/>
                </a:cubicBezTo>
                <a:cubicBezTo>
                  <a:pt x="1845521" y="0"/>
                  <a:pt x="2376488" y="530967"/>
                  <a:pt x="2376488" y="1188243"/>
                </a:cubicBezTo>
                <a:cubicBezTo>
                  <a:pt x="2376488" y="1845520"/>
                  <a:pt x="1845521" y="2376487"/>
                  <a:pt x="1188244" y="2376487"/>
                </a:cubicBezTo>
                <a:cubicBezTo>
                  <a:pt x="530967" y="2376487"/>
                  <a:pt x="0" y="1845520"/>
                  <a:pt x="0" y="1188243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26"/>
          <p:cNvSpPr/>
          <p:nvPr userDrawn="1"/>
        </p:nvSpPr>
        <p:spPr>
          <a:xfrm>
            <a:off x="3644900" y="3778250"/>
            <a:ext cx="2376488" cy="2376488"/>
          </a:xfrm>
          <a:custGeom>
            <a:avLst/>
            <a:gdLst/>
            <a:ahLst/>
            <a:cxnLst/>
            <a:rect l="l" t="t" r="r" b="b"/>
            <a:pathLst>
              <a:path w="2376487" h="2376487">
                <a:moveTo>
                  <a:pt x="1188244" y="0"/>
                </a:moveTo>
                <a:cubicBezTo>
                  <a:pt x="1188256" y="0"/>
                  <a:pt x="1192038" y="0"/>
                  <a:pt x="2376487" y="0"/>
                </a:cubicBezTo>
                <a:cubicBezTo>
                  <a:pt x="2376487" y="19"/>
                  <a:pt x="2376487" y="4713"/>
                  <a:pt x="2376487" y="1188244"/>
                </a:cubicBezTo>
                <a:cubicBezTo>
                  <a:pt x="2376487" y="1845520"/>
                  <a:pt x="1845520" y="2376487"/>
                  <a:pt x="1188244" y="2376487"/>
                </a:cubicBezTo>
                <a:cubicBezTo>
                  <a:pt x="530967" y="2376487"/>
                  <a:pt x="0" y="1845520"/>
                  <a:pt x="0" y="1188244"/>
                </a:cubicBezTo>
                <a:cubicBezTo>
                  <a:pt x="0" y="530967"/>
                  <a:pt x="530967" y="0"/>
                  <a:pt x="1188244" y="0"/>
                </a:cubicBezTo>
                <a:close/>
              </a:path>
            </a:pathLst>
          </a:cu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Picture 17" descr="C:\Users\user\Desktop\xpic2196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4342" y="1441939"/>
            <a:ext cx="1692000" cy="16920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857750" y="31940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礼仪概述</a:t>
            </a:r>
          </a:p>
        </p:txBody>
      </p:sp>
      <p:pic>
        <p:nvPicPr>
          <p:cNvPr id="10" name="Picture 2" descr="F:\360云盘\03-doing\110219_1312885192182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3862" y="1441939"/>
            <a:ext cx="1692000" cy="16920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" name="Picture 3" descr="F:\360云盘\02-个人资料\！PPT图片及版面资源\05-PPT精选插图\02-商务类\01-商务综合\sy_20111207231959434010.jpg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3862" y="4205881"/>
            <a:ext cx="1692000" cy="16920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2" name="TextBox 8"/>
          <p:cNvSpPr txBox="1">
            <a:spLocks noChangeArrowheads="1"/>
          </p:cNvSpPr>
          <p:nvPr userDrawn="1"/>
        </p:nvSpPr>
        <p:spPr bwMode="auto">
          <a:xfrm>
            <a:off x="2765425" y="2114550"/>
            <a:ext cx="879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>
                <a:solidFill>
                  <a:srgbClr val="595959"/>
                </a:solidFill>
                <a:latin typeface="Stencil" panose="040409050D0802020404" pitchFamily="82" charset="0"/>
                <a:ea typeface="微软雅黑" panose="020B0503020204020204" pitchFamily="34" charset="-122"/>
              </a:rPr>
              <a:t>01</a:t>
            </a:r>
            <a:endParaRPr lang="zh-CN" altLang="en-US" sz="3200" b="1">
              <a:solidFill>
                <a:srgbClr val="595959"/>
              </a:solidFill>
              <a:latin typeface="Stencil" panose="040409050D0802020404" pitchFamily="82" charset="0"/>
              <a:ea typeface="微软雅黑" panose="020B0503020204020204" pitchFamily="34" charset="-122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 userDrawn="1"/>
        </p:nvSpPr>
        <p:spPr bwMode="auto">
          <a:xfrm>
            <a:off x="2765425" y="4675188"/>
            <a:ext cx="879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>
                <a:solidFill>
                  <a:srgbClr val="595959"/>
                </a:solidFill>
                <a:latin typeface="Stencil" panose="040409050D0802020404" pitchFamily="82" charset="0"/>
                <a:ea typeface="微软雅黑" panose="020B0503020204020204" pitchFamily="34" charset="-122"/>
              </a:rPr>
              <a:t>04</a:t>
            </a:r>
            <a:endParaRPr lang="zh-CN" altLang="en-US" sz="3200" b="1">
              <a:solidFill>
                <a:srgbClr val="595959"/>
              </a:solidFill>
              <a:latin typeface="Stencil" panose="040409050D0802020404" pitchFamily="82" charset="0"/>
              <a:ea typeface="微软雅黑" panose="020B0503020204020204" pitchFamily="34" charset="-122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8599488" y="2114550"/>
            <a:ext cx="877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>
                <a:solidFill>
                  <a:srgbClr val="595959"/>
                </a:solidFill>
                <a:latin typeface="Stencil" panose="040409050D0802020404" pitchFamily="82" charset="0"/>
                <a:ea typeface="微软雅黑" panose="020B0503020204020204" pitchFamily="34" charset="-122"/>
              </a:rPr>
              <a:t>02</a:t>
            </a:r>
            <a:endParaRPr lang="zh-CN" altLang="en-US" sz="3200" b="1">
              <a:solidFill>
                <a:srgbClr val="595959"/>
              </a:solidFill>
              <a:latin typeface="Stencil" panose="040409050D0802020404" pitchFamily="82" charset="0"/>
              <a:ea typeface="微软雅黑" panose="020B0503020204020204" pitchFamily="34" charset="-122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 userDrawn="1"/>
        </p:nvSpPr>
        <p:spPr bwMode="auto">
          <a:xfrm>
            <a:off x="8599488" y="4675188"/>
            <a:ext cx="877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>
                <a:solidFill>
                  <a:srgbClr val="595959"/>
                </a:solidFill>
                <a:latin typeface="Stencil" panose="040409050D0802020404" pitchFamily="82" charset="0"/>
                <a:ea typeface="微软雅黑" panose="020B0503020204020204" pitchFamily="34" charset="-122"/>
              </a:rPr>
              <a:t>03</a:t>
            </a:r>
            <a:endParaRPr lang="zh-CN" altLang="en-US" sz="3200" b="1">
              <a:solidFill>
                <a:srgbClr val="595959"/>
              </a:solidFill>
              <a:latin typeface="Stencil" panose="040409050D0802020404" pitchFamily="82" charset="0"/>
              <a:ea typeface="微软雅黑" panose="020B0503020204020204" pitchFamily="34" charset="-122"/>
            </a:endParaRPr>
          </a:p>
        </p:txBody>
      </p:sp>
      <p:sp>
        <p:nvSpPr>
          <p:cNvPr id="16" name="TextBox 50"/>
          <p:cNvSpPr txBox="1">
            <a:spLocks noChangeArrowheads="1"/>
          </p:cNvSpPr>
          <p:nvPr userDrawn="1"/>
        </p:nvSpPr>
        <p:spPr bwMode="auto">
          <a:xfrm>
            <a:off x="6310313" y="31940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职业形象</a:t>
            </a:r>
          </a:p>
        </p:txBody>
      </p:sp>
      <p:sp>
        <p:nvSpPr>
          <p:cNvPr id="17" name="TextBox 51"/>
          <p:cNvSpPr txBox="1">
            <a:spLocks noChangeArrowheads="1"/>
          </p:cNvSpPr>
          <p:nvPr userDrawn="1"/>
        </p:nvSpPr>
        <p:spPr bwMode="auto">
          <a:xfrm>
            <a:off x="6310313" y="380682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社交礼仪</a:t>
            </a:r>
          </a:p>
        </p:txBody>
      </p:sp>
      <p:sp>
        <p:nvSpPr>
          <p:cNvPr id="18" name="TextBox 52"/>
          <p:cNvSpPr txBox="1">
            <a:spLocks noChangeArrowheads="1"/>
          </p:cNvSpPr>
          <p:nvPr userDrawn="1"/>
        </p:nvSpPr>
        <p:spPr bwMode="auto">
          <a:xfrm>
            <a:off x="4857750" y="380682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商务礼仪</a:t>
            </a:r>
          </a:p>
        </p:txBody>
      </p:sp>
      <p:pic>
        <p:nvPicPr>
          <p:cNvPr id="19" name="Picture 4" descr="C:\Documents and Settings\t11318\桌面\图片2.jpg"/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4342" y="4205881"/>
            <a:ext cx="1692000" cy="16920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47034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33400" y="547688"/>
            <a:ext cx="3024188" cy="4318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过渡页 </a:t>
            </a:r>
            <a:r>
              <a:rPr lang="en-US" altLang="zh-CN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TRANSITION PAGE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47688"/>
            <a:ext cx="508000" cy="431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1"/>
          <p:cNvSpPr/>
          <p:nvPr/>
        </p:nvSpPr>
        <p:spPr>
          <a:xfrm>
            <a:off x="8318500" y="1828800"/>
            <a:ext cx="1709738" cy="1709738"/>
          </a:xfrm>
          <a:custGeom>
            <a:avLst/>
            <a:gdLst/>
            <a:ahLst/>
            <a:cxnLst/>
            <a:rect l="l" t="t" r="r" b="b"/>
            <a:pathLst>
              <a:path w="1709739" h="1709737">
                <a:moveTo>
                  <a:pt x="854869" y="0"/>
                </a:moveTo>
                <a:cubicBezTo>
                  <a:pt x="1327740" y="0"/>
                  <a:pt x="1709739" y="381998"/>
                  <a:pt x="1709739" y="854868"/>
                </a:cubicBezTo>
                <a:cubicBezTo>
                  <a:pt x="1709739" y="1327738"/>
                  <a:pt x="1327740" y="1709737"/>
                  <a:pt x="854869" y="1709737"/>
                </a:cubicBezTo>
                <a:cubicBezTo>
                  <a:pt x="0" y="1709737"/>
                  <a:pt x="0" y="1709737"/>
                  <a:pt x="0" y="1709737"/>
                </a:cubicBezTo>
                <a:cubicBezTo>
                  <a:pt x="0" y="854868"/>
                  <a:pt x="0" y="854868"/>
                  <a:pt x="0" y="854868"/>
                </a:cubicBezTo>
                <a:cubicBezTo>
                  <a:pt x="0" y="381998"/>
                  <a:pt x="381999" y="0"/>
                  <a:pt x="85486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16"/>
          <p:cNvSpPr/>
          <p:nvPr/>
        </p:nvSpPr>
        <p:spPr>
          <a:xfrm>
            <a:off x="8313738" y="3709988"/>
            <a:ext cx="1709737" cy="1709737"/>
          </a:xfrm>
          <a:custGeom>
            <a:avLst/>
            <a:gdLst/>
            <a:ahLst/>
            <a:cxnLst/>
            <a:rect l="l" t="t" r="r" b="b"/>
            <a:pathLst>
              <a:path w="1709737" h="1709738">
                <a:moveTo>
                  <a:pt x="0" y="0"/>
                </a:moveTo>
                <a:cubicBezTo>
                  <a:pt x="854868" y="0"/>
                  <a:pt x="854868" y="0"/>
                  <a:pt x="854868" y="0"/>
                </a:cubicBezTo>
                <a:cubicBezTo>
                  <a:pt x="1327738" y="0"/>
                  <a:pt x="1709737" y="381998"/>
                  <a:pt x="1709737" y="854869"/>
                </a:cubicBezTo>
                <a:cubicBezTo>
                  <a:pt x="1709737" y="1327740"/>
                  <a:pt x="1327738" y="1709738"/>
                  <a:pt x="854868" y="1709738"/>
                </a:cubicBezTo>
                <a:cubicBezTo>
                  <a:pt x="381998" y="1709738"/>
                  <a:pt x="0" y="1327740"/>
                  <a:pt x="0" y="85486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17"/>
          <p:cNvSpPr/>
          <p:nvPr/>
        </p:nvSpPr>
        <p:spPr>
          <a:xfrm>
            <a:off x="6394450" y="3721100"/>
            <a:ext cx="1709738" cy="1709738"/>
          </a:xfrm>
          <a:custGeom>
            <a:avLst/>
            <a:gdLst/>
            <a:ahLst/>
            <a:cxnLst/>
            <a:rect l="l" t="t" r="r" b="b"/>
            <a:pathLst>
              <a:path w="1709738" h="1709738">
                <a:moveTo>
                  <a:pt x="854869" y="0"/>
                </a:moveTo>
                <a:cubicBezTo>
                  <a:pt x="1709738" y="0"/>
                  <a:pt x="1709738" y="0"/>
                  <a:pt x="1709738" y="0"/>
                </a:cubicBezTo>
                <a:cubicBezTo>
                  <a:pt x="1709738" y="854869"/>
                  <a:pt x="1709738" y="854869"/>
                  <a:pt x="1709738" y="854869"/>
                </a:cubicBezTo>
                <a:cubicBezTo>
                  <a:pt x="1709738" y="1327739"/>
                  <a:pt x="1327739" y="1709738"/>
                  <a:pt x="854869" y="1709738"/>
                </a:cubicBezTo>
                <a:cubicBezTo>
                  <a:pt x="381998" y="1709738"/>
                  <a:pt x="0" y="1327739"/>
                  <a:pt x="0" y="854869"/>
                </a:cubicBezTo>
                <a:cubicBezTo>
                  <a:pt x="0" y="381999"/>
                  <a:pt x="381998" y="0"/>
                  <a:pt x="85486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Freeform 35"/>
          <p:cNvSpPr>
            <a:spLocks/>
          </p:cNvSpPr>
          <p:nvPr/>
        </p:nvSpPr>
        <p:spPr bwMode="gray">
          <a:xfrm flipH="1">
            <a:off x="5726113" y="1160463"/>
            <a:ext cx="2376487" cy="2376487"/>
          </a:xfrm>
          <a:custGeom>
            <a:avLst/>
            <a:gdLst>
              <a:gd name="T0" fmla="*/ 2147483647 w 1016"/>
              <a:gd name="T1" fmla="*/ 0 h 1016"/>
              <a:gd name="T2" fmla="*/ 0 w 1016"/>
              <a:gd name="T3" fmla="*/ 2147483647 h 1016"/>
              <a:gd name="T4" fmla="*/ 0 w 1016"/>
              <a:gd name="T5" fmla="*/ 2147483647 h 1016"/>
              <a:gd name="T6" fmla="*/ 2147483647 w 1016"/>
              <a:gd name="T7" fmla="*/ 2147483647 h 1016"/>
              <a:gd name="T8" fmla="*/ 2147483647 w 1016"/>
              <a:gd name="T9" fmla="*/ 2147483647 h 1016"/>
              <a:gd name="T10" fmla="*/ 2147483647 w 1016"/>
              <a:gd name="T11" fmla="*/ 0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6"/>
              <a:gd name="T19" fmla="*/ 0 h 1016"/>
              <a:gd name="T20" fmla="*/ 1016 w 1016"/>
              <a:gd name="T21" fmla="*/ 1016 h 10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4848225" y="2057400"/>
            <a:ext cx="879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>
                <a:solidFill>
                  <a:srgbClr val="595959"/>
                </a:solidFill>
                <a:latin typeface="Stencil" panose="040409050D0802020404" pitchFamily="82" charset="0"/>
                <a:ea typeface="微软雅黑" panose="020B0503020204020204" pitchFamily="34" charset="-122"/>
              </a:rPr>
              <a:t>01</a:t>
            </a:r>
            <a:endParaRPr lang="zh-CN" altLang="en-US" sz="3200" b="1">
              <a:solidFill>
                <a:srgbClr val="595959"/>
              </a:solidFill>
              <a:latin typeface="Stencil" panose="040409050D0802020404" pitchFamily="82" charset="0"/>
              <a:ea typeface="微软雅黑" panose="020B0503020204020204" pitchFamily="34" charset="-122"/>
            </a:endParaRPr>
          </a:p>
        </p:txBody>
      </p:sp>
      <p:sp>
        <p:nvSpPr>
          <p:cNvPr id="9" name="TextBox 41"/>
          <p:cNvSpPr txBox="1">
            <a:spLocks noChangeArrowheads="1"/>
          </p:cNvSpPr>
          <p:nvPr userDrawn="1"/>
        </p:nvSpPr>
        <p:spPr bwMode="auto">
          <a:xfrm>
            <a:off x="6940550" y="31369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礼仪概述</a:t>
            </a:r>
          </a:p>
        </p:txBody>
      </p:sp>
      <p:pic>
        <p:nvPicPr>
          <p:cNvPr id="10" name="Picture 2" descr="F:\360云盘\03-doing\110219_131288519218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7305" y="1384066"/>
            <a:ext cx="1692000" cy="16920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cxnSp>
        <p:nvCxnSpPr>
          <p:cNvPr id="11" name="直接连接符 10"/>
          <p:cNvCxnSpPr/>
          <p:nvPr userDrawn="1"/>
        </p:nvCxnSpPr>
        <p:spPr>
          <a:xfrm>
            <a:off x="534988" y="3816350"/>
            <a:ext cx="40989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534988" y="4356100"/>
            <a:ext cx="40989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534988" y="4895850"/>
            <a:ext cx="40989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534988" y="5435600"/>
            <a:ext cx="40989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 bwMode="auto">
          <a:xfrm>
            <a:off x="996950" y="3978275"/>
            <a:ext cx="215900" cy="2159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 bwMode="auto">
          <a:xfrm>
            <a:off x="996950" y="4518025"/>
            <a:ext cx="215900" cy="2159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 userDrawn="1"/>
        </p:nvSpPr>
        <p:spPr bwMode="auto">
          <a:xfrm>
            <a:off x="996950" y="5057775"/>
            <a:ext cx="215900" cy="2159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文本框 12"/>
          <p:cNvSpPr txBox="1">
            <a:spLocks noChangeArrowheads="1"/>
          </p:cNvSpPr>
          <p:nvPr userDrawn="1"/>
        </p:nvSpPr>
        <p:spPr bwMode="auto">
          <a:xfrm>
            <a:off x="1357313" y="3902075"/>
            <a:ext cx="327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礼仪现状</a:t>
            </a:r>
          </a:p>
        </p:txBody>
      </p:sp>
      <p:sp>
        <p:nvSpPr>
          <p:cNvPr id="19" name="文本框 13"/>
          <p:cNvSpPr txBox="1">
            <a:spLocks noChangeArrowheads="1"/>
          </p:cNvSpPr>
          <p:nvPr userDrawn="1"/>
        </p:nvSpPr>
        <p:spPr bwMode="auto">
          <a:xfrm>
            <a:off x="1357313" y="4441825"/>
            <a:ext cx="327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何为礼仪</a:t>
            </a:r>
          </a:p>
        </p:txBody>
      </p:sp>
      <p:sp>
        <p:nvSpPr>
          <p:cNvPr id="20" name="文本框 14"/>
          <p:cNvSpPr txBox="1">
            <a:spLocks noChangeArrowheads="1"/>
          </p:cNvSpPr>
          <p:nvPr userDrawn="1"/>
        </p:nvSpPr>
        <p:spPr bwMode="auto">
          <a:xfrm>
            <a:off x="1354138" y="4981575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为何要学礼仪</a:t>
            </a:r>
          </a:p>
        </p:txBody>
      </p:sp>
    </p:spTree>
    <p:extLst>
      <p:ext uri="{BB962C8B-B14F-4D97-AF65-F5344CB8AC3E}">
        <p14:creationId xmlns:p14="http://schemas.microsoft.com/office/powerpoint/2010/main" val="249313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 userDrawn="1"/>
        </p:nvSpPr>
        <p:spPr bwMode="auto">
          <a:xfrm>
            <a:off x="2884488" y="6419850"/>
            <a:ext cx="511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礼仪概述</a:t>
            </a:r>
          </a:p>
        </p:txBody>
      </p:sp>
      <p:sp>
        <p:nvSpPr>
          <p:cNvPr id="3" name="椭圆 2"/>
          <p:cNvSpPr/>
          <p:nvPr userDrawn="1"/>
        </p:nvSpPr>
        <p:spPr>
          <a:xfrm>
            <a:off x="692150" y="6529388"/>
            <a:ext cx="180975" cy="180975"/>
          </a:xfrm>
          <a:prstGeom prst="ellipse">
            <a:avLst/>
          </a:prstGeom>
          <a:solidFill>
            <a:srgbClr val="333134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 3"/>
          <p:cNvSpPr/>
          <p:nvPr userDrawn="1"/>
        </p:nvSpPr>
        <p:spPr>
          <a:xfrm>
            <a:off x="1119188" y="6529388"/>
            <a:ext cx="179387" cy="1809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椭圆 4"/>
          <p:cNvSpPr/>
          <p:nvPr userDrawn="1"/>
        </p:nvSpPr>
        <p:spPr>
          <a:xfrm>
            <a:off x="1544638" y="6529388"/>
            <a:ext cx="179387" cy="1809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椭圆 5"/>
          <p:cNvSpPr/>
          <p:nvPr userDrawn="1"/>
        </p:nvSpPr>
        <p:spPr>
          <a:xfrm>
            <a:off x="1970088" y="6529388"/>
            <a:ext cx="180975" cy="1809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23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33400" y="547688"/>
            <a:ext cx="3024188" cy="4318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过渡页 </a:t>
            </a:r>
            <a:r>
              <a:rPr lang="en-US" altLang="zh-CN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TRANSITION PAGE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47688"/>
            <a:ext cx="508000" cy="431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" name="组合 12"/>
          <p:cNvGrpSpPr>
            <a:grpSpLocks/>
          </p:cNvGrpSpPr>
          <p:nvPr userDrawn="1"/>
        </p:nvGrpSpPr>
        <p:grpSpPr bwMode="auto">
          <a:xfrm>
            <a:off x="6327775" y="1160463"/>
            <a:ext cx="4297363" cy="4294187"/>
            <a:chOff x="2750043" y="949775"/>
            <a:chExt cx="4297364" cy="4294187"/>
          </a:xfrm>
        </p:grpSpPr>
        <p:sp>
          <p:nvSpPr>
            <p:cNvPr id="5" name="Freeform 35"/>
            <p:cNvSpPr>
              <a:spLocks/>
            </p:cNvSpPr>
            <p:nvPr/>
          </p:nvSpPr>
          <p:spPr bwMode="gray">
            <a:xfrm>
              <a:off x="4670918" y="949775"/>
              <a:ext cx="2376489" cy="2376487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6" name="矩形 24"/>
            <p:cNvSpPr/>
            <p:nvPr/>
          </p:nvSpPr>
          <p:spPr>
            <a:xfrm>
              <a:off x="4669331" y="3534225"/>
              <a:ext cx="1709737" cy="1709737"/>
            </a:xfrm>
            <a:custGeom>
              <a:avLst/>
              <a:gdLst/>
              <a:ahLst/>
              <a:cxnLst/>
              <a:rect l="l" t="t" r="r" b="b"/>
              <a:pathLst>
                <a:path w="1709738" h="1709737">
                  <a:moveTo>
                    <a:pt x="0" y="0"/>
                  </a:moveTo>
                  <a:cubicBezTo>
                    <a:pt x="854869" y="0"/>
                    <a:pt x="854869" y="0"/>
                    <a:pt x="854869" y="0"/>
                  </a:cubicBezTo>
                  <a:cubicBezTo>
                    <a:pt x="1327739" y="0"/>
                    <a:pt x="1709738" y="381998"/>
                    <a:pt x="1709738" y="854869"/>
                  </a:cubicBezTo>
                  <a:cubicBezTo>
                    <a:pt x="1709738" y="1327739"/>
                    <a:pt x="1327739" y="1709737"/>
                    <a:pt x="854869" y="1709737"/>
                  </a:cubicBezTo>
                  <a:cubicBezTo>
                    <a:pt x="381998" y="1709737"/>
                    <a:pt x="0" y="1327739"/>
                    <a:pt x="0" y="85486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23"/>
            <p:cNvSpPr/>
            <p:nvPr/>
          </p:nvSpPr>
          <p:spPr>
            <a:xfrm>
              <a:off x="2750043" y="3523112"/>
              <a:ext cx="1709738" cy="1709738"/>
            </a:xfrm>
            <a:custGeom>
              <a:avLst/>
              <a:gdLst/>
              <a:ahLst/>
              <a:cxnLst/>
              <a:rect l="l" t="t" r="r" b="b"/>
              <a:pathLst>
                <a:path w="1709738" h="1709737">
                  <a:moveTo>
                    <a:pt x="854869" y="0"/>
                  </a:moveTo>
                  <a:cubicBezTo>
                    <a:pt x="854881" y="0"/>
                    <a:pt x="858068" y="0"/>
                    <a:pt x="1709738" y="0"/>
                  </a:cubicBezTo>
                  <a:cubicBezTo>
                    <a:pt x="1709738" y="14"/>
                    <a:pt x="1709738" y="3501"/>
                    <a:pt x="1709738" y="854868"/>
                  </a:cubicBezTo>
                  <a:cubicBezTo>
                    <a:pt x="1709738" y="1327739"/>
                    <a:pt x="1327740" y="1709737"/>
                    <a:pt x="854869" y="1709737"/>
                  </a:cubicBezTo>
                  <a:cubicBezTo>
                    <a:pt x="381999" y="1709737"/>
                    <a:pt x="0" y="1327739"/>
                    <a:pt x="0" y="854868"/>
                  </a:cubicBezTo>
                  <a:cubicBezTo>
                    <a:pt x="0" y="381998"/>
                    <a:pt x="381999" y="0"/>
                    <a:pt x="85486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22"/>
            <p:cNvSpPr/>
            <p:nvPr/>
          </p:nvSpPr>
          <p:spPr>
            <a:xfrm>
              <a:off x="2750043" y="1618112"/>
              <a:ext cx="1709738" cy="1709738"/>
            </a:xfrm>
            <a:custGeom>
              <a:avLst/>
              <a:gdLst/>
              <a:ahLst/>
              <a:cxnLst/>
              <a:rect l="l" t="t" r="r" b="b"/>
              <a:pathLst>
                <a:path w="1709737" h="1709737">
                  <a:moveTo>
                    <a:pt x="854869" y="0"/>
                  </a:moveTo>
                  <a:cubicBezTo>
                    <a:pt x="1327739" y="0"/>
                    <a:pt x="1709737" y="381998"/>
                    <a:pt x="1709737" y="854869"/>
                  </a:cubicBezTo>
                  <a:cubicBezTo>
                    <a:pt x="1709737" y="854882"/>
                    <a:pt x="1709737" y="858173"/>
                    <a:pt x="1709737" y="1709737"/>
                  </a:cubicBezTo>
                  <a:cubicBezTo>
                    <a:pt x="1709724" y="1709737"/>
                    <a:pt x="1706352" y="1709737"/>
                    <a:pt x="854869" y="1709737"/>
                  </a:cubicBezTo>
                  <a:cubicBezTo>
                    <a:pt x="381998" y="1709737"/>
                    <a:pt x="0" y="1327739"/>
                    <a:pt x="0" y="854869"/>
                  </a:cubicBezTo>
                  <a:cubicBezTo>
                    <a:pt x="0" y="381998"/>
                    <a:pt x="381998" y="0"/>
                    <a:pt x="85486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9" name="Picture 17" descr="C:\Users\user\Desktop\xpic2196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57785" y="1384066"/>
            <a:ext cx="1692000" cy="16920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10682288" y="2057400"/>
            <a:ext cx="877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>
                <a:solidFill>
                  <a:srgbClr val="595959"/>
                </a:solidFill>
                <a:latin typeface="Stencil" panose="040409050D0802020404" pitchFamily="82" charset="0"/>
                <a:ea typeface="微软雅黑" panose="020B0503020204020204" pitchFamily="34" charset="-122"/>
              </a:rPr>
              <a:t>02</a:t>
            </a:r>
            <a:endParaRPr lang="zh-CN" altLang="en-US" sz="3200" b="1">
              <a:solidFill>
                <a:srgbClr val="595959"/>
              </a:solidFill>
              <a:latin typeface="Stencil" panose="040409050D0802020404" pitchFamily="82" charset="0"/>
              <a:ea typeface="微软雅黑" panose="020B0503020204020204" pitchFamily="34" charset="-122"/>
            </a:endParaRPr>
          </a:p>
        </p:txBody>
      </p:sp>
      <p:sp>
        <p:nvSpPr>
          <p:cNvPr id="11" name="TextBox 52"/>
          <p:cNvSpPr txBox="1">
            <a:spLocks noChangeArrowheads="1"/>
          </p:cNvSpPr>
          <p:nvPr userDrawn="1"/>
        </p:nvSpPr>
        <p:spPr bwMode="auto">
          <a:xfrm>
            <a:off x="8393113" y="31369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职业形象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534988" y="3816350"/>
            <a:ext cx="40989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534988" y="4356100"/>
            <a:ext cx="40989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534988" y="4895850"/>
            <a:ext cx="40989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534988" y="5435600"/>
            <a:ext cx="40989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 userDrawn="1"/>
        </p:nvSpPr>
        <p:spPr bwMode="auto">
          <a:xfrm>
            <a:off x="996950" y="3978275"/>
            <a:ext cx="215900" cy="2159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 userDrawn="1"/>
        </p:nvSpPr>
        <p:spPr bwMode="auto">
          <a:xfrm>
            <a:off x="996950" y="4518025"/>
            <a:ext cx="215900" cy="2159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996950" y="5057775"/>
            <a:ext cx="215900" cy="2159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12"/>
          <p:cNvSpPr txBox="1">
            <a:spLocks noChangeArrowheads="1"/>
          </p:cNvSpPr>
          <p:nvPr userDrawn="1"/>
        </p:nvSpPr>
        <p:spPr bwMode="auto">
          <a:xfrm>
            <a:off x="1357313" y="3902075"/>
            <a:ext cx="327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仪容（发肤容貌）</a:t>
            </a:r>
          </a:p>
        </p:txBody>
      </p:sp>
      <p:sp>
        <p:nvSpPr>
          <p:cNvPr id="20" name="文本框 13"/>
          <p:cNvSpPr txBox="1">
            <a:spLocks noChangeArrowheads="1"/>
          </p:cNvSpPr>
          <p:nvPr userDrawn="1"/>
        </p:nvSpPr>
        <p:spPr bwMode="auto">
          <a:xfrm>
            <a:off x="1357313" y="4441825"/>
            <a:ext cx="327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仪表（衣着打扮）</a:t>
            </a:r>
          </a:p>
        </p:txBody>
      </p:sp>
      <p:sp>
        <p:nvSpPr>
          <p:cNvPr id="21" name="文本框 14"/>
          <p:cNvSpPr txBox="1">
            <a:spLocks noChangeArrowheads="1"/>
          </p:cNvSpPr>
          <p:nvPr userDrawn="1"/>
        </p:nvSpPr>
        <p:spPr bwMode="auto">
          <a:xfrm>
            <a:off x="1354138" y="4981575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仪态（举止神态）</a:t>
            </a:r>
          </a:p>
        </p:txBody>
      </p:sp>
    </p:spTree>
    <p:extLst>
      <p:ext uri="{BB962C8B-B14F-4D97-AF65-F5344CB8AC3E}">
        <p14:creationId xmlns:p14="http://schemas.microsoft.com/office/powerpoint/2010/main" val="220453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 userDrawn="1"/>
        </p:nvSpPr>
        <p:spPr bwMode="auto">
          <a:xfrm>
            <a:off x="2884488" y="6419850"/>
            <a:ext cx="511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职业形象</a:t>
            </a:r>
          </a:p>
        </p:txBody>
      </p:sp>
      <p:sp>
        <p:nvSpPr>
          <p:cNvPr id="3" name="椭圆 2"/>
          <p:cNvSpPr/>
          <p:nvPr userDrawn="1"/>
        </p:nvSpPr>
        <p:spPr>
          <a:xfrm>
            <a:off x="692150" y="6529388"/>
            <a:ext cx="180975" cy="1809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 3"/>
          <p:cNvSpPr/>
          <p:nvPr userDrawn="1"/>
        </p:nvSpPr>
        <p:spPr>
          <a:xfrm>
            <a:off x="1119188" y="6529388"/>
            <a:ext cx="179387" cy="180975"/>
          </a:xfrm>
          <a:prstGeom prst="ellipse">
            <a:avLst/>
          </a:prstGeom>
          <a:solidFill>
            <a:srgbClr val="333134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椭圆 4"/>
          <p:cNvSpPr/>
          <p:nvPr userDrawn="1"/>
        </p:nvSpPr>
        <p:spPr>
          <a:xfrm>
            <a:off x="1544638" y="6529388"/>
            <a:ext cx="179387" cy="1809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椭圆 5"/>
          <p:cNvSpPr/>
          <p:nvPr userDrawn="1"/>
        </p:nvSpPr>
        <p:spPr>
          <a:xfrm>
            <a:off x="1970088" y="6529388"/>
            <a:ext cx="180975" cy="1809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768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33400" y="547688"/>
            <a:ext cx="3024188" cy="4318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过渡页 </a:t>
            </a:r>
            <a:r>
              <a:rPr lang="en-US" altLang="zh-CN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TRANSITION PAGE 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47688"/>
            <a:ext cx="508000" cy="431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" name="组合 12"/>
          <p:cNvGrpSpPr>
            <a:grpSpLocks/>
          </p:cNvGrpSpPr>
          <p:nvPr userDrawn="1"/>
        </p:nvGrpSpPr>
        <p:grpSpPr bwMode="auto">
          <a:xfrm>
            <a:off x="6327775" y="1792288"/>
            <a:ext cx="4302125" cy="4270375"/>
            <a:chOff x="2743996" y="1618236"/>
            <a:chExt cx="4302123" cy="4270376"/>
          </a:xfrm>
        </p:grpSpPr>
        <p:sp>
          <p:nvSpPr>
            <p:cNvPr id="5" name="矩形 20"/>
            <p:cNvSpPr/>
            <p:nvPr/>
          </p:nvSpPr>
          <p:spPr>
            <a:xfrm>
              <a:off x="4668045" y="1618236"/>
              <a:ext cx="1709737" cy="1709737"/>
            </a:xfrm>
            <a:custGeom>
              <a:avLst/>
              <a:gdLst/>
              <a:ahLst/>
              <a:cxnLst/>
              <a:rect l="l" t="t" r="r" b="b"/>
              <a:pathLst>
                <a:path w="1709738" h="1709738">
                  <a:moveTo>
                    <a:pt x="854869" y="0"/>
                  </a:moveTo>
                  <a:cubicBezTo>
                    <a:pt x="1327739" y="0"/>
                    <a:pt x="1709738" y="381998"/>
                    <a:pt x="1709738" y="854869"/>
                  </a:cubicBezTo>
                  <a:cubicBezTo>
                    <a:pt x="1709738" y="1327739"/>
                    <a:pt x="1327739" y="1709738"/>
                    <a:pt x="854869" y="1709738"/>
                  </a:cubicBezTo>
                  <a:cubicBezTo>
                    <a:pt x="0" y="1709738"/>
                    <a:pt x="0" y="1709738"/>
                    <a:pt x="0" y="1709738"/>
                  </a:cubicBezTo>
                  <a:cubicBezTo>
                    <a:pt x="0" y="854869"/>
                    <a:pt x="0" y="854869"/>
                    <a:pt x="0" y="854869"/>
                  </a:cubicBezTo>
                  <a:cubicBezTo>
                    <a:pt x="0" y="381998"/>
                    <a:pt x="381999" y="0"/>
                    <a:pt x="85486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22"/>
            <p:cNvSpPr/>
            <p:nvPr/>
          </p:nvSpPr>
          <p:spPr>
            <a:xfrm>
              <a:off x="4669633" y="3512123"/>
              <a:ext cx="2376486" cy="2376489"/>
            </a:xfrm>
            <a:custGeom>
              <a:avLst/>
              <a:gdLst/>
              <a:ahLst/>
              <a:cxnLst/>
              <a:rect l="l" t="t" r="r" b="b"/>
              <a:pathLst>
                <a:path w="2376488" h="2376487">
                  <a:moveTo>
                    <a:pt x="0" y="0"/>
                  </a:moveTo>
                  <a:cubicBezTo>
                    <a:pt x="1188244" y="0"/>
                    <a:pt x="1188244" y="0"/>
                    <a:pt x="1188244" y="0"/>
                  </a:cubicBezTo>
                  <a:cubicBezTo>
                    <a:pt x="1845521" y="0"/>
                    <a:pt x="2376488" y="530967"/>
                    <a:pt x="2376488" y="1188243"/>
                  </a:cubicBezTo>
                  <a:cubicBezTo>
                    <a:pt x="2376488" y="1845520"/>
                    <a:pt x="1845521" y="2376487"/>
                    <a:pt x="1188244" y="2376487"/>
                  </a:cubicBezTo>
                  <a:cubicBezTo>
                    <a:pt x="530967" y="2376487"/>
                    <a:pt x="0" y="1845520"/>
                    <a:pt x="0" y="118824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21"/>
            <p:cNvSpPr/>
            <p:nvPr/>
          </p:nvSpPr>
          <p:spPr>
            <a:xfrm>
              <a:off x="2743996" y="3497836"/>
              <a:ext cx="1709737" cy="1709737"/>
            </a:xfrm>
            <a:custGeom>
              <a:avLst/>
              <a:gdLst/>
              <a:ahLst/>
              <a:cxnLst/>
              <a:rect l="l" t="t" r="r" b="b"/>
              <a:pathLst>
                <a:path w="1709737" h="1709738">
                  <a:moveTo>
                    <a:pt x="854868" y="0"/>
                  </a:moveTo>
                  <a:cubicBezTo>
                    <a:pt x="1709737" y="0"/>
                    <a:pt x="1709737" y="0"/>
                    <a:pt x="1709737" y="0"/>
                  </a:cubicBezTo>
                  <a:cubicBezTo>
                    <a:pt x="1709737" y="854869"/>
                    <a:pt x="1709737" y="854869"/>
                    <a:pt x="1709737" y="854869"/>
                  </a:cubicBezTo>
                  <a:cubicBezTo>
                    <a:pt x="1709737" y="1327740"/>
                    <a:pt x="1327738" y="1709738"/>
                    <a:pt x="854868" y="1709738"/>
                  </a:cubicBezTo>
                  <a:cubicBezTo>
                    <a:pt x="381998" y="1709738"/>
                    <a:pt x="0" y="1327740"/>
                    <a:pt x="0" y="854869"/>
                  </a:cubicBezTo>
                  <a:cubicBezTo>
                    <a:pt x="0" y="381999"/>
                    <a:pt x="381998" y="0"/>
                    <a:pt x="85486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37"/>
            <p:cNvSpPr>
              <a:spLocks/>
            </p:cNvSpPr>
            <p:nvPr/>
          </p:nvSpPr>
          <p:spPr bwMode="gray">
            <a:xfrm rot="10800000" flipV="1">
              <a:off x="2748759" y="1629348"/>
              <a:ext cx="1709736" cy="1709738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682288" y="4618038"/>
            <a:ext cx="877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b="1">
                <a:solidFill>
                  <a:srgbClr val="595959"/>
                </a:solidFill>
                <a:latin typeface="Stencil" panose="040409050D0802020404" pitchFamily="82" charset="0"/>
                <a:ea typeface="微软雅黑" panose="020B0503020204020204" pitchFamily="34" charset="-122"/>
              </a:rPr>
              <a:t>03</a:t>
            </a:r>
            <a:endParaRPr lang="zh-CN" altLang="en-US" sz="3200" b="1">
              <a:solidFill>
                <a:srgbClr val="595959"/>
              </a:solidFill>
              <a:latin typeface="Stencil" panose="040409050D0802020404" pitchFamily="82" charset="0"/>
              <a:ea typeface="微软雅黑" panose="020B0503020204020204" pitchFamily="34" charset="-122"/>
            </a:endParaRPr>
          </a:p>
        </p:txBody>
      </p:sp>
      <p:sp>
        <p:nvSpPr>
          <p:cNvPr id="10" name="TextBox 40"/>
          <p:cNvSpPr txBox="1">
            <a:spLocks noChangeArrowheads="1"/>
          </p:cNvSpPr>
          <p:nvPr userDrawn="1"/>
        </p:nvSpPr>
        <p:spPr bwMode="auto">
          <a:xfrm>
            <a:off x="8393113" y="374967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社交礼仪</a:t>
            </a:r>
          </a:p>
        </p:txBody>
      </p:sp>
      <p:pic>
        <p:nvPicPr>
          <p:cNvPr id="11" name="Picture 4" descr="C:\Documents and Settings\t11318\桌面\图片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57785" y="4148008"/>
            <a:ext cx="1692000" cy="16920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cxnSp>
        <p:nvCxnSpPr>
          <p:cNvPr id="12" name="直接连接符 11"/>
          <p:cNvCxnSpPr/>
          <p:nvPr userDrawn="1"/>
        </p:nvCxnSpPr>
        <p:spPr>
          <a:xfrm>
            <a:off x="534988" y="3816350"/>
            <a:ext cx="40989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534988" y="4356100"/>
            <a:ext cx="40989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534988" y="4895850"/>
            <a:ext cx="40989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534988" y="5435600"/>
            <a:ext cx="40989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 userDrawn="1"/>
        </p:nvSpPr>
        <p:spPr bwMode="auto">
          <a:xfrm>
            <a:off x="996950" y="3978275"/>
            <a:ext cx="215900" cy="2159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 userDrawn="1"/>
        </p:nvSpPr>
        <p:spPr bwMode="auto">
          <a:xfrm>
            <a:off x="996950" y="4518025"/>
            <a:ext cx="215900" cy="2159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996950" y="5057775"/>
            <a:ext cx="215900" cy="21590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12"/>
          <p:cNvSpPr txBox="1">
            <a:spLocks noChangeArrowheads="1"/>
          </p:cNvSpPr>
          <p:nvPr userDrawn="1"/>
        </p:nvSpPr>
        <p:spPr bwMode="auto">
          <a:xfrm>
            <a:off x="1357313" y="3902075"/>
            <a:ext cx="327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语言沟通</a:t>
            </a:r>
          </a:p>
        </p:txBody>
      </p:sp>
      <p:sp>
        <p:nvSpPr>
          <p:cNvPr id="20" name="文本框 13"/>
          <p:cNvSpPr txBox="1">
            <a:spLocks noChangeArrowheads="1"/>
          </p:cNvSpPr>
          <p:nvPr userDrawn="1"/>
        </p:nvSpPr>
        <p:spPr bwMode="auto">
          <a:xfrm>
            <a:off x="1357313" y="4441825"/>
            <a:ext cx="327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电话礼仪</a:t>
            </a:r>
          </a:p>
        </p:txBody>
      </p:sp>
      <p:sp>
        <p:nvSpPr>
          <p:cNvPr id="21" name="文本框 14"/>
          <p:cNvSpPr txBox="1">
            <a:spLocks noChangeArrowheads="1"/>
          </p:cNvSpPr>
          <p:nvPr userDrawn="1"/>
        </p:nvSpPr>
        <p:spPr bwMode="auto">
          <a:xfrm>
            <a:off x="1354138" y="4981575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餐宴礼仪</a:t>
            </a:r>
          </a:p>
        </p:txBody>
      </p:sp>
    </p:spTree>
    <p:extLst>
      <p:ext uri="{BB962C8B-B14F-4D97-AF65-F5344CB8AC3E}">
        <p14:creationId xmlns:p14="http://schemas.microsoft.com/office/powerpoint/2010/main" val="360833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 userDrawn="1"/>
        </p:nvSpPr>
        <p:spPr bwMode="auto">
          <a:xfrm>
            <a:off x="2884488" y="6419850"/>
            <a:ext cx="511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社交礼仪</a:t>
            </a:r>
          </a:p>
        </p:txBody>
      </p:sp>
      <p:sp>
        <p:nvSpPr>
          <p:cNvPr id="3" name="椭圆 2"/>
          <p:cNvSpPr/>
          <p:nvPr userDrawn="1"/>
        </p:nvSpPr>
        <p:spPr>
          <a:xfrm>
            <a:off x="692150" y="6529388"/>
            <a:ext cx="180975" cy="1809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 3"/>
          <p:cNvSpPr/>
          <p:nvPr userDrawn="1"/>
        </p:nvSpPr>
        <p:spPr>
          <a:xfrm>
            <a:off x="1119188" y="6529388"/>
            <a:ext cx="179387" cy="1809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椭圆 4"/>
          <p:cNvSpPr/>
          <p:nvPr userDrawn="1"/>
        </p:nvSpPr>
        <p:spPr>
          <a:xfrm>
            <a:off x="1544638" y="6529388"/>
            <a:ext cx="179387" cy="180975"/>
          </a:xfrm>
          <a:prstGeom prst="ellipse">
            <a:avLst/>
          </a:prstGeom>
          <a:solidFill>
            <a:srgbClr val="333134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椭圆 5"/>
          <p:cNvSpPr/>
          <p:nvPr userDrawn="1"/>
        </p:nvSpPr>
        <p:spPr>
          <a:xfrm>
            <a:off x="1970088" y="6529388"/>
            <a:ext cx="180975" cy="1809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741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>
          <a:xfrm>
            <a:off x="2643188" y="6381750"/>
            <a:ext cx="9548812" cy="476250"/>
          </a:xfrm>
          <a:prstGeom prst="rect">
            <a:avLst/>
          </a:prstGeom>
          <a:solidFill>
            <a:srgbClr val="323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323034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6381750"/>
            <a:ext cx="2643188" cy="47625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11356975" y="6438900"/>
            <a:ext cx="360363" cy="360363"/>
          </a:xfrm>
          <a:prstGeom prst="ellipse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9" name="TextBox 15"/>
          <p:cNvSpPr txBox="1">
            <a:spLocks noChangeArrowheads="1"/>
          </p:cNvSpPr>
          <p:nvPr userDrawn="1"/>
        </p:nvSpPr>
        <p:spPr bwMode="auto">
          <a:xfrm>
            <a:off x="11212513" y="6450013"/>
            <a:ext cx="649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fld id="{A4315CB9-5CCF-4A14-9965-00A9CF4E700B}" type="slidenum">
              <a:rPr lang="zh-CN" altLang="en-US" sz="16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pPr algn="ctr" eaLnBrk="1" hangingPunct="1">
                <a:defRPr/>
              </a:pPr>
              <a:t>‹#›</a:t>
            </a:fld>
            <a:r>
              <a:rPr lang="zh-CN" altLang="en-US" sz="16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552669" y="247991"/>
            <a:ext cx="1380671" cy="46166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ea typeface="楷体" pitchFamily="49" charset="-122"/>
                <a:cs typeface="经典繁仿黑" pitchFamily="49" charset="-122"/>
              </a:rPr>
              <a:t>LOGO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Broadway" pitchFamily="82" charset="0"/>
              <a:ea typeface="楷体" pitchFamily="49" charset="-122"/>
              <a:cs typeface="经典繁仿黑" pitchFamily="49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0" y="895350"/>
            <a:ext cx="38560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2.1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仪容（发肤容貌）</a:t>
            </a:r>
          </a:p>
        </p:txBody>
      </p:sp>
      <p:pic>
        <p:nvPicPr>
          <p:cNvPr id="18435" name="Picture 2" descr="F:\360云盘\02-个人资料\！PPT图片及版面资源\05-PPT精选插图\03-小图类\04-图标\300C201E8A39454038A269D42593E3F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16637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F:\360云盘\02-个人资料\！PPT图片及版面资源\05-PPT精选插图\03-小图类\04-图标\09A87C32D9DA152F2676F1C43D9F73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16637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391275" y="3856038"/>
            <a:ext cx="5280025" cy="225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 indent="-269875" eaLnBrk="1" fontAlgn="auto" hangingPunct="1">
              <a:lnSpc>
                <a:spcPct val="120000"/>
              </a:lnSpc>
              <a:spcBef>
                <a:spcPct val="15000"/>
              </a:spcBef>
              <a:spcAft>
                <a:spcPts val="0"/>
              </a:spcAft>
              <a:buClr>
                <a:srgbClr val="1C1C1C"/>
              </a:buClr>
              <a:buFont typeface="Wingdings" pitchFamily="2" charset="2"/>
              <a:buNone/>
              <a:defRPr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）发型发式：“女人看头”</a:t>
            </a:r>
          </a:p>
          <a:p>
            <a:pPr marL="285750" indent="-285750" eaLnBrk="1" fontAlgn="auto" hangingPunct="1">
              <a:lnSpc>
                <a:spcPct val="120000"/>
              </a:lnSpc>
              <a:spcBef>
                <a:spcPct val="15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时尚得体，美观大方、符合身份；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ct val="15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不佩戴华丽的头饰，避免出现：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远看像圣诞树，近看像杂货铺的场面。</a:t>
            </a:r>
          </a:p>
          <a:p>
            <a:pPr marL="269875" indent="-269875" eaLnBrk="1" fontAlgn="auto" hangingPunct="1">
              <a:lnSpc>
                <a:spcPct val="120000"/>
              </a:lnSpc>
              <a:spcBef>
                <a:spcPct val="1500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）面部修饰：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ct val="15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清新淡妆，妆成有却无。</a:t>
            </a:r>
          </a:p>
        </p:txBody>
      </p:sp>
      <p:sp>
        <p:nvSpPr>
          <p:cNvPr id="6" name="矩形 5"/>
          <p:cNvSpPr/>
          <p:nvPr/>
        </p:nvSpPr>
        <p:spPr>
          <a:xfrm>
            <a:off x="866775" y="3856038"/>
            <a:ext cx="5280025" cy="1546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 indent="-269875" eaLnBrk="1" fontAlgn="auto" hangingPunct="1">
              <a:lnSpc>
                <a:spcPct val="120000"/>
              </a:lnSpc>
              <a:spcBef>
                <a:spcPct val="15000"/>
              </a:spcBef>
              <a:spcAft>
                <a:spcPts val="0"/>
              </a:spcAft>
              <a:buClr>
                <a:srgbClr val="1C1C1C"/>
              </a:buClr>
              <a:buFont typeface="Wingdings" pitchFamily="2" charset="2"/>
              <a:buNone/>
              <a:defRPr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）发型发式要求：</a:t>
            </a:r>
          </a:p>
          <a:p>
            <a:pPr marL="285750" indent="-285750" eaLnBrk="1" fontAlgn="auto" hangingPunct="1">
              <a:lnSpc>
                <a:spcPct val="120000"/>
              </a:lnSpc>
              <a:spcBef>
                <a:spcPct val="15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前发不遮眉，侧发不掩耳，后发不及领。</a:t>
            </a:r>
          </a:p>
          <a:p>
            <a:pPr marL="269875" indent="-269875" eaLnBrk="1" fontAlgn="auto" hangingPunct="1">
              <a:lnSpc>
                <a:spcPct val="120000"/>
              </a:lnSpc>
              <a:spcBef>
                <a:spcPct val="1500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）面部修饰：</a:t>
            </a:r>
          </a:p>
          <a:p>
            <a:pPr marL="285750" indent="-285750" eaLnBrk="1" fontAlgn="auto" hangingPunct="1">
              <a:lnSpc>
                <a:spcPct val="120000"/>
              </a:lnSpc>
              <a:spcBef>
                <a:spcPct val="15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剔须修面（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每日必须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），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保持清洁。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692150" y="3536950"/>
            <a:ext cx="3340100" cy="371475"/>
          </a:xfrm>
          <a:prstGeom prst="roundRect">
            <a:avLst>
              <a:gd name="adj" fmla="val 643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2.2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仪表（衣着打扮）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5611813" y="1357313"/>
            <a:ext cx="467995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37213" y="701675"/>
            <a:ext cx="46799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en-US" altLang="zh-CN" sz="2800" b="1" kern="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TPO 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的着装原则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462" name="组合 3"/>
          <p:cNvGrpSpPr>
            <a:grpSpLocks/>
          </p:cNvGrpSpPr>
          <p:nvPr/>
        </p:nvGrpSpPr>
        <p:grpSpPr bwMode="auto">
          <a:xfrm>
            <a:off x="6753225" y="3646488"/>
            <a:ext cx="2355850" cy="2316162"/>
            <a:chOff x="6753850" y="3646291"/>
            <a:chExt cx="2354723" cy="2316954"/>
          </a:xfrm>
        </p:grpSpPr>
        <p:sp>
          <p:nvSpPr>
            <p:cNvPr id="5" name="空心弧 4"/>
            <p:cNvSpPr/>
            <p:nvPr/>
          </p:nvSpPr>
          <p:spPr>
            <a:xfrm>
              <a:off x="6923632" y="3948019"/>
              <a:ext cx="2017161" cy="2017226"/>
            </a:xfrm>
            <a:prstGeom prst="blockArc">
              <a:avLst>
                <a:gd name="adj1" fmla="val 9000000"/>
                <a:gd name="adj2" fmla="val 16200000"/>
                <a:gd name="adj3" fmla="val 4643"/>
              </a:avLst>
            </a:pr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空心弧 5"/>
            <p:cNvSpPr/>
            <p:nvPr/>
          </p:nvSpPr>
          <p:spPr>
            <a:xfrm>
              <a:off x="6923632" y="3948019"/>
              <a:ext cx="2017161" cy="2017226"/>
            </a:xfrm>
            <a:prstGeom prst="blockArc">
              <a:avLst>
                <a:gd name="adj1" fmla="val 1800000"/>
                <a:gd name="adj2" fmla="val 9000000"/>
                <a:gd name="adj3" fmla="val 4643"/>
              </a:avLst>
            </a:pr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空心弧 26"/>
            <p:cNvSpPr/>
            <p:nvPr/>
          </p:nvSpPr>
          <p:spPr>
            <a:xfrm>
              <a:off x="6923632" y="3948019"/>
              <a:ext cx="2017161" cy="2017226"/>
            </a:xfrm>
            <a:prstGeom prst="blockArc">
              <a:avLst>
                <a:gd name="adj1" fmla="val 16200000"/>
                <a:gd name="adj2" fmla="val 1800000"/>
                <a:gd name="adj3" fmla="val 4643"/>
              </a:avLst>
            </a:pr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任意多边形 28"/>
            <p:cNvSpPr/>
            <p:nvPr/>
          </p:nvSpPr>
          <p:spPr>
            <a:xfrm>
              <a:off x="7466297" y="4491130"/>
              <a:ext cx="929830" cy="929005"/>
            </a:xfrm>
            <a:custGeom>
              <a:avLst/>
              <a:gdLst>
                <a:gd name="connsiteX0" fmla="*/ 0 w 928316"/>
                <a:gd name="connsiteY0" fmla="*/ 464158 h 928316"/>
                <a:gd name="connsiteX1" fmla="*/ 464158 w 928316"/>
                <a:gd name="connsiteY1" fmla="*/ 0 h 928316"/>
                <a:gd name="connsiteX2" fmla="*/ 928316 w 928316"/>
                <a:gd name="connsiteY2" fmla="*/ 464158 h 928316"/>
                <a:gd name="connsiteX3" fmla="*/ 464158 w 928316"/>
                <a:gd name="connsiteY3" fmla="*/ 928316 h 928316"/>
                <a:gd name="connsiteX4" fmla="*/ 0 w 928316"/>
                <a:gd name="connsiteY4" fmla="*/ 464158 h 92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316" h="928316">
                  <a:moveTo>
                    <a:pt x="0" y="464158"/>
                  </a:moveTo>
                  <a:cubicBezTo>
                    <a:pt x="0" y="207811"/>
                    <a:pt x="207811" y="0"/>
                    <a:pt x="464158" y="0"/>
                  </a:cubicBezTo>
                  <a:cubicBezTo>
                    <a:pt x="720505" y="0"/>
                    <a:pt x="928316" y="207811"/>
                    <a:pt x="928316" y="464158"/>
                  </a:cubicBezTo>
                  <a:cubicBezTo>
                    <a:pt x="928316" y="720505"/>
                    <a:pt x="720505" y="928316"/>
                    <a:pt x="464158" y="928316"/>
                  </a:cubicBezTo>
                  <a:cubicBezTo>
                    <a:pt x="207811" y="928316"/>
                    <a:pt x="0" y="720505"/>
                    <a:pt x="0" y="464158"/>
                  </a:cubicBezTo>
                  <a:close/>
                </a:path>
              </a:pathLst>
            </a:cu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3200" b="1" dirty="0"/>
                <a:t>TPO</a:t>
              </a:r>
              <a:endParaRPr lang="zh-CN" altLang="en-US" sz="3200" b="1" dirty="0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7605930" y="3646291"/>
              <a:ext cx="650564" cy="649509"/>
            </a:xfrm>
            <a:custGeom>
              <a:avLst/>
              <a:gdLst>
                <a:gd name="connsiteX0" fmla="*/ 0 w 649821"/>
                <a:gd name="connsiteY0" fmla="*/ 324911 h 649821"/>
                <a:gd name="connsiteX1" fmla="*/ 324911 w 649821"/>
                <a:gd name="connsiteY1" fmla="*/ 0 h 649821"/>
                <a:gd name="connsiteX2" fmla="*/ 649822 w 649821"/>
                <a:gd name="connsiteY2" fmla="*/ 324911 h 649821"/>
                <a:gd name="connsiteX3" fmla="*/ 324911 w 649821"/>
                <a:gd name="connsiteY3" fmla="*/ 649822 h 649821"/>
                <a:gd name="connsiteX4" fmla="*/ 0 w 649821"/>
                <a:gd name="connsiteY4" fmla="*/ 324911 h 64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21" h="649821">
                  <a:moveTo>
                    <a:pt x="0" y="324911"/>
                  </a:moveTo>
                  <a:cubicBezTo>
                    <a:pt x="0" y="145468"/>
                    <a:pt x="145468" y="0"/>
                    <a:pt x="324911" y="0"/>
                  </a:cubicBezTo>
                  <a:cubicBezTo>
                    <a:pt x="504354" y="0"/>
                    <a:pt x="649822" y="145468"/>
                    <a:pt x="649822" y="324911"/>
                  </a:cubicBezTo>
                  <a:cubicBezTo>
                    <a:pt x="649822" y="504354"/>
                    <a:pt x="504354" y="649822"/>
                    <a:pt x="324911" y="649822"/>
                  </a:cubicBezTo>
                  <a:cubicBezTo>
                    <a:pt x="145468" y="649822"/>
                    <a:pt x="0" y="504354"/>
                    <a:pt x="0" y="324911"/>
                  </a:cubicBezTo>
                  <a:close/>
                </a:path>
              </a:pathLst>
            </a:cu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1200" b="1" dirty="0"/>
                <a:t>TIME</a:t>
              </a:r>
              <a:endParaRPr lang="zh-CN" altLang="en-US" sz="1200" b="1" dirty="0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8458009" y="5123171"/>
              <a:ext cx="650564" cy="649509"/>
            </a:xfrm>
            <a:custGeom>
              <a:avLst/>
              <a:gdLst>
                <a:gd name="connsiteX0" fmla="*/ 0 w 649821"/>
                <a:gd name="connsiteY0" fmla="*/ 324911 h 649821"/>
                <a:gd name="connsiteX1" fmla="*/ 324911 w 649821"/>
                <a:gd name="connsiteY1" fmla="*/ 0 h 649821"/>
                <a:gd name="connsiteX2" fmla="*/ 649822 w 649821"/>
                <a:gd name="connsiteY2" fmla="*/ 324911 h 649821"/>
                <a:gd name="connsiteX3" fmla="*/ 324911 w 649821"/>
                <a:gd name="connsiteY3" fmla="*/ 649822 h 649821"/>
                <a:gd name="connsiteX4" fmla="*/ 0 w 649821"/>
                <a:gd name="connsiteY4" fmla="*/ 324911 h 64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21" h="649821">
                  <a:moveTo>
                    <a:pt x="0" y="324911"/>
                  </a:moveTo>
                  <a:cubicBezTo>
                    <a:pt x="0" y="145468"/>
                    <a:pt x="145468" y="0"/>
                    <a:pt x="324911" y="0"/>
                  </a:cubicBezTo>
                  <a:cubicBezTo>
                    <a:pt x="504354" y="0"/>
                    <a:pt x="649822" y="145468"/>
                    <a:pt x="649822" y="324911"/>
                  </a:cubicBezTo>
                  <a:cubicBezTo>
                    <a:pt x="649822" y="504354"/>
                    <a:pt x="504354" y="649822"/>
                    <a:pt x="324911" y="649822"/>
                  </a:cubicBezTo>
                  <a:cubicBezTo>
                    <a:pt x="145468" y="649822"/>
                    <a:pt x="0" y="504354"/>
                    <a:pt x="0" y="324911"/>
                  </a:cubicBezTo>
                  <a:close/>
                </a:path>
              </a:pathLst>
            </a:cu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PLACE</a:t>
              </a:r>
              <a:endParaRPr lang="zh-CN" altLang="en-US" sz="1200" b="1" dirty="0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6753850" y="5123171"/>
              <a:ext cx="650564" cy="649509"/>
            </a:xfrm>
            <a:custGeom>
              <a:avLst/>
              <a:gdLst>
                <a:gd name="connsiteX0" fmla="*/ 0 w 649821"/>
                <a:gd name="connsiteY0" fmla="*/ 324911 h 649821"/>
                <a:gd name="connsiteX1" fmla="*/ 324911 w 649821"/>
                <a:gd name="connsiteY1" fmla="*/ 0 h 649821"/>
                <a:gd name="connsiteX2" fmla="*/ 649822 w 649821"/>
                <a:gd name="connsiteY2" fmla="*/ 324911 h 649821"/>
                <a:gd name="connsiteX3" fmla="*/ 324911 w 649821"/>
                <a:gd name="connsiteY3" fmla="*/ 649822 h 649821"/>
                <a:gd name="connsiteX4" fmla="*/ 0 w 649821"/>
                <a:gd name="connsiteY4" fmla="*/ 324911 h 64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21" h="649821">
                  <a:moveTo>
                    <a:pt x="0" y="324911"/>
                  </a:moveTo>
                  <a:cubicBezTo>
                    <a:pt x="0" y="145468"/>
                    <a:pt x="145468" y="0"/>
                    <a:pt x="324911" y="0"/>
                  </a:cubicBezTo>
                  <a:cubicBezTo>
                    <a:pt x="504354" y="0"/>
                    <a:pt x="649822" y="145468"/>
                    <a:pt x="649822" y="324911"/>
                  </a:cubicBezTo>
                  <a:cubicBezTo>
                    <a:pt x="649822" y="504354"/>
                    <a:pt x="504354" y="649822"/>
                    <a:pt x="324911" y="649822"/>
                  </a:cubicBezTo>
                  <a:cubicBezTo>
                    <a:pt x="145468" y="649822"/>
                    <a:pt x="0" y="504354"/>
                    <a:pt x="0" y="324911"/>
                  </a:cubicBezTo>
                  <a:close/>
                </a:path>
              </a:pathLst>
            </a:custGeom>
            <a:solidFill>
              <a:srgbClr val="FF66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/>
                <a:t>OBJECT</a:t>
              </a:r>
              <a:endParaRPr lang="zh-CN" altLang="en-US" sz="12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463" name="组合 9"/>
          <p:cNvGrpSpPr>
            <a:grpSpLocks/>
          </p:cNvGrpSpPr>
          <p:nvPr/>
        </p:nvGrpSpPr>
        <p:grpSpPr bwMode="auto">
          <a:xfrm>
            <a:off x="9091613" y="4149725"/>
            <a:ext cx="504825" cy="1727200"/>
            <a:chOff x="5868144" y="4653136"/>
            <a:chExt cx="504056" cy="172819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5868144" y="5949280"/>
              <a:ext cx="504056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372200" y="4653136"/>
              <a:ext cx="0" cy="1728192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9464" name="组合 12"/>
          <p:cNvGrpSpPr>
            <a:grpSpLocks/>
          </p:cNvGrpSpPr>
          <p:nvPr/>
        </p:nvGrpSpPr>
        <p:grpSpPr bwMode="auto">
          <a:xfrm>
            <a:off x="6238875" y="4149725"/>
            <a:ext cx="504825" cy="1727200"/>
            <a:chOff x="2987824" y="4653136"/>
            <a:chExt cx="504056" cy="1728192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2987824" y="5949280"/>
              <a:ext cx="504056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2987824" y="4653136"/>
              <a:ext cx="0" cy="1728192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9465" name="组合 15"/>
          <p:cNvGrpSpPr>
            <a:grpSpLocks/>
          </p:cNvGrpSpPr>
          <p:nvPr/>
        </p:nvGrpSpPr>
        <p:grpSpPr bwMode="auto">
          <a:xfrm>
            <a:off x="7104063" y="3500438"/>
            <a:ext cx="1727200" cy="144462"/>
            <a:chOff x="3852112" y="4005064"/>
            <a:chExt cx="1728000" cy="144016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689111" y="4005064"/>
              <a:ext cx="0" cy="144016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852112" y="4005064"/>
              <a:ext cx="1728000" cy="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1499" y="3429000"/>
            <a:ext cx="1755517" cy="1812230"/>
          </a:xfrm>
          <a:prstGeom prst="roundRect">
            <a:avLst>
              <a:gd name="adj" fmla="val 1632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5408" y="3429000"/>
            <a:ext cx="1755517" cy="1863801"/>
          </a:xfrm>
          <a:prstGeom prst="roundRect">
            <a:avLst>
              <a:gd name="adj" fmla="val 1632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7312" y="1786211"/>
            <a:ext cx="2340000" cy="1559610"/>
          </a:xfrm>
          <a:prstGeom prst="roundRect">
            <a:avLst>
              <a:gd name="adj" fmla="val 1632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9469" name="TextBox 30"/>
          <p:cNvSpPr txBox="1">
            <a:spLocks noChangeArrowheads="1"/>
          </p:cNvSpPr>
          <p:nvPr/>
        </p:nvSpPr>
        <p:spPr bwMode="auto">
          <a:xfrm>
            <a:off x="4411663" y="5254625"/>
            <a:ext cx="1755775" cy="344488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目的、对象</a:t>
            </a:r>
            <a:endParaRPr lang="en-US" altLang="zh-CN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70" name="TextBox 30"/>
          <p:cNvSpPr txBox="1">
            <a:spLocks noChangeArrowheads="1"/>
          </p:cNvSpPr>
          <p:nvPr/>
        </p:nvSpPr>
        <p:spPr bwMode="auto">
          <a:xfrm>
            <a:off x="9694863" y="5248275"/>
            <a:ext cx="1755775" cy="373063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地点、场合、身份</a:t>
            </a:r>
            <a:endParaRPr lang="en-US" altLang="zh-CN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71" name="TextBox 30"/>
          <p:cNvSpPr txBox="1">
            <a:spLocks noChangeArrowheads="1"/>
          </p:cNvSpPr>
          <p:nvPr/>
        </p:nvSpPr>
        <p:spPr bwMode="auto">
          <a:xfrm>
            <a:off x="6797675" y="2924175"/>
            <a:ext cx="2339975" cy="373063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时间、季节、时令、时代</a:t>
            </a:r>
            <a:endParaRPr lang="en-US" altLang="zh-CN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着装原则（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TPO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3" name="矩形 25"/>
          <p:cNvSpPr>
            <a:spLocks noChangeArrowheads="1"/>
          </p:cNvSpPr>
          <p:nvPr/>
        </p:nvSpPr>
        <p:spPr bwMode="auto">
          <a:xfrm>
            <a:off x="857250" y="3540125"/>
            <a:ext cx="199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规则补充：</a:t>
            </a:r>
          </a:p>
        </p:txBody>
      </p:sp>
      <p:sp>
        <p:nvSpPr>
          <p:cNvPr id="28" name="矩形 27"/>
          <p:cNvSpPr/>
          <p:nvPr/>
        </p:nvSpPr>
        <p:spPr>
          <a:xfrm>
            <a:off x="773113" y="4208463"/>
            <a:ext cx="3259137" cy="1327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扬长避短：要会遮丑，如长脸不穿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领等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 marL="285750" indent="-285750"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遵守常规：不穿奇装异服。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3"/>
          <p:cNvSpPr>
            <a:spLocks noChangeArrowheads="1"/>
          </p:cNvSpPr>
          <p:nvPr/>
        </p:nvSpPr>
        <p:spPr bwMode="auto">
          <a:xfrm rot="10800000">
            <a:off x="9647238" y="4695825"/>
            <a:ext cx="1955800" cy="238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665 w 21600"/>
              <a:gd name="T13" fmla="*/ 2665 h 21600"/>
              <a:gd name="T14" fmla="*/ 18935 w 21600"/>
              <a:gd name="T15" fmla="*/ 189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730" y="21600"/>
                </a:lnTo>
                <a:lnTo>
                  <a:pt x="198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99000">
                <a:srgbClr val="FAC498"/>
              </a:gs>
              <a:gs pos="2000">
                <a:schemeClr val="bg1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2.2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职业女性着装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2813" y="2825750"/>
            <a:ext cx="1628775" cy="1085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Box 30"/>
          <p:cNvSpPr txBox="1">
            <a:spLocks noChangeArrowheads="1"/>
          </p:cNvSpPr>
          <p:nvPr/>
        </p:nvSpPr>
        <p:spPr bwMode="auto">
          <a:xfrm>
            <a:off x="9802813" y="4168775"/>
            <a:ext cx="1628775" cy="344488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皮裙</a:t>
            </a:r>
            <a:endParaRPr lang="en-US" altLang="zh-CN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8488" y="3199585"/>
            <a:ext cx="1736725" cy="10573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500" y="2139950"/>
            <a:ext cx="1743075" cy="26146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4762500" y="4300538"/>
            <a:ext cx="1743075" cy="371475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裙、鞋、袜不搭</a:t>
            </a:r>
            <a:endParaRPr lang="en-US" altLang="zh-CN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5986463" y="1544638"/>
            <a:ext cx="467995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986463" y="1028700"/>
            <a:ext cx="46799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女士裙装四大禁忌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492" name="Picture 3" descr="E:\仝德志文件，勿删！\03-参考文档\！PPT图片及版面资源\06-PPT精选插图\04-图标\禁止符号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950913"/>
            <a:ext cx="6492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5"/>
          <p:cNvSpPr>
            <a:spLocks noChangeArrowheads="1"/>
          </p:cNvSpPr>
          <p:nvPr/>
        </p:nvSpPr>
        <p:spPr bwMode="auto">
          <a:xfrm rot="10800000">
            <a:off x="8008938" y="5137150"/>
            <a:ext cx="2170112" cy="2635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665 w 21600"/>
              <a:gd name="T13" fmla="*/ 2665 h 21600"/>
              <a:gd name="T14" fmla="*/ 18935 w 21600"/>
              <a:gd name="T15" fmla="*/ 189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730" y="21600"/>
                </a:lnTo>
                <a:lnTo>
                  <a:pt x="198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99000">
                <a:srgbClr val="FAC498"/>
              </a:gs>
              <a:gs pos="2000">
                <a:schemeClr val="bg1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38" name="AutoShape 9"/>
          <p:cNvSpPr>
            <a:spLocks noChangeArrowheads="1"/>
          </p:cNvSpPr>
          <p:nvPr/>
        </p:nvSpPr>
        <p:spPr bwMode="auto">
          <a:xfrm rot="10800000">
            <a:off x="4578350" y="4865688"/>
            <a:ext cx="2060575" cy="249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665 w 21600"/>
              <a:gd name="T13" fmla="*/ 2665 h 21600"/>
              <a:gd name="T14" fmla="*/ 18935 w 21600"/>
              <a:gd name="T15" fmla="*/ 189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730" y="21600"/>
                </a:lnTo>
                <a:lnTo>
                  <a:pt x="198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99000">
                <a:srgbClr val="FAC498"/>
              </a:gs>
              <a:gs pos="2000">
                <a:schemeClr val="bg1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auto">
          <a:xfrm rot="10800000">
            <a:off x="6000750" y="5838825"/>
            <a:ext cx="2717800" cy="33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665 w 21600"/>
              <a:gd name="T13" fmla="*/ 2665 h 21600"/>
              <a:gd name="T14" fmla="*/ 18935 w 21600"/>
              <a:gd name="T15" fmla="*/ 189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730" y="21600"/>
                </a:lnTo>
                <a:lnTo>
                  <a:pt x="198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99000">
                <a:srgbClr val="FAC498"/>
              </a:gs>
              <a:gs pos="2000">
                <a:schemeClr val="bg1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20496" name="TextBox 30"/>
          <p:cNvSpPr txBox="1">
            <a:spLocks noChangeArrowheads="1"/>
          </p:cNvSpPr>
          <p:nvPr/>
        </p:nvSpPr>
        <p:spPr bwMode="auto">
          <a:xfrm>
            <a:off x="8218488" y="4562475"/>
            <a:ext cx="1736725" cy="344488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三截腿</a:t>
            </a:r>
            <a:endParaRPr lang="en-US" altLang="zh-CN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4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100" y="3368675"/>
            <a:ext cx="2262188" cy="1508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8" name="TextBox 30"/>
          <p:cNvSpPr txBox="1">
            <a:spLocks noChangeArrowheads="1"/>
          </p:cNvSpPr>
          <p:nvPr/>
        </p:nvSpPr>
        <p:spPr bwMode="auto">
          <a:xfrm>
            <a:off x="6261100" y="5294313"/>
            <a:ext cx="2262188" cy="346075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光腿或渔网袜穿职业裙</a:t>
            </a:r>
            <a:endParaRPr lang="en-US" altLang="zh-CN" sz="1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2.2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职业女性着装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5986463" y="1544638"/>
            <a:ext cx="467995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986463" y="1028700"/>
            <a:ext cx="46799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2000" b="1" kern="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首饰佩戴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要讲究的四个原则</a:t>
            </a: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02265"/>
            <a:ext cx="2916238" cy="194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5889625" y="2303463"/>
            <a:ext cx="5865813" cy="452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且“影响工作，炫富、炫耀性别优势”的首饰不能戴。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89625" y="3238500"/>
            <a:ext cx="5865813" cy="452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每种不多于两件（如耳环、手镯）。总数不超过三件。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89625" y="4175125"/>
            <a:ext cx="5865813" cy="452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多首饰应同质同色，或不同质至少也要同色。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89625" y="5111750"/>
            <a:ext cx="5865813" cy="452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如十字架形的挂件在国际交往中不宜配戴。</a:t>
            </a:r>
          </a:p>
        </p:txBody>
      </p:sp>
      <p:sp>
        <p:nvSpPr>
          <p:cNvPr id="58" name="圆角矩形 57"/>
          <p:cNvSpPr/>
          <p:nvPr/>
        </p:nvSpPr>
        <p:spPr>
          <a:xfrm>
            <a:off x="4202113" y="2252663"/>
            <a:ext cx="1611312" cy="554037"/>
          </a:xfrm>
          <a:prstGeom prst="roundRect">
            <a:avLst>
              <a:gd name="adj" fmla="val 865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符合身份</a:t>
            </a:r>
          </a:p>
        </p:txBody>
      </p:sp>
      <p:sp>
        <p:nvSpPr>
          <p:cNvPr id="60" name="圆角矩形 59"/>
          <p:cNvSpPr/>
          <p:nvPr/>
        </p:nvSpPr>
        <p:spPr>
          <a:xfrm>
            <a:off x="4202113" y="3189288"/>
            <a:ext cx="1611312" cy="552450"/>
          </a:xfrm>
          <a:prstGeom prst="roundRect">
            <a:avLst>
              <a:gd name="adj" fmla="val 865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以少为佳</a:t>
            </a:r>
          </a:p>
        </p:txBody>
      </p:sp>
      <p:sp>
        <p:nvSpPr>
          <p:cNvPr id="61" name="圆角矩形 60"/>
          <p:cNvSpPr/>
          <p:nvPr/>
        </p:nvSpPr>
        <p:spPr>
          <a:xfrm>
            <a:off x="4202113" y="4124325"/>
            <a:ext cx="1611312" cy="554038"/>
          </a:xfrm>
          <a:prstGeom prst="roundRect">
            <a:avLst>
              <a:gd name="adj" fmla="val 865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同质同色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4202113" y="5060950"/>
            <a:ext cx="1611312" cy="554038"/>
          </a:xfrm>
          <a:prstGeom prst="roundRect">
            <a:avLst>
              <a:gd name="adj" fmla="val 865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符合习俗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2.2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职业男性着装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1390863" y="5382004"/>
            <a:ext cx="951807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66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西装</a:t>
            </a:r>
          </a:p>
        </p:txBody>
      </p:sp>
      <p:pic>
        <p:nvPicPr>
          <p:cNvPr id="22533" name="Picture 2" descr="E:\仝德志文件，勿删！\03-参考文档\！PPT图片及版面资源\06-PPT精选插图\04-图标\red-tie-su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5275263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3625" y="1280319"/>
            <a:ext cx="28384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 flipH="1">
            <a:off x="4106863" y="1462088"/>
            <a:ext cx="4681537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132263" y="806450"/>
            <a:ext cx="468153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2800" b="1" kern="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西装</a:t>
            </a:r>
            <a:r>
              <a:rPr lang="en-US" altLang="zh-CN" sz="2800" b="1" kern="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的颜色搭配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106863" y="1798638"/>
            <a:ext cx="4681537" cy="371475"/>
          </a:xfrm>
          <a:prstGeom prst="roundRect">
            <a:avLst>
              <a:gd name="adj" fmla="val 643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8" name="矩形 9"/>
          <p:cNvSpPr>
            <a:spLocks noChangeArrowheads="1"/>
          </p:cNvSpPr>
          <p:nvPr/>
        </p:nvSpPr>
        <p:spPr bwMode="auto">
          <a:xfrm>
            <a:off x="4132263" y="1801813"/>
            <a:ext cx="3146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两个单色，一个图案</a:t>
            </a:r>
          </a:p>
        </p:txBody>
      </p:sp>
      <p:sp>
        <p:nvSpPr>
          <p:cNvPr id="11" name="矩形 10"/>
          <p:cNvSpPr/>
          <p:nvPr/>
        </p:nvSpPr>
        <p:spPr>
          <a:xfrm>
            <a:off x="4106863" y="2341563"/>
            <a:ext cx="4656137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在西服套装、衬衣、领带中，最少要有两个单色，最多一个图案。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106863" y="3517900"/>
            <a:ext cx="4681537" cy="371475"/>
          </a:xfrm>
          <a:prstGeom prst="roundRect">
            <a:avLst>
              <a:gd name="adj" fmla="val 643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41" name="矩形 12"/>
          <p:cNvSpPr>
            <a:spLocks noChangeArrowheads="1"/>
          </p:cNvSpPr>
          <p:nvPr/>
        </p:nvSpPr>
        <p:spPr bwMode="auto">
          <a:xfrm>
            <a:off x="4132263" y="3521075"/>
            <a:ext cx="3146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深浅交错</a:t>
            </a:r>
          </a:p>
        </p:txBody>
      </p:sp>
      <p:sp>
        <p:nvSpPr>
          <p:cNvPr id="14" name="矩形 13"/>
          <p:cNvSpPr/>
          <p:nvPr/>
        </p:nvSpPr>
        <p:spPr>
          <a:xfrm>
            <a:off x="4106863" y="4060825"/>
            <a:ext cx="4656137" cy="1214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深色西服配浅色衬衫和鲜艳、中深色领带；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中深色西服配浅色衬衫和深色领带；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浅色西服配中深色衬衫和深色领带。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2.2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职业男性着装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1390863" y="5382004"/>
            <a:ext cx="951807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66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西装</a:t>
            </a:r>
          </a:p>
        </p:txBody>
      </p:sp>
      <p:pic>
        <p:nvPicPr>
          <p:cNvPr id="23557" name="Picture 2" descr="E:\仝德志文件，勿删！\03-参考文档\！PPT图片及版面资源\06-PPT精选插图\04-图标\red-tie-su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5275263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 flipH="1">
            <a:off x="6354763" y="1462088"/>
            <a:ext cx="467995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80163" y="806450"/>
            <a:ext cx="46799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2800" b="1" kern="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西装</a:t>
            </a:r>
            <a:r>
              <a:rPr lang="en-US" altLang="zh-CN" sz="2800" b="1" kern="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的三个“三”原则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354763" y="1798638"/>
            <a:ext cx="4679950" cy="371475"/>
          </a:xfrm>
          <a:prstGeom prst="roundRect">
            <a:avLst>
              <a:gd name="adj" fmla="val 643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61" name="矩形 9"/>
          <p:cNvSpPr>
            <a:spLocks noChangeArrowheads="1"/>
          </p:cNvSpPr>
          <p:nvPr/>
        </p:nvSpPr>
        <p:spPr bwMode="auto">
          <a:xfrm>
            <a:off x="6380163" y="1801813"/>
            <a:ext cx="3146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三色原则</a:t>
            </a:r>
          </a:p>
        </p:txBody>
      </p:sp>
      <p:sp>
        <p:nvSpPr>
          <p:cNvPr id="11" name="矩形 10"/>
          <p:cNvSpPr/>
          <p:nvPr/>
        </p:nvSpPr>
        <p:spPr>
          <a:xfrm>
            <a:off x="6354763" y="2276475"/>
            <a:ext cx="4656137" cy="4175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即全身穿着限制在三种颜色之内。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354763" y="2925763"/>
            <a:ext cx="4679950" cy="371475"/>
          </a:xfrm>
          <a:prstGeom prst="roundRect">
            <a:avLst>
              <a:gd name="adj" fmla="val 643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64" name="矩形 12"/>
          <p:cNvSpPr>
            <a:spLocks noChangeArrowheads="1"/>
          </p:cNvSpPr>
          <p:nvPr/>
        </p:nvSpPr>
        <p:spPr bwMode="auto">
          <a:xfrm>
            <a:off x="6380163" y="2927350"/>
            <a:ext cx="3146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三一定律</a:t>
            </a:r>
          </a:p>
        </p:txBody>
      </p:sp>
      <p:sp>
        <p:nvSpPr>
          <p:cNvPr id="14" name="矩形 13"/>
          <p:cNvSpPr/>
          <p:nvPr/>
        </p:nvSpPr>
        <p:spPr>
          <a:xfrm>
            <a:off x="6354763" y="3403600"/>
            <a:ext cx="4656137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鞋子、皮带、公文包 一个颜色。</a:t>
            </a:r>
          </a:p>
        </p:txBody>
      </p:sp>
      <p:pic>
        <p:nvPicPr>
          <p:cNvPr id="2356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9638" y="3475236"/>
            <a:ext cx="2205037" cy="165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圆角矩形 15"/>
          <p:cNvSpPr/>
          <p:nvPr/>
        </p:nvSpPr>
        <p:spPr>
          <a:xfrm>
            <a:off x="6354763" y="4078288"/>
            <a:ext cx="4679950" cy="373062"/>
          </a:xfrm>
          <a:prstGeom prst="roundRect">
            <a:avLst>
              <a:gd name="adj" fmla="val 643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68" name="矩形 16"/>
          <p:cNvSpPr>
            <a:spLocks noChangeArrowheads="1"/>
          </p:cNvSpPr>
          <p:nvPr/>
        </p:nvSpPr>
        <p:spPr bwMode="auto">
          <a:xfrm>
            <a:off x="6380163" y="4081463"/>
            <a:ext cx="3146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三大禁忌</a:t>
            </a:r>
          </a:p>
        </p:txBody>
      </p:sp>
      <p:sp>
        <p:nvSpPr>
          <p:cNvPr id="18" name="矩形 17"/>
          <p:cNvSpPr/>
          <p:nvPr/>
        </p:nvSpPr>
        <p:spPr>
          <a:xfrm>
            <a:off x="6354763" y="4557713"/>
            <a:ext cx="4656137" cy="757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忌衣袖商标未摘掉、忌西装与皮鞋不相配、</a:t>
            </a:r>
            <a:r>
              <a:rPr lang="zh-CN" altLang="en-US" b="1" kern="1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忌不打领带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2.2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职业男性着装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1390863" y="5382004"/>
            <a:ext cx="951807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66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西装</a:t>
            </a:r>
          </a:p>
        </p:txBody>
      </p:sp>
      <p:pic>
        <p:nvPicPr>
          <p:cNvPr id="24581" name="Picture 2" descr="E:\仝德志文件，勿删！\03-参考文档\！PPT图片及版面资源\06-PPT精选插图\04-图标\red-tie-su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5275263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 flipH="1">
            <a:off x="6354763" y="1462088"/>
            <a:ext cx="467995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80163" y="806450"/>
            <a:ext cx="467995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2800" b="1" kern="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西装</a:t>
            </a:r>
            <a:r>
              <a:rPr lang="en-US" altLang="zh-CN" sz="2800" b="1" kern="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的纽扣扣法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584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388" y="3466530"/>
            <a:ext cx="3665537" cy="22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线形标注 3 30"/>
          <p:cNvSpPr/>
          <p:nvPr/>
        </p:nvSpPr>
        <p:spPr>
          <a:xfrm>
            <a:off x="5003800" y="1878013"/>
            <a:ext cx="2311400" cy="719137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404694"/>
              <a:gd name="adj8" fmla="val 68693"/>
            </a:avLst>
          </a:prstGeom>
          <a:ln w="3175">
            <a:solidFill>
              <a:srgbClr val="FF6600"/>
            </a:solidFill>
            <a:prstDash val="dash"/>
            <a:headEnd type="oval"/>
            <a:tailEnd type="none" w="lg" len="lg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三粒扣</a:t>
            </a:r>
            <a:r>
              <a:rPr lang="zh-CN" altLang="en-US" sz="160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扣上面两粒或只扣中间一粒或都不扣</a:t>
            </a:r>
          </a:p>
        </p:txBody>
      </p:sp>
      <p:sp>
        <p:nvSpPr>
          <p:cNvPr id="32" name="线形标注 2 31"/>
          <p:cNvSpPr/>
          <p:nvPr/>
        </p:nvSpPr>
        <p:spPr>
          <a:xfrm>
            <a:off x="9367838" y="4038600"/>
            <a:ext cx="2103437" cy="71913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2235"/>
              <a:gd name="adj6" fmla="val -64402"/>
            </a:avLst>
          </a:prstGeom>
          <a:ln w="3175">
            <a:solidFill>
              <a:srgbClr val="FF6600"/>
            </a:solidFill>
            <a:prstDash val="dash"/>
            <a:headEnd type="oval"/>
            <a:tailEnd type="none" w="lg" len="lg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一粒扣：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可扣可不扣</a:t>
            </a:r>
          </a:p>
        </p:txBody>
      </p:sp>
      <p:sp>
        <p:nvSpPr>
          <p:cNvPr id="33" name="矩形 32"/>
          <p:cNvSpPr/>
          <p:nvPr/>
        </p:nvSpPr>
        <p:spPr>
          <a:xfrm>
            <a:off x="9367838" y="2989263"/>
            <a:ext cx="2103437" cy="688975"/>
          </a:xfrm>
          <a:prstGeom prst="rect">
            <a:avLst/>
          </a:prstGeom>
          <a:ln w="3175">
            <a:solidFill>
              <a:srgbClr val="FF6600"/>
            </a:solidFill>
            <a:prstDash val="dash"/>
            <a:headEnd type="oval"/>
            <a:tailEnd type="none" w="lg" len="lg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两粒扣：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扣上面第一粒或都不扣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367838" y="1893888"/>
            <a:ext cx="2103437" cy="688975"/>
          </a:xfrm>
          <a:prstGeom prst="rect">
            <a:avLst/>
          </a:prstGeom>
          <a:ln w="3175">
            <a:solidFill>
              <a:srgbClr val="FF6600"/>
            </a:solidFill>
            <a:prstDash val="dash"/>
            <a:headEnd type="oval"/>
            <a:tailEnd type="none" w="lg" len="lg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四粒扣：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扣中间两粒或都不扣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5" name="直接连接符 34"/>
          <p:cNvCxnSpPr>
            <a:stCxn id="32" idx="3"/>
            <a:endCxn id="33" idx="2"/>
          </p:cNvCxnSpPr>
          <p:nvPr/>
        </p:nvCxnSpPr>
        <p:spPr>
          <a:xfrm flipV="1">
            <a:off x="10420350" y="3678238"/>
            <a:ext cx="0" cy="360362"/>
          </a:xfrm>
          <a:prstGeom prst="line">
            <a:avLst/>
          </a:prstGeom>
          <a:ln w="3175">
            <a:solidFill>
              <a:srgbClr val="FF6600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33" idx="0"/>
            <a:endCxn id="34" idx="2"/>
          </p:cNvCxnSpPr>
          <p:nvPr/>
        </p:nvCxnSpPr>
        <p:spPr>
          <a:xfrm flipV="1">
            <a:off x="10420350" y="2582863"/>
            <a:ext cx="0" cy="406400"/>
          </a:xfrm>
          <a:prstGeom prst="line">
            <a:avLst/>
          </a:prstGeom>
          <a:ln w="3175">
            <a:solidFill>
              <a:srgbClr val="FF6600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34" idx="1"/>
            <a:endCxn id="31" idx="0"/>
          </p:cNvCxnSpPr>
          <p:nvPr/>
        </p:nvCxnSpPr>
        <p:spPr>
          <a:xfrm flipH="1">
            <a:off x="7315200" y="2238375"/>
            <a:ext cx="2052638" cy="0"/>
          </a:xfrm>
          <a:prstGeom prst="line">
            <a:avLst/>
          </a:prstGeom>
          <a:ln w="3175">
            <a:solidFill>
              <a:srgbClr val="FF6600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2.2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职业男性着装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1390863" y="5382004"/>
            <a:ext cx="17818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66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衬衫和领带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354763" y="1462088"/>
            <a:ext cx="467995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80163" y="806450"/>
            <a:ext cx="46799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白衬衣是男士永远的</a:t>
            </a:r>
            <a:r>
              <a:rPr lang="zh-CN" altLang="en-US" sz="2800" b="1" kern="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时装</a:t>
            </a:r>
          </a:p>
        </p:txBody>
      </p:sp>
      <p:pic>
        <p:nvPicPr>
          <p:cNvPr id="17" name="Picture 2" descr="C:\Documents and Settings\tdz\桌面\shirt_tie_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5303838"/>
            <a:ext cx="749300" cy="7493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1513" y="3178913"/>
            <a:ext cx="2560637" cy="170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6354763" y="1966913"/>
            <a:ext cx="4656137" cy="2393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合体，系上最上一粒纽扣，能伸进去一个到两个手指；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衬衫领子应露在西服领子外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1.5CM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左右；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抬起手臂时，衬衫袖口也应露出西服袖口外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1.5CM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左右。以保护西服的清洁；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b="1" kern="1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衬衣的下摆一定要塞到裤腰里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2.2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职业男性着装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1390863" y="5382004"/>
            <a:ext cx="17818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66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衬衫和领带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354763" y="1462088"/>
            <a:ext cx="467995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80163" y="806450"/>
            <a:ext cx="46799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领带是男士服装的</a:t>
            </a:r>
            <a:r>
              <a:rPr lang="zh-CN" altLang="en-US" sz="2800" b="1" kern="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灵魂</a:t>
            </a:r>
          </a:p>
        </p:txBody>
      </p:sp>
      <p:pic>
        <p:nvPicPr>
          <p:cNvPr id="17" name="Picture 2" descr="C:\Documents and Settings\tdz\桌面\shirt_tie_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5303838"/>
            <a:ext cx="749300" cy="7493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2576514"/>
            <a:ext cx="2832100" cy="272732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6354763" y="1966913"/>
            <a:ext cx="4656137" cy="2727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当站立时，领带的长度要及皮带或皮带扣下端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1~1.5cm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领带结的大小应与衬衫领口敞开的角度相配合；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当打上领带时，衬衫的领口和袖口都应该系上；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b="1" kern="1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如果取下领带，领口的纽扣一定要解开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2.2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职业男性着装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1390863" y="5382004"/>
            <a:ext cx="1781828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66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鞋和袜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354763" y="1462088"/>
            <a:ext cx="467995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80163" y="806450"/>
            <a:ext cx="46799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鞋与袜，决不可忽视的</a:t>
            </a:r>
            <a:r>
              <a:rPr lang="zh-CN" altLang="en-US" sz="2800" b="1" kern="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细节</a:t>
            </a:r>
          </a:p>
        </p:txBody>
      </p:sp>
      <p:sp>
        <p:nvSpPr>
          <p:cNvPr id="14" name="矩形 13"/>
          <p:cNvSpPr/>
          <p:nvPr/>
        </p:nvSpPr>
        <p:spPr>
          <a:xfrm>
            <a:off x="6354763" y="1966913"/>
            <a:ext cx="4705350" cy="2600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正式西服不应配休闲鞋；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黑色的皮鞋搭配任何西装都没错；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b="1" kern="1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浅色的皮鞋只能搭配浅色的休闲西服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正式西服时应穿深色（如黑色）的袜子；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穿白西装、白皮鞋时才能穿白袜子；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最好选择长及小腿肚的中长袜。</a:t>
            </a:r>
          </a:p>
        </p:txBody>
      </p:sp>
      <p:pic>
        <p:nvPicPr>
          <p:cNvPr id="27656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08600"/>
            <a:ext cx="8715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517775"/>
            <a:ext cx="2409825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2.3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仪态（举止神态）</a:t>
            </a:r>
          </a:p>
        </p:txBody>
      </p:sp>
      <p:sp>
        <p:nvSpPr>
          <p:cNvPr id="33" name="TextBox 3"/>
          <p:cNvSpPr txBox="1"/>
          <p:nvPr/>
        </p:nvSpPr>
        <p:spPr>
          <a:xfrm>
            <a:off x="2009775" y="1196975"/>
            <a:ext cx="925988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仪态即是你的</a:t>
            </a:r>
            <a:r>
              <a:rPr lang="zh-CN" altLang="en-US" sz="20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身体语言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，仪态为什么重要呢，请看仪态在信息传播中的重要程度。</a:t>
            </a:r>
          </a:p>
        </p:txBody>
      </p:sp>
      <p:graphicFrame>
        <p:nvGraphicFramePr>
          <p:cNvPr id="28676" name="图表 33"/>
          <p:cNvGraphicFramePr>
            <a:graphicFrameLocks/>
          </p:cNvGraphicFramePr>
          <p:nvPr/>
        </p:nvGraphicFramePr>
        <p:xfrm>
          <a:off x="2351088" y="1955800"/>
          <a:ext cx="8345487" cy="415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图表" r:id="rId3" imgW="8352244" imgH="4163929" progId="Excel.Chart.8">
                  <p:embed/>
                </p:oleObj>
              </mc:Choice>
              <mc:Fallback>
                <p:oleObj name="图表" r:id="rId3" imgW="8352244" imgH="4163929" progId="Excel.Chart.8">
                  <p:embed/>
                  <p:pic>
                    <p:nvPicPr>
                      <p:cNvPr id="0" name="图表 3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1955800"/>
                        <a:ext cx="8345487" cy="415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2.3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仪态（举止神态）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4159250" y="1397000"/>
            <a:ext cx="467995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184650" y="741363"/>
            <a:ext cx="46799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端正的站：站如</a:t>
            </a:r>
            <a:r>
              <a:rPr lang="zh-CN" altLang="en-US" sz="2800" b="1" kern="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松</a:t>
            </a:r>
          </a:p>
        </p:txBody>
      </p:sp>
      <p:sp>
        <p:nvSpPr>
          <p:cNvPr id="8" name="矩形 7"/>
          <p:cNvSpPr/>
          <p:nvPr/>
        </p:nvSpPr>
        <p:spPr>
          <a:xfrm>
            <a:off x="4159250" y="1903413"/>
            <a:ext cx="4705350" cy="2290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挺胸，抬头，收腹，目视前方，形成一种端正、挺拔、优美、典雅的</a:t>
            </a:r>
            <a:r>
              <a:rPr lang="zh-CN" altLang="en-US" b="1" kern="1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气质美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女士双臂自然下垂，或者交叠着放在小腹部，</a:t>
            </a:r>
            <a:r>
              <a:rPr lang="zh-CN" altLang="en-US" b="1" kern="1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左手在下，右手在上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男士两手也是自然下垂，或交叠放在身前或背于身后。</a:t>
            </a:r>
          </a:p>
        </p:txBody>
      </p:sp>
      <p:pic>
        <p:nvPicPr>
          <p:cNvPr id="29702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825" y="3621285"/>
            <a:ext cx="2878138" cy="215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2.3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仪态（举止神态）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354763" y="1462088"/>
            <a:ext cx="467995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80163" y="806450"/>
            <a:ext cx="467995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稳重的坐：坐如</a:t>
            </a:r>
            <a:r>
              <a:rPr lang="zh-CN" altLang="en-US" sz="2800" b="1" kern="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钟</a:t>
            </a:r>
          </a:p>
        </p:txBody>
      </p:sp>
      <p:sp>
        <p:nvSpPr>
          <p:cNvPr id="12" name="矩形 11"/>
          <p:cNvSpPr/>
          <p:nvPr/>
        </p:nvSpPr>
        <p:spPr>
          <a:xfrm>
            <a:off x="6354763" y="1966913"/>
            <a:ext cx="4705350" cy="2828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不满坐是</a:t>
            </a:r>
            <a:r>
              <a:rPr lang="zh-CN" altLang="en-US" b="1" kern="1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谦恭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女士的膝盖一定要并起来，脚可以放中间，也可以放在侧边；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男士膝盖可稍微分开，但不宜超过肩宽；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翘腿时，要注意收紧上面的腿，脚尖下压，绝不能以脚尖指向别人；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不要抖腿。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2461" y="2492602"/>
            <a:ext cx="4238860" cy="2828925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2.3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仪态（举止神态）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354763" y="1462088"/>
            <a:ext cx="467995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80163" y="806450"/>
            <a:ext cx="46799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优雅的走：行如</a:t>
            </a:r>
            <a:r>
              <a:rPr lang="zh-CN" altLang="en-US" sz="2800" b="1" kern="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风</a:t>
            </a:r>
          </a:p>
        </p:txBody>
      </p:sp>
      <p:sp>
        <p:nvSpPr>
          <p:cNvPr id="12" name="矩形 11"/>
          <p:cNvSpPr/>
          <p:nvPr/>
        </p:nvSpPr>
        <p:spPr>
          <a:xfrm>
            <a:off x="6354763" y="1966913"/>
            <a:ext cx="4705350" cy="2165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男士要稳定、矫健；女士要轻盈、优雅；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两眼平视前方，低头一般也拣不着钱；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步履轻捷不要拖拉（脚后跟不要拖地）；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两臂在身体两侧自然摆动，有节奏感；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身体应当保持正直，不要过分摇摆。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54" y="1620248"/>
            <a:ext cx="4366069" cy="2658062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751" name="矩形 9"/>
          <p:cNvSpPr>
            <a:spLocks noChangeArrowheads="1"/>
          </p:cNvSpPr>
          <p:nvPr/>
        </p:nvSpPr>
        <p:spPr bwMode="auto">
          <a:xfrm>
            <a:off x="1339850" y="5154613"/>
            <a:ext cx="97202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200" b="1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走路的姿势最能体现一个人是否有信心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2.3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仪态（举止神态）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354763" y="1462088"/>
            <a:ext cx="467995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80163" y="806450"/>
            <a:ext cx="467995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得体的蹲：</a:t>
            </a:r>
            <a:r>
              <a:rPr lang="zh-CN" altLang="en-US" sz="2800" b="1" kern="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不走光</a:t>
            </a:r>
          </a:p>
        </p:txBody>
      </p:sp>
      <p:sp>
        <p:nvSpPr>
          <p:cNvPr id="12" name="矩形 11"/>
          <p:cNvSpPr/>
          <p:nvPr/>
        </p:nvSpPr>
        <p:spPr>
          <a:xfrm>
            <a:off x="6354763" y="1966913"/>
            <a:ext cx="4705350" cy="860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一脚前，一脚后，然后下蹲；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忌弯腰、翘臀或两脚平蹲</a:t>
            </a: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（卫生间姿势）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3277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4125" y="1497409"/>
            <a:ext cx="2414588" cy="362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2.3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仪态（举止神态）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354763" y="1462088"/>
            <a:ext cx="467995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80163" y="806450"/>
            <a:ext cx="46799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专注的目光：</a:t>
            </a:r>
            <a:r>
              <a:rPr lang="zh-CN" altLang="en-US" sz="2800" b="1" kern="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尊重</a:t>
            </a:r>
          </a:p>
        </p:txBody>
      </p:sp>
      <p:sp>
        <p:nvSpPr>
          <p:cNvPr id="12" name="矩形 11"/>
          <p:cNvSpPr/>
          <p:nvPr/>
        </p:nvSpPr>
        <p:spPr>
          <a:xfrm>
            <a:off x="6354763" y="1966913"/>
            <a:ext cx="4705350" cy="2292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在与人谈话时，大部分时间应看着对方，否则是不礼貌或不真诚；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正确的目光是自然地注视对方眉与鼻梁三角区，不能左顾右盼，也不能紧盯对方；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道别或握手时，则应该用目光注视着对方的眼睛。</a:t>
            </a:r>
          </a:p>
        </p:txBody>
      </p:sp>
      <p:sp>
        <p:nvSpPr>
          <p:cNvPr id="7" name="矩形 6"/>
          <p:cNvSpPr/>
          <p:nvPr/>
        </p:nvSpPr>
        <p:spPr>
          <a:xfrm>
            <a:off x="1339850" y="4957763"/>
            <a:ext cx="9720263" cy="1173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眼睛是心灵的窗户</a:t>
            </a:r>
            <a:endParaRPr lang="en-US" altLang="zh-CN" sz="3200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目光是否运用得当，直接会影响沟通的效果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71" y="1461769"/>
            <a:ext cx="4500833" cy="2999823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2165" y="3249612"/>
            <a:ext cx="4167716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2.3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仪态（举止神态）</a:t>
            </a:r>
          </a:p>
        </p:txBody>
      </p:sp>
      <p:sp>
        <p:nvSpPr>
          <p:cNvPr id="7" name="矩形 6"/>
          <p:cNvSpPr/>
          <p:nvPr/>
        </p:nvSpPr>
        <p:spPr>
          <a:xfrm>
            <a:off x="936625" y="3819525"/>
            <a:ext cx="7253288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微笑是唯一一种不分国籍的通用语言</a:t>
            </a:r>
            <a:endParaRPr lang="en-US" altLang="zh-CN" sz="2800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最能充分体现一个人的热情、修养和魅力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4159250" y="1409700"/>
            <a:ext cx="4679950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184650" y="754063"/>
            <a:ext cx="467995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真诚的微笑：</a:t>
            </a:r>
            <a:r>
              <a:rPr lang="zh-CN" altLang="en-US" sz="2800" b="1" kern="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亲切</a:t>
            </a:r>
          </a:p>
        </p:txBody>
      </p:sp>
      <p:sp>
        <p:nvSpPr>
          <p:cNvPr id="16" name="矩形 15"/>
          <p:cNvSpPr/>
          <p:nvPr/>
        </p:nvSpPr>
        <p:spPr>
          <a:xfrm>
            <a:off x="4159250" y="1903413"/>
            <a:ext cx="4705350" cy="8588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真诚微笑，不做作；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职业微笑：露上面六颗牙齿。</a:t>
            </a:r>
          </a:p>
        </p:txBody>
      </p:sp>
      <p:sp>
        <p:nvSpPr>
          <p:cNvPr id="34824" name="矩形 3"/>
          <p:cNvSpPr>
            <a:spLocks noChangeArrowheads="1"/>
          </p:cNvSpPr>
          <p:nvPr/>
        </p:nvSpPr>
        <p:spPr bwMode="auto">
          <a:xfrm>
            <a:off x="1947863" y="5006975"/>
            <a:ext cx="52308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4000"/>
              </a:lnSpc>
              <a:buClr>
                <a:srgbClr val="1C1C1C"/>
              </a:buClr>
              <a:buFont typeface="Wingdings" pitchFamily="2" charset="2"/>
              <a:buNone/>
            </a:pPr>
            <a:r>
              <a:rPr lang="zh-CN" altLang="en-US" b="1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微笑，女性最重要、最美丽的妆容；</a:t>
            </a:r>
            <a:endParaRPr lang="en-US" altLang="zh-CN" b="1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ct val="154000"/>
              </a:lnSpc>
              <a:buClr>
                <a:srgbClr val="1C1C1C"/>
              </a:buClr>
              <a:buFont typeface="Wingdings" pitchFamily="2" charset="2"/>
              <a:buNone/>
            </a:pPr>
            <a:r>
              <a:rPr lang="zh-CN" altLang="en-US" b="1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微笑，是男士良好修养的最佳体现。</a:t>
            </a:r>
            <a:endParaRPr lang="en-US" altLang="zh-CN" sz="2400" b="1">
              <a:solidFill>
                <a:srgbClr val="FF66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34279"/>
            <a:ext cx="2808288" cy="187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2214563" y="2446338"/>
            <a:ext cx="9544050" cy="935037"/>
          </a:xfrm>
          <a:prstGeom prst="roundRect">
            <a:avLst>
              <a:gd name="adj" fmla="val 8403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3.1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语言沟通</a:t>
            </a:r>
          </a:p>
        </p:txBody>
      </p:sp>
      <p:sp>
        <p:nvSpPr>
          <p:cNvPr id="3" name="矩形 2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礼貌用语不离身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81500" y="1524000"/>
            <a:ext cx="52117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良言一句三冬</a:t>
            </a:r>
            <a:r>
              <a:rPr lang="zh-CN" altLang="en-US" sz="36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暖</a:t>
            </a:r>
            <a:r>
              <a:rPr lang="zh-CN" altLang="en-US" sz="320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恶语伤人六月</a:t>
            </a:r>
            <a:r>
              <a:rPr lang="zh-CN" altLang="en-US" sz="3600" b="1" dirty="0">
                <a:solidFill>
                  <a:srgbClr val="007BF6"/>
                </a:solidFill>
                <a:latin typeface="微软雅黑" pitchFamily="34" charset="-122"/>
                <a:ea typeface="微软雅黑" pitchFamily="34" charset="-122"/>
              </a:rPr>
              <a:t>寒</a:t>
            </a:r>
            <a:endParaRPr lang="zh-CN" altLang="en-US" sz="3600" dirty="0">
              <a:solidFill>
                <a:srgbClr val="007BF6"/>
              </a:solidFill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79663" y="2528888"/>
            <a:ext cx="921385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请、您、您好、对不起、谢谢、再见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78313" y="3406775"/>
            <a:ext cx="5416550" cy="1384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请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字不离口、</a:t>
            </a:r>
            <a:r>
              <a:rPr lang="zh-CN" altLang="en-US" sz="32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谢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字随身走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我们的每一天都要在爽朗的寒喧中开始</a:t>
            </a: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3.1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语言沟通</a:t>
            </a:r>
          </a:p>
        </p:txBody>
      </p:sp>
      <p:sp>
        <p:nvSpPr>
          <p:cNvPr id="3" name="矩形 2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职场用语软垫式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868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4164013"/>
            <a:ext cx="23336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219450" y="1203325"/>
            <a:ext cx="8124825" cy="1127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再</a:t>
            </a:r>
            <a:r>
              <a:rPr lang="zh-CN" altLang="en-US" sz="2800" b="1" dirty="0">
                <a:solidFill>
                  <a:srgbClr val="007BF6"/>
                </a:solidFill>
                <a:latin typeface="微软雅黑" pitchFamily="34" charset="-122"/>
                <a:ea typeface="微软雅黑" pitchFamily="34" charset="-122"/>
              </a:rPr>
              <a:t>硬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再</a:t>
            </a:r>
            <a:r>
              <a:rPr lang="zh-CN" altLang="en-US" sz="2800" b="1" dirty="0">
                <a:solidFill>
                  <a:srgbClr val="007BF6"/>
                </a:solidFill>
                <a:latin typeface="微软雅黑" pitchFamily="34" charset="-122"/>
                <a:ea typeface="微软雅黑" pitchFamily="34" charset="-122"/>
              </a:rPr>
              <a:t>冰冷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的椅子，只要有了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柔软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的垫子，就可以坐的舒服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考虑了人们的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感受</a:t>
            </a:r>
          </a:p>
        </p:txBody>
      </p:sp>
      <p:sp>
        <p:nvSpPr>
          <p:cNvPr id="13" name="TextBox 51"/>
          <p:cNvSpPr txBox="1"/>
          <p:nvPr/>
        </p:nvSpPr>
        <p:spPr>
          <a:xfrm>
            <a:off x="4984750" y="2503488"/>
            <a:ext cx="63595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软垫式言辞 </a:t>
            </a:r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+ 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拜托语气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宋体" charset="-122"/>
            </a:endParaRPr>
          </a:p>
        </p:txBody>
      </p:sp>
      <p:grpSp>
        <p:nvGrpSpPr>
          <p:cNvPr id="36871" name="组合 13"/>
          <p:cNvGrpSpPr>
            <a:grpSpLocks/>
          </p:cNvGrpSpPr>
          <p:nvPr/>
        </p:nvGrpSpPr>
        <p:grpSpPr bwMode="auto">
          <a:xfrm>
            <a:off x="4791075" y="3848100"/>
            <a:ext cx="6553200" cy="1876425"/>
            <a:chOff x="1187624" y="4433192"/>
            <a:chExt cx="6552728" cy="1876128"/>
          </a:xfrm>
        </p:grpSpPr>
        <p:grpSp>
          <p:nvGrpSpPr>
            <p:cNvPr id="36882" name="组合 14"/>
            <p:cNvGrpSpPr>
              <a:grpSpLocks/>
            </p:cNvGrpSpPr>
            <p:nvPr/>
          </p:nvGrpSpPr>
          <p:grpSpPr bwMode="auto">
            <a:xfrm>
              <a:off x="1187624" y="4433192"/>
              <a:ext cx="6552728" cy="435968"/>
              <a:chOff x="1187624" y="3713112"/>
              <a:chExt cx="6552728" cy="435968"/>
            </a:xfrm>
          </p:grpSpPr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1187624" y="3713112"/>
                <a:ext cx="2736653" cy="431732"/>
              </a:xfrm>
              <a:custGeom>
                <a:avLst/>
                <a:gdLst/>
                <a:ahLst/>
                <a:cxnLst/>
                <a:rect l="l" t="t" r="r" b="b"/>
                <a:pathLst>
                  <a:path w="4732299" h="655200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</p:spPr>
            <p:txBody>
              <a:bodyPr rIns="90000" anchor="ctr"/>
              <a:lstStyle/>
              <a:p>
                <a:pPr algn="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kern="0" dirty="0">
                    <a:solidFill>
                      <a:srgbClr val="4D4D4D"/>
                    </a:solidFill>
                    <a:latin typeface="微软雅黑" pitchFamily="34" charset="-122"/>
                    <a:ea typeface="微软雅黑" pitchFamily="34" charset="-122"/>
                  </a:rPr>
                  <a:t>让您久等了</a:t>
                </a: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5003699" y="3717874"/>
                <a:ext cx="2736653" cy="431732"/>
              </a:xfrm>
              <a:custGeom>
                <a:avLst/>
                <a:gdLst/>
                <a:ahLst/>
                <a:cxnLst/>
                <a:rect l="l" t="t" r="r" b="b"/>
                <a:pathLst>
                  <a:path w="4732299" h="655200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rIns="90000" anchor="ctr"/>
              <a:lstStyle/>
              <a:p>
                <a:pPr algn="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kern="0" dirty="0">
                    <a:solidFill>
                      <a:srgbClr val="4D4D4D"/>
                    </a:solidFill>
                    <a:latin typeface="微软雅黑" pitchFamily="34" charset="-122"/>
                    <a:ea typeface="微软雅黑" pitchFamily="34" charset="-122"/>
                  </a:rPr>
                  <a:t>下次进货日是</a:t>
                </a:r>
                <a:r>
                  <a:rPr lang="en-US" altLang="zh-CN" sz="1600" kern="0" dirty="0">
                    <a:solidFill>
                      <a:srgbClr val="4D4D4D"/>
                    </a:solidFill>
                    <a:latin typeface="微软雅黑" pitchFamily="34" charset="-122"/>
                    <a:ea typeface="微软雅黑" pitchFamily="34" charset="-122"/>
                  </a:rPr>
                  <a:t>5</a:t>
                </a:r>
                <a:r>
                  <a:rPr lang="zh-CN" altLang="en-US" sz="1600" kern="0" dirty="0">
                    <a:solidFill>
                      <a:srgbClr val="4D4D4D"/>
                    </a:solidFill>
                    <a:latin typeface="微软雅黑" pitchFamily="34" charset="-122"/>
                    <a:ea typeface="微软雅黑" pitchFamily="34" charset="-122"/>
                  </a:rPr>
                  <a:t>号</a:t>
                </a:r>
              </a:p>
            </p:txBody>
          </p:sp>
        </p:grpSp>
        <p:grpSp>
          <p:nvGrpSpPr>
            <p:cNvPr id="36883" name="组合 15"/>
            <p:cNvGrpSpPr>
              <a:grpSpLocks/>
            </p:cNvGrpSpPr>
            <p:nvPr/>
          </p:nvGrpSpPr>
          <p:grpSpPr bwMode="auto">
            <a:xfrm>
              <a:off x="1187624" y="5153272"/>
              <a:ext cx="6552728" cy="435968"/>
              <a:chOff x="1187624" y="3713112"/>
              <a:chExt cx="6552728" cy="435968"/>
            </a:xfrm>
          </p:grpSpPr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187624" y="3713643"/>
                <a:ext cx="2736653" cy="431732"/>
              </a:xfrm>
              <a:custGeom>
                <a:avLst/>
                <a:gdLst/>
                <a:ahLst/>
                <a:cxnLst/>
                <a:rect l="l" t="t" r="r" b="b"/>
                <a:pathLst>
                  <a:path w="4732299" h="655200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rIns="90000" anchor="ctr"/>
              <a:lstStyle/>
              <a:p>
                <a:pPr algn="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kern="0" dirty="0">
                    <a:solidFill>
                      <a:srgbClr val="4D4D4D"/>
                    </a:solidFill>
                    <a:latin typeface="微软雅黑" pitchFamily="34" charset="-122"/>
                    <a:ea typeface="微软雅黑" pitchFamily="34" charset="-122"/>
                  </a:rPr>
                  <a:t>请问您有什么事</a:t>
                </a:r>
              </a:p>
            </p:txBody>
          </p:sp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5003699" y="3716817"/>
                <a:ext cx="2736653" cy="431732"/>
              </a:xfrm>
              <a:custGeom>
                <a:avLst/>
                <a:gdLst/>
                <a:ahLst/>
                <a:cxnLst/>
                <a:rect l="l" t="t" r="r" b="b"/>
                <a:pathLst>
                  <a:path w="4732299" h="655200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rIns="90000" anchor="ctr"/>
              <a:lstStyle/>
              <a:p>
                <a:pPr algn="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kern="0" dirty="0">
                    <a:solidFill>
                      <a:srgbClr val="4D4D4D"/>
                    </a:solidFill>
                    <a:latin typeface="微软雅黑" pitchFamily="34" charset="-122"/>
                    <a:ea typeface="微软雅黑" pitchFamily="34" charset="-122"/>
                  </a:rPr>
                  <a:t>给您的资料您看了吗</a:t>
                </a:r>
              </a:p>
            </p:txBody>
          </p:sp>
        </p:grpSp>
        <p:grpSp>
          <p:nvGrpSpPr>
            <p:cNvPr id="36884" name="组合 16"/>
            <p:cNvGrpSpPr>
              <a:grpSpLocks/>
            </p:cNvGrpSpPr>
            <p:nvPr/>
          </p:nvGrpSpPr>
          <p:grpSpPr bwMode="auto">
            <a:xfrm>
              <a:off x="1187624" y="5873352"/>
              <a:ext cx="6552728" cy="435968"/>
              <a:chOff x="1187624" y="3713112"/>
              <a:chExt cx="6552728" cy="435968"/>
            </a:xfrm>
          </p:grpSpPr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1187624" y="3712587"/>
                <a:ext cx="2736653" cy="431732"/>
              </a:xfrm>
              <a:custGeom>
                <a:avLst/>
                <a:gdLst/>
                <a:ahLst/>
                <a:cxnLst/>
                <a:rect l="l" t="t" r="r" b="b"/>
                <a:pathLst>
                  <a:path w="4732299" h="655200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rIns="90000" anchor="ctr"/>
              <a:lstStyle/>
              <a:p>
                <a:pPr algn="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kern="0" dirty="0">
                    <a:solidFill>
                      <a:srgbClr val="4D4D4D"/>
                    </a:solidFill>
                    <a:latin typeface="微软雅黑" pitchFamily="34" charset="-122"/>
                    <a:ea typeface="微软雅黑" pitchFamily="34" charset="-122"/>
                  </a:rPr>
                  <a:t>经理目前正在外出</a:t>
                </a:r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5003699" y="3717348"/>
                <a:ext cx="2736653" cy="431732"/>
              </a:xfrm>
              <a:custGeom>
                <a:avLst/>
                <a:gdLst/>
                <a:ahLst/>
                <a:cxnLst/>
                <a:rect l="l" t="t" r="r" b="b"/>
                <a:pathLst>
                  <a:path w="4732299" h="655200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rIns="90000" anchor="ctr"/>
              <a:lstStyle/>
              <a:p>
                <a:pPr algn="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kern="0" dirty="0">
                    <a:solidFill>
                      <a:srgbClr val="4D4D4D"/>
                    </a:solidFill>
                    <a:latin typeface="微软雅黑" pitchFamily="34" charset="-122"/>
                    <a:ea typeface="微软雅黑" pitchFamily="34" charset="-122"/>
                  </a:rPr>
                  <a:t>可以用传真发过来吗</a:t>
                </a:r>
              </a:p>
            </p:txBody>
          </p:sp>
        </p:grpSp>
      </p:grpSp>
      <p:grpSp>
        <p:nvGrpSpPr>
          <p:cNvPr id="36872" name="组合 23"/>
          <p:cNvGrpSpPr>
            <a:grpSpLocks/>
          </p:cNvGrpSpPr>
          <p:nvPr/>
        </p:nvGrpSpPr>
        <p:grpSpPr bwMode="auto">
          <a:xfrm>
            <a:off x="4287838" y="3844925"/>
            <a:ext cx="4862512" cy="1879600"/>
            <a:chOff x="683568" y="4429224"/>
            <a:chExt cx="4863232" cy="1880096"/>
          </a:xfrm>
        </p:grpSpPr>
        <p:grpSp>
          <p:nvGrpSpPr>
            <p:cNvPr id="36873" name="组合 24"/>
            <p:cNvGrpSpPr>
              <a:grpSpLocks/>
            </p:cNvGrpSpPr>
            <p:nvPr/>
          </p:nvGrpSpPr>
          <p:grpSpPr bwMode="auto">
            <a:xfrm>
              <a:off x="683568" y="4429224"/>
              <a:ext cx="4863232" cy="443904"/>
              <a:chOff x="683568" y="3709144"/>
              <a:chExt cx="4863232" cy="443904"/>
            </a:xfrm>
          </p:grpSpPr>
          <p:sp>
            <p:nvSpPr>
              <p:cNvPr id="32" name="AutoShape 7"/>
              <p:cNvSpPr>
                <a:spLocks noChangeArrowheads="1"/>
              </p:cNvSpPr>
              <p:nvPr/>
            </p:nvSpPr>
            <p:spPr bwMode="auto">
              <a:xfrm>
                <a:off x="683568" y="3709144"/>
                <a:ext cx="1378154" cy="439854"/>
              </a:xfrm>
              <a:prstGeom prst="homePlate">
                <a:avLst>
                  <a:gd name="adj" fmla="val 56171"/>
                </a:avLst>
              </a:prstGeom>
              <a:solidFill>
                <a:srgbClr val="FF6600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不好意思</a:t>
                </a:r>
              </a:p>
            </p:txBody>
          </p:sp>
          <p:sp>
            <p:nvSpPr>
              <p:cNvPr id="33" name="AutoShape 7"/>
              <p:cNvSpPr>
                <a:spLocks noChangeArrowheads="1"/>
              </p:cNvSpPr>
              <p:nvPr/>
            </p:nvSpPr>
            <p:spPr bwMode="auto">
              <a:xfrm>
                <a:off x="4168646" y="3713908"/>
                <a:ext cx="1378154" cy="439853"/>
              </a:xfrm>
              <a:prstGeom prst="homePlate">
                <a:avLst>
                  <a:gd name="adj" fmla="val 56171"/>
                </a:avLst>
              </a:prstGeom>
              <a:solidFill>
                <a:srgbClr val="FF6600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打扰您一下</a:t>
                </a:r>
              </a:p>
            </p:txBody>
          </p:sp>
        </p:grpSp>
        <p:grpSp>
          <p:nvGrpSpPr>
            <p:cNvPr id="36874" name="组合 25"/>
            <p:cNvGrpSpPr>
              <a:grpSpLocks/>
            </p:cNvGrpSpPr>
            <p:nvPr/>
          </p:nvGrpSpPr>
          <p:grpSpPr bwMode="auto">
            <a:xfrm>
              <a:off x="683568" y="5149304"/>
              <a:ext cx="4863232" cy="439936"/>
              <a:chOff x="683568" y="3709144"/>
              <a:chExt cx="4863232" cy="439936"/>
            </a:xfrm>
          </p:grpSpPr>
          <p:sp>
            <p:nvSpPr>
              <p:cNvPr id="30" name="AutoShape 7"/>
              <p:cNvSpPr>
                <a:spLocks noChangeArrowheads="1"/>
              </p:cNvSpPr>
              <p:nvPr/>
            </p:nvSpPr>
            <p:spPr bwMode="auto">
              <a:xfrm>
                <a:off x="683568" y="3708392"/>
                <a:ext cx="1378154" cy="436677"/>
              </a:xfrm>
              <a:prstGeom prst="homePlate">
                <a:avLst>
                  <a:gd name="adj" fmla="val 56171"/>
                </a:avLst>
              </a:prstGeom>
              <a:solidFill>
                <a:srgbClr val="FF6600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对不起</a:t>
                </a:r>
              </a:p>
            </p:txBody>
          </p:sp>
          <p:sp>
            <p:nvSpPr>
              <p:cNvPr id="31" name="AutoShape 7"/>
              <p:cNvSpPr>
                <a:spLocks noChangeArrowheads="1"/>
              </p:cNvSpPr>
              <p:nvPr/>
            </p:nvSpPr>
            <p:spPr bwMode="auto">
              <a:xfrm>
                <a:off x="4168646" y="3713155"/>
                <a:ext cx="1378154" cy="436678"/>
              </a:xfrm>
              <a:prstGeom prst="homePlate">
                <a:avLst>
                  <a:gd name="adj" fmla="val 56171"/>
                </a:avLst>
              </a:prstGeom>
              <a:solidFill>
                <a:srgbClr val="FF6600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请教您一下</a:t>
                </a:r>
              </a:p>
            </p:txBody>
          </p:sp>
        </p:grpSp>
        <p:grpSp>
          <p:nvGrpSpPr>
            <p:cNvPr id="36875" name="组合 26"/>
            <p:cNvGrpSpPr>
              <a:grpSpLocks/>
            </p:cNvGrpSpPr>
            <p:nvPr/>
          </p:nvGrpSpPr>
          <p:grpSpPr bwMode="auto">
            <a:xfrm>
              <a:off x="683568" y="5869384"/>
              <a:ext cx="4863232" cy="439936"/>
              <a:chOff x="683568" y="3709144"/>
              <a:chExt cx="4863232" cy="439936"/>
            </a:xfrm>
          </p:grpSpPr>
          <p:sp>
            <p:nvSpPr>
              <p:cNvPr id="28" name="AutoShape 7"/>
              <p:cNvSpPr>
                <a:spLocks noChangeArrowheads="1"/>
              </p:cNvSpPr>
              <p:nvPr/>
            </p:nvSpPr>
            <p:spPr bwMode="auto">
              <a:xfrm>
                <a:off x="683568" y="3709227"/>
                <a:ext cx="1378154" cy="431914"/>
              </a:xfrm>
              <a:prstGeom prst="homePlate">
                <a:avLst>
                  <a:gd name="adj" fmla="val 56171"/>
                </a:avLst>
              </a:prstGeom>
              <a:solidFill>
                <a:srgbClr val="FF6600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真是抱歉</a:t>
                </a:r>
              </a:p>
            </p:txBody>
          </p:sp>
          <p:sp>
            <p:nvSpPr>
              <p:cNvPr id="29" name="AutoShape 7"/>
              <p:cNvSpPr>
                <a:spLocks noChangeArrowheads="1"/>
              </p:cNvSpPr>
              <p:nvPr/>
            </p:nvSpPr>
            <p:spPr bwMode="auto">
              <a:xfrm>
                <a:off x="4168646" y="3712403"/>
                <a:ext cx="1378154" cy="436677"/>
              </a:xfrm>
              <a:prstGeom prst="homePlate">
                <a:avLst>
                  <a:gd name="adj" fmla="val 56171"/>
                </a:avLst>
              </a:prstGeom>
              <a:solidFill>
                <a:srgbClr val="FF6600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麻烦您</a:t>
                </a:r>
              </a:p>
            </p:txBody>
          </p:sp>
        </p:grp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3.1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语言沟通</a:t>
            </a:r>
          </a:p>
        </p:txBody>
      </p:sp>
      <p:sp>
        <p:nvSpPr>
          <p:cNvPr id="3" name="矩形 2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基本原则多赞美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6010" y="976069"/>
            <a:ext cx="1715867" cy="1816344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7" name="圆角矩形 36"/>
          <p:cNvSpPr/>
          <p:nvPr/>
        </p:nvSpPr>
        <p:spPr>
          <a:xfrm>
            <a:off x="7275513" y="1008063"/>
            <a:ext cx="4375150" cy="1116012"/>
          </a:xfrm>
          <a:prstGeom prst="roundRect">
            <a:avLst>
              <a:gd name="adj" fmla="val 5002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7350125" y="1119188"/>
            <a:ext cx="4173538" cy="854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每个人的内心深处最深切的渴望是得到别人的赞美。</a:t>
            </a:r>
            <a:r>
              <a:rPr lang="en-US" altLang="zh-CN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林肯</a:t>
            </a:r>
          </a:p>
        </p:txBody>
      </p:sp>
      <p:sp>
        <p:nvSpPr>
          <p:cNvPr id="39" name="直角三角形 38"/>
          <p:cNvSpPr/>
          <p:nvPr/>
        </p:nvSpPr>
        <p:spPr>
          <a:xfrm flipH="1">
            <a:off x="7086600" y="1238250"/>
            <a:ext cx="188913" cy="249238"/>
          </a:xfrm>
          <a:prstGeom prst="rt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0627" y="2529303"/>
            <a:ext cx="1715866" cy="17172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5287" y="2528887"/>
            <a:ext cx="1717200" cy="1776551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2" name="圆角矩形 41"/>
          <p:cNvSpPr/>
          <p:nvPr/>
        </p:nvSpPr>
        <p:spPr>
          <a:xfrm>
            <a:off x="657225" y="4476750"/>
            <a:ext cx="5073650" cy="1116013"/>
          </a:xfrm>
          <a:prstGeom prst="roundRect">
            <a:avLst>
              <a:gd name="adj" fmla="val 5002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784225" y="4587875"/>
            <a:ext cx="4819650" cy="854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我可以凭着别人的赞赏愉快地生活两到三个月。</a:t>
            </a:r>
            <a:r>
              <a:rPr lang="en-US" altLang="zh-CN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马克</a:t>
            </a:r>
            <a:r>
              <a:rPr lang="en-US" altLang="zh-CN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•</a:t>
            </a:r>
            <a:r>
              <a:rPr lang="zh-CN" altLang="en-US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吐温</a:t>
            </a:r>
          </a:p>
        </p:txBody>
      </p:sp>
      <p:sp>
        <p:nvSpPr>
          <p:cNvPr id="4" name="等腰三角形 3"/>
          <p:cNvSpPr/>
          <p:nvPr/>
        </p:nvSpPr>
        <p:spPr>
          <a:xfrm>
            <a:off x="3086100" y="4329113"/>
            <a:ext cx="215900" cy="184150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901" name="矩形 4"/>
          <p:cNvSpPr>
            <a:spLocks noChangeArrowheads="1"/>
          </p:cNvSpPr>
          <p:nvPr/>
        </p:nvSpPr>
        <p:spPr bwMode="auto">
          <a:xfrm>
            <a:off x="5446713" y="2792413"/>
            <a:ext cx="14144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800" b="1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赞美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6577013" y="4476750"/>
            <a:ext cx="5073650" cy="1116013"/>
          </a:xfrm>
          <a:prstGeom prst="roundRect">
            <a:avLst>
              <a:gd name="adj" fmla="val 5002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6704013" y="4587875"/>
            <a:ext cx="4819650" cy="854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发现别人的优点，实际上就等于肯定自我，说明你谦虚好学。</a:t>
            </a:r>
            <a:r>
              <a:rPr lang="en-US" altLang="zh-CN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乔治</a:t>
            </a:r>
            <a:r>
              <a:rPr lang="en-US" altLang="zh-CN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•</a:t>
            </a:r>
            <a:r>
              <a:rPr lang="zh-CN" altLang="en-US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梅奥</a:t>
            </a:r>
          </a:p>
        </p:txBody>
      </p:sp>
      <p:sp>
        <p:nvSpPr>
          <p:cNvPr id="47" name="等腰三角形 46"/>
          <p:cNvSpPr/>
          <p:nvPr/>
        </p:nvSpPr>
        <p:spPr>
          <a:xfrm>
            <a:off x="9005888" y="4329113"/>
            <a:ext cx="215900" cy="184150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830763" y="3471863"/>
            <a:ext cx="2646362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案例：达尔文赴宴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3.1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语言沟通</a:t>
            </a:r>
          </a:p>
        </p:txBody>
      </p:sp>
      <p:sp>
        <p:nvSpPr>
          <p:cNvPr id="3" name="矩形 2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莫以自我为中心</a:t>
            </a:r>
          </a:p>
        </p:txBody>
      </p:sp>
      <p:sp>
        <p:nvSpPr>
          <p:cNvPr id="18" name="矩形 17"/>
          <p:cNvSpPr/>
          <p:nvPr/>
        </p:nvSpPr>
        <p:spPr>
          <a:xfrm>
            <a:off x="2922588" y="1079500"/>
            <a:ext cx="8696325" cy="1125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让对方多谈自己</a:t>
            </a:r>
            <a:endParaRPr lang="en-US" altLang="zh-CN" sz="3200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多讲对方感兴趣且积极乐观的话题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2150" y="2781300"/>
            <a:ext cx="12112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安全话题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92150" y="4535488"/>
            <a:ext cx="12112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轻松话题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62713" y="2781300"/>
            <a:ext cx="19796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商务交往五不谈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462713" y="4535488"/>
            <a:ext cx="19796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私人问题五不问</a:t>
            </a:r>
          </a:p>
        </p:txBody>
      </p:sp>
      <p:sp>
        <p:nvSpPr>
          <p:cNvPr id="7" name="椭圆 6"/>
          <p:cNvSpPr/>
          <p:nvPr/>
        </p:nvSpPr>
        <p:spPr>
          <a:xfrm>
            <a:off x="692150" y="3335338"/>
            <a:ext cx="927100" cy="927100"/>
          </a:xfrm>
          <a:prstGeom prst="ellipse">
            <a:avLst/>
          </a:prstGeom>
          <a:solidFill>
            <a:srgbClr val="92C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历史</a:t>
            </a:r>
          </a:p>
        </p:txBody>
      </p:sp>
      <p:sp>
        <p:nvSpPr>
          <p:cNvPr id="27" name="椭圆 26"/>
          <p:cNvSpPr/>
          <p:nvPr/>
        </p:nvSpPr>
        <p:spPr>
          <a:xfrm>
            <a:off x="1749425" y="3335338"/>
            <a:ext cx="927100" cy="927100"/>
          </a:xfrm>
          <a:prstGeom prst="ellipse">
            <a:avLst/>
          </a:prstGeom>
          <a:solidFill>
            <a:srgbClr val="92C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地理</a:t>
            </a:r>
          </a:p>
        </p:txBody>
      </p:sp>
      <p:sp>
        <p:nvSpPr>
          <p:cNvPr id="28" name="椭圆 27"/>
          <p:cNvSpPr/>
          <p:nvPr/>
        </p:nvSpPr>
        <p:spPr>
          <a:xfrm>
            <a:off x="2808288" y="3335338"/>
            <a:ext cx="927100" cy="927100"/>
          </a:xfrm>
          <a:prstGeom prst="ellipse">
            <a:avLst/>
          </a:prstGeom>
          <a:solidFill>
            <a:srgbClr val="92C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建筑</a:t>
            </a:r>
          </a:p>
        </p:txBody>
      </p:sp>
      <p:sp>
        <p:nvSpPr>
          <p:cNvPr id="29" name="椭圆 28"/>
          <p:cNvSpPr/>
          <p:nvPr/>
        </p:nvSpPr>
        <p:spPr>
          <a:xfrm>
            <a:off x="4922838" y="3335338"/>
            <a:ext cx="927100" cy="927100"/>
          </a:xfrm>
          <a:prstGeom prst="ellipse">
            <a:avLst/>
          </a:prstGeom>
          <a:solidFill>
            <a:srgbClr val="92C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风土人情</a:t>
            </a:r>
          </a:p>
        </p:txBody>
      </p:sp>
      <p:sp>
        <p:nvSpPr>
          <p:cNvPr id="30" name="椭圆 29"/>
          <p:cNvSpPr/>
          <p:nvPr/>
        </p:nvSpPr>
        <p:spPr>
          <a:xfrm>
            <a:off x="3865563" y="3335338"/>
            <a:ext cx="927100" cy="927100"/>
          </a:xfrm>
          <a:prstGeom prst="ellipse">
            <a:avLst/>
          </a:prstGeom>
          <a:solidFill>
            <a:srgbClr val="92C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艺术</a:t>
            </a:r>
          </a:p>
        </p:txBody>
      </p:sp>
      <p:sp>
        <p:nvSpPr>
          <p:cNvPr id="31" name="椭圆 30"/>
          <p:cNvSpPr/>
          <p:nvPr/>
        </p:nvSpPr>
        <p:spPr>
          <a:xfrm>
            <a:off x="6462713" y="3335338"/>
            <a:ext cx="927100" cy="927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政治宗教</a:t>
            </a:r>
          </a:p>
        </p:txBody>
      </p:sp>
      <p:sp>
        <p:nvSpPr>
          <p:cNvPr id="32" name="椭圆 31"/>
          <p:cNvSpPr/>
          <p:nvPr/>
        </p:nvSpPr>
        <p:spPr>
          <a:xfrm>
            <a:off x="7519988" y="3335338"/>
            <a:ext cx="927100" cy="927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机密</a:t>
            </a:r>
          </a:p>
        </p:txBody>
      </p:sp>
      <p:sp>
        <p:nvSpPr>
          <p:cNvPr id="33" name="椭圆 32"/>
          <p:cNvSpPr/>
          <p:nvPr/>
        </p:nvSpPr>
        <p:spPr>
          <a:xfrm>
            <a:off x="8577263" y="3335338"/>
            <a:ext cx="927100" cy="927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同事</a:t>
            </a:r>
          </a:p>
        </p:txBody>
      </p:sp>
      <p:sp>
        <p:nvSpPr>
          <p:cNvPr id="35" name="椭圆 34"/>
          <p:cNvSpPr/>
          <p:nvPr/>
        </p:nvSpPr>
        <p:spPr>
          <a:xfrm>
            <a:off x="9634538" y="3335338"/>
            <a:ext cx="927100" cy="927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低俗</a:t>
            </a:r>
          </a:p>
        </p:txBody>
      </p:sp>
      <p:sp>
        <p:nvSpPr>
          <p:cNvPr id="36" name="椭圆 35"/>
          <p:cNvSpPr/>
          <p:nvPr/>
        </p:nvSpPr>
        <p:spPr>
          <a:xfrm>
            <a:off x="10691813" y="3335338"/>
            <a:ext cx="927100" cy="927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隐私</a:t>
            </a:r>
          </a:p>
        </p:txBody>
      </p:sp>
      <p:sp>
        <p:nvSpPr>
          <p:cNvPr id="44" name="椭圆 43"/>
          <p:cNvSpPr/>
          <p:nvPr/>
        </p:nvSpPr>
        <p:spPr>
          <a:xfrm>
            <a:off x="6462713" y="5083175"/>
            <a:ext cx="927100" cy="927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收入</a:t>
            </a:r>
          </a:p>
        </p:txBody>
      </p:sp>
      <p:sp>
        <p:nvSpPr>
          <p:cNvPr id="49" name="椭圆 48"/>
          <p:cNvSpPr/>
          <p:nvPr/>
        </p:nvSpPr>
        <p:spPr>
          <a:xfrm>
            <a:off x="7519988" y="5083175"/>
            <a:ext cx="927100" cy="927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年龄</a:t>
            </a:r>
          </a:p>
        </p:txBody>
      </p:sp>
      <p:sp>
        <p:nvSpPr>
          <p:cNvPr id="50" name="椭圆 49"/>
          <p:cNvSpPr/>
          <p:nvPr/>
        </p:nvSpPr>
        <p:spPr>
          <a:xfrm>
            <a:off x="8577263" y="5083175"/>
            <a:ext cx="927100" cy="927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婚姻家庭</a:t>
            </a:r>
          </a:p>
        </p:txBody>
      </p:sp>
      <p:sp>
        <p:nvSpPr>
          <p:cNvPr id="51" name="椭圆 50"/>
          <p:cNvSpPr/>
          <p:nvPr/>
        </p:nvSpPr>
        <p:spPr>
          <a:xfrm>
            <a:off x="9634538" y="5083175"/>
            <a:ext cx="927100" cy="927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健康</a:t>
            </a:r>
          </a:p>
        </p:txBody>
      </p:sp>
      <p:sp>
        <p:nvSpPr>
          <p:cNvPr id="52" name="椭圆 51"/>
          <p:cNvSpPr/>
          <p:nvPr/>
        </p:nvSpPr>
        <p:spPr>
          <a:xfrm>
            <a:off x="10691813" y="5083175"/>
            <a:ext cx="927100" cy="927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经历</a:t>
            </a:r>
          </a:p>
        </p:txBody>
      </p:sp>
      <p:sp>
        <p:nvSpPr>
          <p:cNvPr id="53" name="椭圆 52"/>
          <p:cNvSpPr/>
          <p:nvPr/>
        </p:nvSpPr>
        <p:spPr>
          <a:xfrm>
            <a:off x="692150" y="5083175"/>
            <a:ext cx="927100" cy="927100"/>
          </a:xfrm>
          <a:prstGeom prst="ellipse">
            <a:avLst/>
          </a:prstGeom>
          <a:solidFill>
            <a:srgbClr val="92C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影视</a:t>
            </a:r>
          </a:p>
        </p:txBody>
      </p:sp>
      <p:sp>
        <p:nvSpPr>
          <p:cNvPr id="54" name="椭圆 53"/>
          <p:cNvSpPr/>
          <p:nvPr/>
        </p:nvSpPr>
        <p:spPr>
          <a:xfrm>
            <a:off x="1749425" y="5083175"/>
            <a:ext cx="927100" cy="927100"/>
          </a:xfrm>
          <a:prstGeom prst="ellipse">
            <a:avLst/>
          </a:prstGeom>
          <a:solidFill>
            <a:srgbClr val="92C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体育</a:t>
            </a:r>
          </a:p>
        </p:txBody>
      </p:sp>
      <p:sp>
        <p:nvSpPr>
          <p:cNvPr id="55" name="椭圆 54"/>
          <p:cNvSpPr/>
          <p:nvPr/>
        </p:nvSpPr>
        <p:spPr>
          <a:xfrm>
            <a:off x="2808288" y="5083175"/>
            <a:ext cx="927100" cy="927100"/>
          </a:xfrm>
          <a:prstGeom prst="ellipse">
            <a:avLst/>
          </a:prstGeom>
          <a:solidFill>
            <a:srgbClr val="92C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时尚</a:t>
            </a:r>
          </a:p>
        </p:txBody>
      </p:sp>
      <p:sp>
        <p:nvSpPr>
          <p:cNvPr id="56" name="椭圆 55"/>
          <p:cNvSpPr/>
          <p:nvPr/>
        </p:nvSpPr>
        <p:spPr>
          <a:xfrm>
            <a:off x="4922838" y="5083175"/>
            <a:ext cx="927100" cy="927100"/>
          </a:xfrm>
          <a:prstGeom prst="ellipse">
            <a:avLst/>
          </a:prstGeom>
          <a:solidFill>
            <a:srgbClr val="92C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天气</a:t>
            </a:r>
          </a:p>
        </p:txBody>
      </p:sp>
      <p:sp>
        <p:nvSpPr>
          <p:cNvPr id="57" name="椭圆 56"/>
          <p:cNvSpPr/>
          <p:nvPr/>
        </p:nvSpPr>
        <p:spPr>
          <a:xfrm>
            <a:off x="3865563" y="5083175"/>
            <a:ext cx="927100" cy="927100"/>
          </a:xfrm>
          <a:prstGeom prst="ellipse">
            <a:avLst/>
          </a:prstGeom>
          <a:solidFill>
            <a:srgbClr val="92C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小吃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电话礼仪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接电话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940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5758" y="711200"/>
            <a:ext cx="3776133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692150" y="1903413"/>
            <a:ext cx="7683500" cy="30337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三声内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接听，因故未及时接听说抱歉；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应先问候，然后自报家门；</a:t>
            </a:r>
          </a:p>
          <a:p>
            <a:pPr indent="57600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、接听外部电话时：“您好，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XX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公司！”</a:t>
            </a:r>
          </a:p>
          <a:p>
            <a:pPr indent="57600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、接听内部电话时：“您好，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XX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部！”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57600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defRPr/>
            </a:pPr>
            <a:r>
              <a:rPr lang="zh-CN" altLang="en-US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不可以“喂，喂”或者“你是谁呀”像查户口似的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声音适中、愉快、亲切；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微笑接听电话，</a:t>
            </a:r>
            <a:r>
              <a:rPr lang="zh-CN" altLang="en-US" b="1" kern="1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你的微笑对方听得见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电话礼仪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代接电话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2150" y="1903413"/>
            <a:ext cx="6000750" cy="1627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被呼叫同事不在座位上时，邻座同事可代为接听；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“请问您是找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××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吗？他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她临时有事走开了，需要我代为转达吗？”或“请您稍后再来电话好吗？”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切忌只说“不在”，应做好记录（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5W1H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）后转达；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1733947"/>
            <a:ext cx="4762500" cy="3174206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圆角矩形 6"/>
          <p:cNvSpPr/>
          <p:nvPr/>
        </p:nvSpPr>
        <p:spPr>
          <a:xfrm>
            <a:off x="692150" y="4014788"/>
            <a:ext cx="5861050" cy="1116012"/>
          </a:xfrm>
          <a:prstGeom prst="roundRect">
            <a:avLst>
              <a:gd name="adj" fmla="val 5002"/>
            </a:avLst>
          </a:prstGeom>
          <a:solidFill>
            <a:srgbClr val="FF000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9150" y="4127500"/>
            <a:ext cx="5594350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永远不要对打来的电话说：“我不知道！”这是一种不负责任的、非常不职业化的表现。</a:t>
            </a:r>
            <a:endParaRPr lang="zh-CN" altLang="en-US" sz="16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524125" y="1800225"/>
            <a:ext cx="1597025" cy="873125"/>
          </a:xfrm>
          <a:prstGeom prst="roundRect">
            <a:avLst>
              <a:gd name="adj" fmla="val 608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电话礼仪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拨打电话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989" name="Picture 3" descr="E:\仝德志文件，勿删！\03-参考文档\！PPT图片及版面资源\06-PPT精选插图\04-图标\12A88677B1352C306D6B7E9CD0A736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531938"/>
            <a:ext cx="1141412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278313" y="1800225"/>
            <a:ext cx="7326312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公务电话最好避开节假日、晚上、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至次日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、临近下班时间等时间段。</a:t>
            </a:r>
          </a:p>
        </p:txBody>
      </p:sp>
      <p:sp>
        <p:nvSpPr>
          <p:cNvPr id="4" name="矩形 3"/>
          <p:cNvSpPr/>
          <p:nvPr/>
        </p:nvSpPr>
        <p:spPr>
          <a:xfrm>
            <a:off x="3136637" y="1946145"/>
            <a:ext cx="8104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时间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524125" y="3209925"/>
            <a:ext cx="1597025" cy="874713"/>
          </a:xfrm>
          <a:prstGeom prst="roundRect">
            <a:avLst>
              <a:gd name="adj" fmla="val 608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78313" y="3209925"/>
            <a:ext cx="73263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私人电话不要在办公室打，要避开同事，打电话如果你要在公众空间的话实际上是一种噪音骚扰，非紧急事情尽量不要在公众场所打电话。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136637" y="3356715"/>
            <a:ext cx="8104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空间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524125" y="4621213"/>
            <a:ext cx="1597025" cy="873125"/>
          </a:xfrm>
          <a:prstGeom prst="roundRect">
            <a:avLst>
              <a:gd name="adj" fmla="val 608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278313" y="4621213"/>
            <a:ext cx="7210425" cy="4587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无重要事情，牢记三分钟原则。</a:t>
            </a:r>
          </a:p>
        </p:txBody>
      </p:sp>
      <p:sp>
        <p:nvSpPr>
          <p:cNvPr id="15" name="矩形 14"/>
          <p:cNvSpPr/>
          <p:nvPr/>
        </p:nvSpPr>
        <p:spPr>
          <a:xfrm>
            <a:off x="3136637" y="4767283"/>
            <a:ext cx="810456" cy="5810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时长</a:t>
            </a:r>
          </a:p>
        </p:txBody>
      </p:sp>
      <p:pic>
        <p:nvPicPr>
          <p:cNvPr id="41998" name="Picture 4" descr="E:\仝德志文件，勿删！\03-参考文档\！PPT图片及版面资源\06-PPT精选插图\04-图标\home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3159125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5" descr="E:\仝德志文件，勿删！\03-参考文档\！PPT图片及版面资源\06-PPT精选插图\04-图标\png-00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4668838"/>
            <a:ext cx="825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524125" y="1800225"/>
            <a:ext cx="1597025" cy="873125"/>
          </a:xfrm>
          <a:prstGeom prst="roundRect">
            <a:avLst>
              <a:gd name="adj" fmla="val 608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电话礼仪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拨打电话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36637" y="1946145"/>
            <a:ext cx="810456" cy="5810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内容</a:t>
            </a:r>
          </a:p>
        </p:txBody>
      </p:sp>
      <p:pic>
        <p:nvPicPr>
          <p:cNvPr id="43014" name="Picture 2" descr="E:\仝德志文件，勿删！\03-参考文档\！PPT图片及版面资源\06-PPT精选插图\04-图标\Chat_Norm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782763"/>
            <a:ext cx="9064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5" name="组合 8"/>
          <p:cNvGrpSpPr>
            <a:grpSpLocks/>
          </p:cNvGrpSpPr>
          <p:nvPr/>
        </p:nvGrpSpPr>
        <p:grpSpPr bwMode="auto">
          <a:xfrm>
            <a:off x="4973638" y="1530350"/>
            <a:ext cx="5457825" cy="4184650"/>
            <a:chOff x="4974087" y="1529851"/>
            <a:chExt cx="5457800" cy="4185829"/>
          </a:xfrm>
        </p:grpSpPr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4974087" y="1802978"/>
              <a:ext cx="5457800" cy="4128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您好！</a:t>
              </a:r>
              <a:r>
                <a:rPr lang="zh-CN" altLang="en-US" sz="2000" kern="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请问</a:t>
              </a:r>
              <a:r>
                <a:rPr lang="zh-CN" altLang="en-US" kern="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您是</a:t>
              </a:r>
              <a:r>
                <a:rPr lang="en-US" altLang="zh-CN" kern="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××</a:t>
              </a:r>
              <a:r>
                <a:rPr lang="zh-CN" altLang="en-US" kern="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吗？</a:t>
              </a:r>
            </a:p>
          </p:txBody>
        </p:sp>
        <p:sp>
          <p:nvSpPr>
            <p:cNvPr id="39" name="Rectangle 2"/>
            <p:cNvSpPr>
              <a:spLocks noChangeArrowheads="1"/>
            </p:cNvSpPr>
            <p:nvPr/>
          </p:nvSpPr>
          <p:spPr bwMode="auto">
            <a:xfrm>
              <a:off x="4974087" y="2601716"/>
              <a:ext cx="5457800" cy="4144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我是</a:t>
              </a:r>
              <a:r>
                <a:rPr lang="en-US" altLang="zh-CN" kern="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××</a:t>
              </a:r>
              <a:r>
                <a:rPr lang="zh-CN" altLang="en-US" kern="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单位</a:t>
              </a:r>
              <a:r>
                <a:rPr lang="en-US" altLang="zh-CN" kern="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××</a:t>
              </a:r>
              <a:r>
                <a:rPr lang="zh-CN" altLang="en-US" kern="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部门的</a:t>
              </a:r>
              <a:r>
                <a:rPr lang="en-US" altLang="zh-CN" kern="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×××</a:t>
              </a:r>
              <a:endParaRPr lang="zh-CN" altLang="en-US" kern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5193161" y="2595364"/>
              <a:ext cx="484185" cy="460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rgbClr val="7D7D7D"/>
                  </a:solidFill>
                  <a:latin typeface="Impact" pitchFamily="34" charset="0"/>
                  <a:ea typeface="微软雅黑" pitchFamily="34" charset="-122"/>
                </a:rPr>
                <a:t>2</a:t>
              </a:r>
            </a:p>
          </p:txBody>
        </p:sp>
        <p:sp>
          <p:nvSpPr>
            <p:cNvPr id="37" name="Rectangle 2"/>
            <p:cNvSpPr>
              <a:spLocks noChangeArrowheads="1"/>
            </p:cNvSpPr>
            <p:nvPr/>
          </p:nvSpPr>
          <p:spPr bwMode="auto">
            <a:xfrm>
              <a:off x="4974087" y="3419508"/>
              <a:ext cx="5457800" cy="4128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打电话的主要目的是</a:t>
              </a:r>
              <a:r>
                <a:rPr lang="en-US" altLang="zh-CN" kern="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……</a:t>
              </a:r>
              <a:endParaRPr lang="zh-CN" altLang="en-US" kern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5193161" y="3411569"/>
              <a:ext cx="484185" cy="462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rgbClr val="7D7D7D"/>
                  </a:solidFill>
                  <a:latin typeface="Impact" pitchFamily="34" charset="0"/>
                  <a:ea typeface="微软雅黑" pitchFamily="34" charset="-122"/>
                </a:rPr>
                <a:t>3</a:t>
              </a:r>
            </a:p>
          </p:txBody>
        </p:sp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4974087" y="4216658"/>
              <a:ext cx="5457800" cy="4128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请问您现在说话可方便？</a:t>
              </a:r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5193161" y="4208719"/>
              <a:ext cx="484185" cy="462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rgbClr val="7D7D7D"/>
                  </a:solidFill>
                  <a:latin typeface="Impact" pitchFamily="34" charset="0"/>
                  <a:ea typeface="微软雅黑" pitchFamily="34" charset="-122"/>
                </a:rPr>
                <a:t>4</a:t>
              </a:r>
            </a:p>
          </p:txBody>
        </p:sp>
        <p:sp>
          <p:nvSpPr>
            <p:cNvPr id="31" name="矩形 1"/>
            <p:cNvSpPr/>
            <p:nvPr/>
          </p:nvSpPr>
          <p:spPr>
            <a:xfrm>
              <a:off x="5691541" y="1529851"/>
              <a:ext cx="1522591" cy="979622"/>
            </a:xfrm>
            <a:custGeom>
              <a:avLst/>
              <a:gdLst/>
              <a:ahLst/>
              <a:cxnLst/>
              <a:rect l="l" t="t" r="r" b="b"/>
              <a:pathLst>
                <a:path w="2343150" h="1557337">
                  <a:moveTo>
                    <a:pt x="0" y="0"/>
                  </a:moveTo>
                  <a:lnTo>
                    <a:pt x="2343150" y="0"/>
                  </a:lnTo>
                  <a:lnTo>
                    <a:pt x="2343150" y="1168003"/>
                  </a:lnTo>
                  <a:lnTo>
                    <a:pt x="1171575" y="1557337"/>
                  </a:lnTo>
                  <a:lnTo>
                    <a:pt x="0" y="1168003"/>
                  </a:lnTo>
                  <a:close/>
                </a:path>
              </a:pathLst>
            </a:custGeom>
            <a:solidFill>
              <a:srgbClr val="FF6600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kern="10" dirty="0">
                  <a:ln w="9525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问候对方</a:t>
              </a:r>
            </a:p>
          </p:txBody>
        </p:sp>
        <p:sp>
          <p:nvSpPr>
            <p:cNvPr id="32" name="矩形 18"/>
            <p:cNvSpPr/>
            <p:nvPr/>
          </p:nvSpPr>
          <p:spPr>
            <a:xfrm>
              <a:off x="5691541" y="2331403"/>
              <a:ext cx="1522591" cy="979622"/>
            </a:xfrm>
            <a:custGeom>
              <a:avLst/>
              <a:gdLst/>
              <a:ahLst/>
              <a:cxnLst/>
              <a:rect l="l" t="t" r="r" b="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kern="10" dirty="0">
                  <a:ln w="9525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自报家门</a:t>
              </a:r>
            </a:p>
          </p:txBody>
        </p:sp>
        <p:sp>
          <p:nvSpPr>
            <p:cNvPr id="34" name="矩形 20"/>
            <p:cNvSpPr/>
            <p:nvPr/>
          </p:nvSpPr>
          <p:spPr>
            <a:xfrm>
              <a:off x="5691541" y="3934507"/>
              <a:ext cx="1522591" cy="979622"/>
            </a:xfrm>
            <a:custGeom>
              <a:avLst/>
              <a:gdLst/>
              <a:ahLst/>
              <a:cxnLst/>
              <a:rect l="l" t="t" r="r" b="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kern="10" dirty="0">
                  <a:ln w="9525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必备用语</a:t>
              </a:r>
            </a:p>
          </p:txBody>
        </p:sp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4974087" y="5009044"/>
              <a:ext cx="5457800" cy="4128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打搅您了，非常感谢！</a:t>
              </a: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5193161" y="5001104"/>
              <a:ext cx="484185" cy="462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rgbClr val="7D7D7D"/>
                  </a:solidFill>
                  <a:latin typeface="Impact" pitchFamily="34" charset="0"/>
                  <a:ea typeface="微软雅黑" pitchFamily="34" charset="-122"/>
                </a:rPr>
                <a:t>5</a:t>
              </a:r>
            </a:p>
          </p:txBody>
        </p:sp>
        <p:sp>
          <p:nvSpPr>
            <p:cNvPr id="25" name="矩形 20"/>
            <p:cNvSpPr/>
            <p:nvPr/>
          </p:nvSpPr>
          <p:spPr>
            <a:xfrm>
              <a:off x="5691541" y="4736058"/>
              <a:ext cx="1522591" cy="979622"/>
            </a:xfrm>
            <a:custGeom>
              <a:avLst/>
              <a:gdLst/>
              <a:ahLst/>
              <a:cxnLst/>
              <a:rect l="l" t="t" r="r" b="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kern="10" dirty="0">
                  <a:ln w="9525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告别用语</a:t>
              </a: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5209036" y="1798215"/>
              <a:ext cx="485773" cy="460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rgbClr val="7D7D7D"/>
                  </a:solidFill>
                  <a:latin typeface="Impact" pitchFamily="34" charset="0"/>
                  <a:ea typeface="微软雅黑" pitchFamily="34" charset="-122"/>
                </a:rPr>
                <a:t>1</a:t>
              </a:r>
            </a:p>
          </p:txBody>
        </p:sp>
        <p:sp>
          <p:nvSpPr>
            <p:cNvPr id="42" name="矩形 18"/>
            <p:cNvSpPr/>
            <p:nvPr/>
          </p:nvSpPr>
          <p:spPr>
            <a:xfrm>
              <a:off x="5691541" y="3132955"/>
              <a:ext cx="1522591" cy="979622"/>
            </a:xfrm>
            <a:custGeom>
              <a:avLst/>
              <a:gdLst/>
              <a:ahLst/>
              <a:cxnLst/>
              <a:rect l="l" t="t" r="r" b="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kern="10" dirty="0">
                  <a:ln w="9525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所为何事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电话礼仪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挂断电话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50" y="1903535"/>
            <a:ext cx="4760913" cy="317316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矩形 27"/>
          <p:cNvSpPr/>
          <p:nvPr/>
        </p:nvSpPr>
        <p:spPr>
          <a:xfrm>
            <a:off x="692150" y="1903413"/>
            <a:ext cx="6000750" cy="2725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如果自己有事不宜长谈，需要中止通话时，应</a:t>
            </a:r>
            <a:r>
              <a:rPr lang="zh-CN" altLang="en-US" b="1" kern="1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说明原因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，告之对方：“一有空，我马上打电话给您”；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中止电话时应</a:t>
            </a:r>
            <a:r>
              <a:rPr lang="zh-CN" altLang="en-US" b="1" kern="1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恭候对方先挂电话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，不宜“越位”抢先；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一般下级要等上级先挂电话，晚辈要等长辈先挂电话，被叫等主叫先挂电话，</a:t>
            </a:r>
            <a:r>
              <a:rPr lang="zh-CN" altLang="en-US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不可只管自己讲完就挂断电话；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被骚扰的电话，可以先挂，比如卖商铺，装修房子，投资黄金，各种广告等。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2047875" y="1214438"/>
            <a:ext cx="8255000" cy="573087"/>
          </a:xfrm>
          <a:prstGeom prst="roundRect">
            <a:avLst>
              <a:gd name="adj" fmla="val 8559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餐宴礼仪</a:t>
            </a:r>
          </a:p>
        </p:txBody>
      </p:sp>
      <p:pic>
        <p:nvPicPr>
          <p:cNvPr id="4506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7079" y="2425700"/>
            <a:ext cx="5976593" cy="3638550"/>
          </a:xfrm>
          <a:prstGeom prst="rect">
            <a:avLst/>
          </a:prstGeom>
          <a:blipFill dpi="0" rotWithShape="1">
            <a:blip r:embed="rId3"/>
            <a:srcRect r="-198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061" name="矩形 12"/>
          <p:cNvSpPr>
            <a:spLocks noChangeArrowheads="1"/>
          </p:cNvSpPr>
          <p:nvPr/>
        </p:nvSpPr>
        <p:spPr bwMode="auto">
          <a:xfrm>
            <a:off x="2047875" y="1214438"/>
            <a:ext cx="8255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优雅、得体的用餐仪态，对职场商业成功有着直接的影响</a:t>
            </a:r>
            <a:endParaRPr lang="en-US" altLang="zh-CN" sz="24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41638" y="1835150"/>
            <a:ext cx="6467475" cy="417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在用餐环境下，是否能关注细节，直接体现了个人素养的高低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圆角矩形 61"/>
          <p:cNvSpPr/>
          <p:nvPr/>
        </p:nvSpPr>
        <p:spPr>
          <a:xfrm>
            <a:off x="692150" y="4327525"/>
            <a:ext cx="3490913" cy="939800"/>
          </a:xfrm>
          <a:prstGeom prst="roundRect">
            <a:avLst>
              <a:gd name="adj" fmla="val 8559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餐宴礼仪</a:t>
            </a:r>
          </a:p>
        </p:txBody>
      </p:sp>
      <p:sp>
        <p:nvSpPr>
          <p:cNvPr id="7" name="矩形 6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桌次排列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1894851" y="1928889"/>
            <a:ext cx="1728193" cy="4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66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桌次顺序原则</a:t>
            </a:r>
          </a:p>
        </p:txBody>
      </p:sp>
      <p:pic>
        <p:nvPicPr>
          <p:cNvPr id="46086" name="Picture 3" descr="C:\Documents and Settings\Teliss_Tong\桌面\2457331_13582603995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697038"/>
            <a:ext cx="1169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矩形 14"/>
          <p:cNvSpPr>
            <a:spLocks noChangeArrowheads="1"/>
          </p:cNvSpPr>
          <p:nvPr/>
        </p:nvSpPr>
        <p:spPr bwMode="auto">
          <a:xfrm>
            <a:off x="5403850" y="250825"/>
            <a:ext cx="54864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6088" name="组合 4"/>
          <p:cNvGrpSpPr>
            <a:grpSpLocks/>
          </p:cNvGrpSpPr>
          <p:nvPr/>
        </p:nvGrpSpPr>
        <p:grpSpPr bwMode="auto">
          <a:xfrm>
            <a:off x="5932488" y="850900"/>
            <a:ext cx="1857375" cy="1971675"/>
            <a:chOff x="5594213" y="850910"/>
            <a:chExt cx="1857375" cy="1971675"/>
          </a:xfrm>
        </p:grpSpPr>
        <p:sp>
          <p:nvSpPr>
            <p:cNvPr id="16" name="椭圆 15"/>
            <p:cNvSpPr/>
            <p:nvPr/>
          </p:nvSpPr>
          <p:spPr>
            <a:xfrm>
              <a:off x="5775188" y="850910"/>
              <a:ext cx="552450" cy="55245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1</a:t>
              </a:r>
              <a:endParaRPr 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17" name="直接箭头连接符 16"/>
            <p:cNvCxnSpPr/>
            <p:nvPr/>
          </p:nvCxnSpPr>
          <p:spPr>
            <a:xfrm>
              <a:off x="5594213" y="1679585"/>
              <a:ext cx="733425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>
              <a:off x="6632438" y="1679585"/>
              <a:ext cx="819150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文本框 22"/>
            <p:cNvSpPr txBox="1"/>
            <p:nvPr/>
          </p:nvSpPr>
          <p:spPr>
            <a:xfrm>
              <a:off x="6235563" y="1641485"/>
              <a:ext cx="488950" cy="552450"/>
            </a:xfrm>
            <a:prstGeom prst="rect">
              <a:avLst/>
            </a:prstGeom>
            <a:noFill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sz="2400" b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门</a:t>
              </a:r>
              <a:endParaRPr lang="zh-CN" sz="1200">
                <a:solidFill>
                  <a:srgbClr val="FF66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613388" y="850910"/>
              <a:ext cx="552450" cy="55245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</a:t>
              </a:r>
              <a:endParaRPr 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1" name="文本框 24"/>
            <p:cNvSpPr txBox="1"/>
            <p:nvPr/>
          </p:nvSpPr>
          <p:spPr>
            <a:xfrm>
              <a:off x="5946638" y="2413010"/>
              <a:ext cx="1066800" cy="4095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5600" tIns="46800" rIns="75600" bIns="46800" anchor="ctr"/>
            <a:lstStyle>
              <a:defPPr>
                <a:defRPr lang="zh-CN"/>
              </a:defPPr>
              <a:lvl1pPr algn="ctr">
                <a:spcAft>
                  <a:spcPts val="0"/>
                </a:spcAft>
                <a:defRPr sz="1600" b="1" kern="100">
                  <a:solidFill>
                    <a:schemeClr val="bg1"/>
                  </a:solidFill>
                  <a:effectLst/>
                  <a:latin typeface="Times New Roman"/>
                  <a:ea typeface="微软雅黑"/>
                  <a:cs typeface="宋体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defRPr/>
              </a:pPr>
              <a:r>
                <a:rPr lang="zh-CN" dirty="0"/>
                <a:t>两桌横排</a:t>
              </a:r>
            </a:p>
          </p:txBody>
        </p:sp>
      </p:grpSp>
      <p:grpSp>
        <p:nvGrpSpPr>
          <p:cNvPr id="46089" name="组合 5"/>
          <p:cNvGrpSpPr>
            <a:grpSpLocks/>
          </p:cNvGrpSpPr>
          <p:nvPr/>
        </p:nvGrpSpPr>
        <p:grpSpPr bwMode="auto">
          <a:xfrm>
            <a:off x="8645525" y="336550"/>
            <a:ext cx="1870075" cy="2486025"/>
            <a:chOff x="8756513" y="336560"/>
            <a:chExt cx="1870254" cy="2486025"/>
          </a:xfrm>
        </p:grpSpPr>
        <p:sp>
          <p:nvSpPr>
            <p:cNvPr id="22" name="椭圆 21"/>
            <p:cNvSpPr/>
            <p:nvPr/>
          </p:nvSpPr>
          <p:spPr>
            <a:xfrm>
              <a:off x="9385223" y="336560"/>
              <a:ext cx="552503" cy="55245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1</a:t>
              </a:r>
              <a:endParaRPr 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23" name="直接箭头连接符 22"/>
            <p:cNvCxnSpPr/>
            <p:nvPr/>
          </p:nvCxnSpPr>
          <p:spPr>
            <a:xfrm>
              <a:off x="8756513" y="1679585"/>
              <a:ext cx="733495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>
              <a:off x="9807539" y="1679585"/>
              <a:ext cx="819228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文本框 28"/>
            <p:cNvSpPr txBox="1"/>
            <p:nvPr/>
          </p:nvSpPr>
          <p:spPr>
            <a:xfrm>
              <a:off x="9416976" y="1641485"/>
              <a:ext cx="488997" cy="552450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400" b="1" dirty="0">
                  <a:ln w="15773" cap="flat" cmpd="sng" algn="ctr">
                    <a:noFill/>
                    <a:prstDash val="solid"/>
                    <a:round/>
                  </a:ln>
                  <a:solidFill>
                    <a:srgbClr val="FF6600"/>
                  </a:solidFill>
                  <a:effectLst>
                    <a:outerShdw blurRad="50800" dist="40005" dir="5400000" algn="tl">
                      <a:srgbClr val="000000">
                        <a:alpha val="33000"/>
                      </a:srgbClr>
                    </a:outerShdw>
                  </a:effectLst>
                  <a:latin typeface="宋体"/>
                  <a:ea typeface="微软雅黑"/>
                  <a:cs typeface="宋体"/>
                </a:rPr>
                <a:t>门</a:t>
              </a:r>
            </a:p>
          </p:txBody>
        </p:sp>
        <p:sp>
          <p:nvSpPr>
            <p:cNvPr id="26" name="椭圆 25"/>
            <p:cNvSpPr/>
            <p:nvPr/>
          </p:nvSpPr>
          <p:spPr>
            <a:xfrm>
              <a:off x="9385223" y="1012835"/>
              <a:ext cx="552503" cy="552450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</a:t>
              </a:r>
              <a:endParaRPr lang="zh-CN" sz="2400" b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7" name="文本框 30"/>
            <p:cNvSpPr txBox="1"/>
            <p:nvPr/>
          </p:nvSpPr>
          <p:spPr>
            <a:xfrm>
              <a:off x="9128024" y="2413010"/>
              <a:ext cx="1066902" cy="4095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5600" tIns="46800" rIns="75600" bIns="46800" anchor="ctr"/>
            <a:lstStyle>
              <a:defPPr>
                <a:defRPr lang="zh-CN"/>
              </a:defPPr>
              <a:lvl1pPr algn="ctr">
                <a:spcAft>
                  <a:spcPts val="0"/>
                </a:spcAft>
                <a:defRPr sz="1600" b="1" kern="100">
                  <a:solidFill>
                    <a:schemeClr val="bg1"/>
                  </a:solidFill>
                  <a:effectLst/>
                  <a:latin typeface="Times New Roman"/>
                  <a:ea typeface="微软雅黑"/>
                  <a:cs typeface="宋体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defRPr/>
              </a:pPr>
              <a:r>
                <a:rPr lang="zh-CN" dirty="0"/>
                <a:t>两桌竖排</a:t>
              </a:r>
            </a:p>
          </p:txBody>
        </p:sp>
      </p:grpSp>
      <p:grpSp>
        <p:nvGrpSpPr>
          <p:cNvPr id="46090" name="组合 64"/>
          <p:cNvGrpSpPr>
            <a:grpSpLocks/>
          </p:cNvGrpSpPr>
          <p:nvPr/>
        </p:nvGrpSpPr>
        <p:grpSpPr bwMode="auto">
          <a:xfrm>
            <a:off x="4618038" y="3298825"/>
            <a:ext cx="1816100" cy="2657475"/>
            <a:chOff x="4618413" y="3298896"/>
            <a:chExt cx="1815361" cy="2656681"/>
          </a:xfrm>
        </p:grpSpPr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4618413" y="4757373"/>
              <a:ext cx="68552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100">
                <a:solidFill>
                  <a:schemeClr val="lt1"/>
                </a:solidFill>
                <a:latin typeface="微软雅黑"/>
                <a:cs typeface="宋体"/>
              </a:endParaRPr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H="1">
              <a:off x="5672084" y="4746263"/>
              <a:ext cx="76169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100">
                <a:solidFill>
                  <a:schemeClr val="lt1"/>
                </a:solidFill>
                <a:latin typeface="微软雅黑"/>
                <a:cs typeface="宋体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270610" y="3298896"/>
              <a:ext cx="457014" cy="45706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1</a:t>
              </a: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4808835" y="3665499"/>
              <a:ext cx="457014" cy="457063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</a:t>
              </a: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5722863" y="3665499"/>
              <a:ext cx="457014" cy="457063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3</a:t>
              </a: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4808835" y="4213023"/>
              <a:ext cx="457014" cy="457063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4</a:t>
              </a: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722863" y="4213023"/>
              <a:ext cx="457014" cy="457063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5</a:t>
              </a:r>
            </a:p>
          </p:txBody>
        </p:sp>
        <p:sp>
          <p:nvSpPr>
            <p:cNvPr id="36" name="WordArt 38"/>
            <p:cNvSpPr>
              <a:spLocks noChangeArrowheads="1" noChangeShapeType="1"/>
            </p:cNvSpPr>
            <p:nvPr/>
          </p:nvSpPr>
          <p:spPr bwMode="auto">
            <a:xfrm>
              <a:off x="5269023" y="4898618"/>
              <a:ext cx="461774" cy="380886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n w="15773" cap="flat" cmpd="sng" algn="ctr">
                    <a:noFill/>
                    <a:prstDash val="solid"/>
                    <a:round/>
                  </a:ln>
                  <a:solidFill>
                    <a:srgbClr val="FF6600"/>
                  </a:solidFill>
                  <a:effectLst>
                    <a:outerShdw blurRad="50800" dist="40005" dir="5400000" algn="tl">
                      <a:srgbClr val="000000">
                        <a:alpha val="33000"/>
                      </a:srgbClr>
                    </a:outerShdw>
                  </a:effectLst>
                  <a:latin typeface="宋体"/>
                  <a:ea typeface="微软雅黑"/>
                  <a:cs typeface="宋体"/>
                </a:rPr>
                <a:t>门</a:t>
              </a:r>
            </a:p>
          </p:txBody>
        </p:sp>
        <p:sp>
          <p:nvSpPr>
            <p:cNvPr id="37" name="Text Box 39"/>
            <p:cNvSpPr txBox="1">
              <a:spLocks noChangeArrowheads="1"/>
            </p:cNvSpPr>
            <p:nvPr/>
          </p:nvSpPr>
          <p:spPr bwMode="auto">
            <a:xfrm>
              <a:off x="5102403" y="5498514"/>
              <a:ext cx="793427" cy="4570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5600" tIns="46800" rIns="75600" bIns="46800" anchor="ctr"/>
            <a:lstStyle>
              <a:defPPr>
                <a:defRPr lang="en-US"/>
              </a:defPPr>
              <a:lvl1pPr algn="ctr">
                <a:spcAft>
                  <a:spcPts val="0"/>
                </a:spcAft>
                <a:defRPr sz="1600" b="1" kern="100">
                  <a:solidFill>
                    <a:srgbClr val="00B0F0"/>
                  </a:solidFill>
                  <a:effectLst/>
                  <a:latin typeface="Times New Roman"/>
                  <a:ea typeface="微软雅黑"/>
                  <a:cs typeface="宋体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defRPr/>
              </a:pPr>
              <a:r>
                <a:rPr lang="zh-CN" altLang="en-US" dirty="0">
                  <a:solidFill>
                    <a:schemeClr val="bg1"/>
                  </a:solidFill>
                </a:rPr>
                <a:t>五桌</a:t>
              </a:r>
            </a:p>
          </p:txBody>
        </p:sp>
      </p:grpSp>
      <p:grpSp>
        <p:nvGrpSpPr>
          <p:cNvPr id="46091" name="组合 62"/>
          <p:cNvGrpSpPr>
            <a:grpSpLocks/>
          </p:cNvGrpSpPr>
          <p:nvPr/>
        </p:nvGrpSpPr>
        <p:grpSpPr bwMode="auto">
          <a:xfrm>
            <a:off x="7288213" y="3455988"/>
            <a:ext cx="1858962" cy="2500312"/>
            <a:chOff x="7059344" y="3456058"/>
            <a:chExt cx="1858420" cy="2499519"/>
          </a:xfrm>
        </p:grpSpPr>
        <p:sp>
          <p:nvSpPr>
            <p:cNvPr id="39" name="Line 52"/>
            <p:cNvSpPr>
              <a:spLocks noChangeShapeType="1"/>
            </p:cNvSpPr>
            <p:nvPr/>
          </p:nvSpPr>
          <p:spPr bwMode="auto">
            <a:xfrm>
              <a:off x="7059344" y="4733590"/>
              <a:ext cx="6856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100">
                <a:solidFill>
                  <a:schemeClr val="lt1"/>
                </a:solidFill>
                <a:latin typeface="微软雅黑"/>
                <a:cs typeface="宋体"/>
              </a:endParaRPr>
            </a:p>
          </p:txBody>
        </p:sp>
        <p:sp>
          <p:nvSpPr>
            <p:cNvPr id="40" name="Line 53"/>
            <p:cNvSpPr>
              <a:spLocks noChangeShapeType="1"/>
            </p:cNvSpPr>
            <p:nvPr/>
          </p:nvSpPr>
          <p:spPr bwMode="auto">
            <a:xfrm flipH="1">
              <a:off x="8155986" y="4733590"/>
              <a:ext cx="76177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100">
                <a:solidFill>
                  <a:schemeClr val="lt1"/>
                </a:solidFill>
                <a:latin typeface="微软雅黑"/>
                <a:cs typeface="宋体"/>
              </a:endParaRPr>
            </a:p>
          </p:txBody>
        </p:sp>
        <p:sp>
          <p:nvSpPr>
            <p:cNvPr id="41" name="Oval 54"/>
            <p:cNvSpPr>
              <a:spLocks noChangeArrowheads="1"/>
            </p:cNvSpPr>
            <p:nvPr/>
          </p:nvSpPr>
          <p:spPr bwMode="auto">
            <a:xfrm>
              <a:off x="7730660" y="3456058"/>
              <a:ext cx="457067" cy="45705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1</a:t>
              </a:r>
            </a:p>
          </p:txBody>
        </p:sp>
        <p:sp>
          <p:nvSpPr>
            <p:cNvPr id="42" name="Oval 55"/>
            <p:cNvSpPr>
              <a:spLocks noChangeArrowheads="1"/>
            </p:cNvSpPr>
            <p:nvPr/>
          </p:nvSpPr>
          <p:spPr bwMode="auto">
            <a:xfrm>
              <a:off x="7105368" y="3456058"/>
              <a:ext cx="458654" cy="457055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</a:t>
              </a:r>
            </a:p>
          </p:txBody>
        </p:sp>
        <p:sp>
          <p:nvSpPr>
            <p:cNvPr id="43" name="Oval 56"/>
            <p:cNvSpPr>
              <a:spLocks noChangeArrowheads="1"/>
            </p:cNvSpPr>
            <p:nvPr/>
          </p:nvSpPr>
          <p:spPr bwMode="auto">
            <a:xfrm>
              <a:off x="8325800" y="3456058"/>
              <a:ext cx="457067" cy="457055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3</a:t>
              </a:r>
            </a:p>
          </p:txBody>
        </p:sp>
        <p:sp>
          <p:nvSpPr>
            <p:cNvPr id="44" name="Oval 57"/>
            <p:cNvSpPr>
              <a:spLocks noChangeArrowheads="1"/>
            </p:cNvSpPr>
            <p:nvPr/>
          </p:nvSpPr>
          <p:spPr bwMode="auto">
            <a:xfrm>
              <a:off x="7730660" y="4124183"/>
              <a:ext cx="457067" cy="457055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4</a:t>
              </a:r>
            </a:p>
          </p:txBody>
        </p:sp>
        <p:sp>
          <p:nvSpPr>
            <p:cNvPr id="45" name="Oval 58"/>
            <p:cNvSpPr>
              <a:spLocks noChangeArrowheads="1"/>
            </p:cNvSpPr>
            <p:nvPr/>
          </p:nvSpPr>
          <p:spPr bwMode="auto">
            <a:xfrm>
              <a:off x="7111716" y="4124183"/>
              <a:ext cx="445958" cy="457055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5</a:t>
              </a:r>
            </a:p>
          </p:txBody>
        </p:sp>
        <p:sp>
          <p:nvSpPr>
            <p:cNvPr id="46" name="Oval 59"/>
            <p:cNvSpPr>
              <a:spLocks noChangeArrowheads="1"/>
            </p:cNvSpPr>
            <p:nvPr/>
          </p:nvSpPr>
          <p:spPr bwMode="auto">
            <a:xfrm>
              <a:off x="8325800" y="4124183"/>
              <a:ext cx="457067" cy="457055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6</a:t>
              </a:r>
            </a:p>
          </p:txBody>
        </p:sp>
        <p:sp>
          <p:nvSpPr>
            <p:cNvPr id="47" name="WordArt 60"/>
            <p:cNvSpPr>
              <a:spLocks noChangeArrowheads="1" noChangeShapeType="1"/>
            </p:cNvSpPr>
            <p:nvPr/>
          </p:nvSpPr>
          <p:spPr bwMode="auto">
            <a:xfrm>
              <a:off x="7729074" y="4885941"/>
              <a:ext cx="461827" cy="380879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n w="15773" cap="flat" cmpd="sng" algn="ctr">
                    <a:noFill/>
                    <a:prstDash val="solid"/>
                    <a:round/>
                  </a:ln>
                  <a:solidFill>
                    <a:srgbClr val="FF6600"/>
                  </a:solidFill>
                  <a:effectLst>
                    <a:outerShdw blurRad="50800" dist="40005" dir="5400000" algn="tl">
                      <a:srgbClr val="000000">
                        <a:alpha val="33000"/>
                      </a:srgbClr>
                    </a:outerShdw>
                  </a:effectLst>
                  <a:latin typeface="宋体"/>
                  <a:ea typeface="微软雅黑"/>
                  <a:cs typeface="宋体"/>
                </a:rPr>
                <a:t>门</a:t>
              </a:r>
            </a:p>
          </p:txBody>
        </p:sp>
        <p:sp>
          <p:nvSpPr>
            <p:cNvPr id="48" name="Text Box 61"/>
            <p:cNvSpPr txBox="1">
              <a:spLocks noChangeArrowheads="1"/>
            </p:cNvSpPr>
            <p:nvPr/>
          </p:nvSpPr>
          <p:spPr bwMode="auto">
            <a:xfrm>
              <a:off x="7562434" y="5498522"/>
              <a:ext cx="793519" cy="45705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5600" tIns="46800" rIns="75600" bIns="46800" anchor="ctr"/>
            <a:lstStyle>
              <a:defPPr>
                <a:defRPr lang="zh-CN"/>
              </a:defPPr>
              <a:lvl1pPr algn="ctr">
                <a:spcAft>
                  <a:spcPts val="0"/>
                </a:spcAft>
                <a:defRPr sz="1600" b="1" kern="100">
                  <a:solidFill>
                    <a:schemeClr val="bg1"/>
                  </a:solidFill>
                  <a:effectLst/>
                  <a:latin typeface="Times New Roman"/>
                  <a:ea typeface="微软雅黑"/>
                  <a:cs typeface="宋体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defRPr/>
              </a:pPr>
              <a:r>
                <a:rPr lang="zh-CN" altLang="en-US" dirty="0"/>
                <a:t>六桌</a:t>
              </a:r>
            </a:p>
          </p:txBody>
        </p:sp>
      </p:grpSp>
      <p:grpSp>
        <p:nvGrpSpPr>
          <p:cNvPr id="46092" name="组合 63"/>
          <p:cNvGrpSpPr>
            <a:grpSpLocks/>
          </p:cNvGrpSpPr>
          <p:nvPr/>
        </p:nvGrpSpPr>
        <p:grpSpPr bwMode="auto">
          <a:xfrm>
            <a:off x="10013950" y="3232150"/>
            <a:ext cx="1790700" cy="2724150"/>
            <a:chOff x="9794739" y="3232160"/>
            <a:chExt cx="1791084" cy="2723417"/>
          </a:xfrm>
        </p:grpSpPr>
        <p:sp>
          <p:nvSpPr>
            <p:cNvPr id="50" name="Line 75"/>
            <p:cNvSpPr>
              <a:spLocks noChangeShapeType="1"/>
            </p:cNvSpPr>
            <p:nvPr/>
          </p:nvSpPr>
          <p:spPr bwMode="auto">
            <a:xfrm>
              <a:off x="9794739" y="4750989"/>
              <a:ext cx="68594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100">
                <a:solidFill>
                  <a:schemeClr val="lt1"/>
                </a:solidFill>
                <a:latin typeface="微软雅黑"/>
                <a:cs typeface="宋体"/>
              </a:endParaRPr>
            </a:p>
          </p:txBody>
        </p:sp>
        <p:sp>
          <p:nvSpPr>
            <p:cNvPr id="51" name="Line 76"/>
            <p:cNvSpPr>
              <a:spLocks noChangeShapeType="1"/>
            </p:cNvSpPr>
            <p:nvPr/>
          </p:nvSpPr>
          <p:spPr bwMode="auto">
            <a:xfrm flipH="1">
              <a:off x="10823660" y="4750989"/>
              <a:ext cx="76216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100">
                <a:solidFill>
                  <a:schemeClr val="lt1"/>
                </a:solidFill>
                <a:latin typeface="微软雅黑"/>
                <a:cs typeface="宋体"/>
              </a:endParaRPr>
            </a:p>
          </p:txBody>
        </p:sp>
        <p:sp>
          <p:nvSpPr>
            <p:cNvPr id="52" name="Oval 77"/>
            <p:cNvSpPr>
              <a:spLocks noChangeArrowheads="1"/>
            </p:cNvSpPr>
            <p:nvPr/>
          </p:nvSpPr>
          <p:spPr bwMode="auto">
            <a:xfrm>
              <a:off x="10439402" y="3706695"/>
              <a:ext cx="457298" cy="45707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1</a:t>
              </a:r>
            </a:p>
          </p:txBody>
        </p:sp>
        <p:sp>
          <p:nvSpPr>
            <p:cNvPr id="53" name="Oval 78"/>
            <p:cNvSpPr>
              <a:spLocks noChangeArrowheads="1"/>
            </p:cNvSpPr>
            <p:nvPr/>
          </p:nvSpPr>
          <p:spPr bwMode="auto">
            <a:xfrm>
              <a:off x="9883658" y="3700347"/>
              <a:ext cx="457298" cy="457077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</a:t>
              </a:r>
            </a:p>
          </p:txBody>
        </p:sp>
        <p:sp>
          <p:nvSpPr>
            <p:cNvPr id="54" name="Oval 79"/>
            <p:cNvSpPr>
              <a:spLocks noChangeArrowheads="1"/>
            </p:cNvSpPr>
            <p:nvPr/>
          </p:nvSpPr>
          <p:spPr bwMode="auto">
            <a:xfrm>
              <a:off x="10963390" y="3698759"/>
              <a:ext cx="457298" cy="457077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3</a:t>
              </a:r>
            </a:p>
          </p:txBody>
        </p:sp>
        <p:sp>
          <p:nvSpPr>
            <p:cNvPr id="55" name="Oval 80"/>
            <p:cNvSpPr>
              <a:spLocks noChangeArrowheads="1"/>
            </p:cNvSpPr>
            <p:nvPr/>
          </p:nvSpPr>
          <p:spPr bwMode="auto">
            <a:xfrm>
              <a:off x="10172645" y="3235334"/>
              <a:ext cx="455711" cy="458665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4</a:t>
              </a:r>
            </a:p>
          </p:txBody>
        </p:sp>
        <p:sp>
          <p:nvSpPr>
            <p:cNvPr id="56" name="Oval 81"/>
            <p:cNvSpPr>
              <a:spLocks noChangeArrowheads="1"/>
            </p:cNvSpPr>
            <p:nvPr/>
          </p:nvSpPr>
          <p:spPr bwMode="auto">
            <a:xfrm>
              <a:off x="10709335" y="3232160"/>
              <a:ext cx="444595" cy="457077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5</a:t>
              </a:r>
            </a:p>
          </p:txBody>
        </p:sp>
        <p:sp>
          <p:nvSpPr>
            <p:cNvPr id="57" name="Oval 82"/>
            <p:cNvSpPr>
              <a:spLocks noChangeArrowheads="1"/>
            </p:cNvSpPr>
            <p:nvPr/>
          </p:nvSpPr>
          <p:spPr bwMode="auto">
            <a:xfrm>
              <a:off x="10172645" y="4163772"/>
              <a:ext cx="455711" cy="457077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6</a:t>
              </a:r>
            </a:p>
          </p:txBody>
        </p:sp>
        <p:sp>
          <p:nvSpPr>
            <p:cNvPr id="58" name="WordArt 83"/>
            <p:cNvSpPr>
              <a:spLocks noChangeArrowheads="1" noChangeShapeType="1"/>
            </p:cNvSpPr>
            <p:nvPr/>
          </p:nvSpPr>
          <p:spPr bwMode="auto">
            <a:xfrm>
              <a:off x="10437815" y="4903348"/>
              <a:ext cx="460474" cy="380897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n w="15773" cap="flat" cmpd="sng" algn="ctr">
                    <a:noFill/>
                    <a:prstDash val="solid"/>
                    <a:round/>
                  </a:ln>
                  <a:solidFill>
                    <a:srgbClr val="FF6600"/>
                  </a:solidFill>
                  <a:effectLst>
                    <a:outerShdw blurRad="50800" dist="40005" dir="5400000" algn="tl">
                      <a:srgbClr val="000000">
                        <a:alpha val="33000"/>
                      </a:srgbClr>
                    </a:outerShdw>
                  </a:effectLst>
                  <a:latin typeface="宋体"/>
                  <a:ea typeface="微软雅黑"/>
                  <a:cs typeface="宋体"/>
                </a:rPr>
                <a:t>门</a:t>
              </a:r>
            </a:p>
          </p:txBody>
        </p:sp>
        <p:sp>
          <p:nvSpPr>
            <p:cNvPr id="59" name="Oval 84"/>
            <p:cNvSpPr>
              <a:spLocks noChangeArrowheads="1"/>
            </p:cNvSpPr>
            <p:nvPr/>
          </p:nvSpPr>
          <p:spPr bwMode="auto">
            <a:xfrm>
              <a:off x="10702984" y="4163772"/>
              <a:ext cx="457298" cy="457077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7</a:t>
              </a:r>
            </a:p>
          </p:txBody>
        </p:sp>
        <p:sp>
          <p:nvSpPr>
            <p:cNvPr id="60" name="Text Box 85"/>
            <p:cNvSpPr txBox="1">
              <a:spLocks noChangeArrowheads="1"/>
            </p:cNvSpPr>
            <p:nvPr/>
          </p:nvSpPr>
          <p:spPr bwMode="auto">
            <a:xfrm>
              <a:off x="10271091" y="5498500"/>
              <a:ext cx="793920" cy="45707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5600" tIns="46800" rIns="75600" bIns="46800" anchor="ctr"/>
            <a:lstStyle>
              <a:defPPr>
                <a:defRPr lang="zh-CN"/>
              </a:defPPr>
              <a:lvl1pPr algn="ctr">
                <a:spcAft>
                  <a:spcPts val="0"/>
                </a:spcAft>
                <a:defRPr sz="1600" b="1" kern="100">
                  <a:solidFill>
                    <a:schemeClr val="bg1"/>
                  </a:solidFill>
                  <a:effectLst/>
                  <a:latin typeface="Times New Roman"/>
                  <a:ea typeface="微软雅黑"/>
                  <a:cs typeface="宋体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defRPr/>
              </a:pPr>
              <a:r>
                <a:rPr lang="zh-CN" altLang="en-US"/>
                <a:t>七桌</a:t>
              </a:r>
            </a:p>
          </p:txBody>
        </p:sp>
      </p:grpSp>
      <p:sp>
        <p:nvSpPr>
          <p:cNvPr id="61" name="矩形 60"/>
          <p:cNvSpPr/>
          <p:nvPr/>
        </p:nvSpPr>
        <p:spPr>
          <a:xfrm>
            <a:off x="692150" y="2927350"/>
            <a:ext cx="3490913" cy="1223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远离门或居中为主桌，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1" fontAlgn="auto" hangingPunct="1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其余桌次的高低以离主桌的远近而定：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094" name="矩形 2"/>
          <p:cNvSpPr>
            <a:spLocks noChangeArrowheads="1"/>
          </p:cNvSpPr>
          <p:nvPr/>
        </p:nvSpPr>
        <p:spPr bwMode="auto">
          <a:xfrm>
            <a:off x="728663" y="4408488"/>
            <a:ext cx="34226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  <a:spcBef>
                <a:spcPts val="400"/>
              </a:spcBef>
            </a:pP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近者为高，远者为低；平行者以右桌为高，左桌为低</a:t>
            </a: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6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餐宴礼仪</a:t>
            </a:r>
          </a:p>
        </p:txBody>
      </p:sp>
      <p:sp>
        <p:nvSpPr>
          <p:cNvPr id="7" name="矩形 6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座次排列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108" name="组合 3"/>
          <p:cNvGrpSpPr>
            <a:grpSpLocks/>
          </p:cNvGrpSpPr>
          <p:nvPr/>
        </p:nvGrpSpPr>
        <p:grpSpPr bwMode="auto">
          <a:xfrm>
            <a:off x="5419725" y="1725613"/>
            <a:ext cx="2689225" cy="3805237"/>
            <a:chOff x="5419064" y="1724860"/>
            <a:chExt cx="2689448" cy="3806198"/>
          </a:xfrm>
        </p:grpSpPr>
        <p:sp>
          <p:nvSpPr>
            <p:cNvPr id="64" name="Oval 84"/>
            <p:cNvSpPr>
              <a:spLocks noChangeArrowheads="1"/>
            </p:cNvSpPr>
            <p:nvPr/>
          </p:nvSpPr>
          <p:spPr bwMode="auto">
            <a:xfrm>
              <a:off x="5939807" y="2301268"/>
              <a:ext cx="1655900" cy="16561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100">
                <a:latin typeface="微软雅黑"/>
                <a:cs typeface="宋体"/>
              </a:endParaRPr>
            </a:p>
          </p:txBody>
        </p:sp>
        <p:sp>
          <p:nvSpPr>
            <p:cNvPr id="65" name="Oval 85"/>
            <p:cNvSpPr>
              <a:spLocks noChangeArrowheads="1"/>
            </p:cNvSpPr>
            <p:nvPr/>
          </p:nvSpPr>
          <p:spPr bwMode="auto">
            <a:xfrm>
              <a:off x="5850900" y="2012270"/>
              <a:ext cx="457238" cy="457315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1</a:t>
              </a:r>
            </a:p>
          </p:txBody>
        </p:sp>
        <p:sp>
          <p:nvSpPr>
            <p:cNvPr id="66" name="Oval 86"/>
            <p:cNvSpPr>
              <a:spLocks noChangeArrowheads="1"/>
            </p:cNvSpPr>
            <p:nvPr/>
          </p:nvSpPr>
          <p:spPr bwMode="auto">
            <a:xfrm>
              <a:off x="7219438" y="1999566"/>
              <a:ext cx="457238" cy="457315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</a:t>
              </a:r>
            </a:p>
          </p:txBody>
        </p:sp>
        <p:sp>
          <p:nvSpPr>
            <p:cNvPr id="67" name="Oval 87"/>
            <p:cNvSpPr>
              <a:spLocks noChangeArrowheads="1"/>
            </p:cNvSpPr>
            <p:nvPr/>
          </p:nvSpPr>
          <p:spPr bwMode="auto">
            <a:xfrm>
              <a:off x="5419064" y="2614085"/>
              <a:ext cx="457238" cy="457315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3</a:t>
              </a:r>
            </a:p>
          </p:txBody>
        </p:sp>
        <p:sp>
          <p:nvSpPr>
            <p:cNvPr id="68" name="Oval 88"/>
            <p:cNvSpPr>
              <a:spLocks noChangeArrowheads="1"/>
            </p:cNvSpPr>
            <p:nvPr/>
          </p:nvSpPr>
          <p:spPr bwMode="auto">
            <a:xfrm>
              <a:off x="7651274" y="2614085"/>
              <a:ext cx="457238" cy="457315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4</a:t>
              </a:r>
            </a:p>
          </p:txBody>
        </p:sp>
        <p:sp>
          <p:nvSpPr>
            <p:cNvPr id="69" name="Oval 89"/>
            <p:cNvSpPr>
              <a:spLocks noChangeArrowheads="1"/>
            </p:cNvSpPr>
            <p:nvPr/>
          </p:nvSpPr>
          <p:spPr bwMode="auto">
            <a:xfrm>
              <a:off x="5419064" y="3236542"/>
              <a:ext cx="457238" cy="457315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5</a:t>
              </a:r>
            </a:p>
          </p:txBody>
        </p:sp>
        <p:sp>
          <p:nvSpPr>
            <p:cNvPr id="70" name="Oval 90"/>
            <p:cNvSpPr>
              <a:spLocks noChangeArrowheads="1"/>
            </p:cNvSpPr>
            <p:nvPr/>
          </p:nvSpPr>
          <p:spPr bwMode="auto">
            <a:xfrm>
              <a:off x="7651274" y="3236542"/>
              <a:ext cx="457238" cy="457315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6</a:t>
              </a:r>
            </a:p>
          </p:txBody>
        </p:sp>
        <p:sp>
          <p:nvSpPr>
            <p:cNvPr id="71" name="Oval 91"/>
            <p:cNvSpPr>
              <a:spLocks noChangeArrowheads="1"/>
            </p:cNvSpPr>
            <p:nvPr/>
          </p:nvSpPr>
          <p:spPr bwMode="auto">
            <a:xfrm>
              <a:off x="5850900" y="3812949"/>
              <a:ext cx="457238" cy="457315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7</a:t>
              </a:r>
            </a:p>
          </p:txBody>
        </p:sp>
        <p:sp>
          <p:nvSpPr>
            <p:cNvPr id="72" name="Oval 92"/>
            <p:cNvSpPr>
              <a:spLocks noChangeArrowheads="1"/>
            </p:cNvSpPr>
            <p:nvPr/>
          </p:nvSpPr>
          <p:spPr bwMode="auto">
            <a:xfrm>
              <a:off x="6516118" y="1724860"/>
              <a:ext cx="503279" cy="503364"/>
            </a:xfrm>
            <a:prstGeom prst="ellipse">
              <a:avLst/>
            </a:prstGeom>
            <a:solidFill>
              <a:srgbClr val="FF6600"/>
            </a:solidFill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主位</a:t>
              </a:r>
            </a:p>
          </p:txBody>
        </p:sp>
        <p:sp>
          <p:nvSpPr>
            <p:cNvPr id="73" name="Oval 93"/>
            <p:cNvSpPr>
              <a:spLocks noChangeArrowheads="1"/>
            </p:cNvSpPr>
            <p:nvPr/>
          </p:nvSpPr>
          <p:spPr bwMode="auto">
            <a:xfrm>
              <a:off x="7219438" y="3812949"/>
              <a:ext cx="457238" cy="457315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8</a:t>
              </a:r>
            </a:p>
          </p:txBody>
        </p:sp>
        <p:sp>
          <p:nvSpPr>
            <p:cNvPr id="74" name="Oval 94"/>
            <p:cNvSpPr>
              <a:spLocks noChangeArrowheads="1"/>
            </p:cNvSpPr>
            <p:nvPr/>
          </p:nvSpPr>
          <p:spPr bwMode="auto">
            <a:xfrm>
              <a:off x="6539932" y="4028904"/>
              <a:ext cx="455651" cy="45731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9</a:t>
              </a:r>
            </a:p>
          </p:txBody>
        </p:sp>
        <p:sp>
          <p:nvSpPr>
            <p:cNvPr id="75" name="Line 96"/>
            <p:cNvSpPr>
              <a:spLocks noChangeShapeType="1"/>
            </p:cNvSpPr>
            <p:nvPr/>
          </p:nvSpPr>
          <p:spPr bwMode="auto">
            <a:xfrm>
              <a:off x="5822322" y="4533856"/>
              <a:ext cx="68585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100">
                <a:solidFill>
                  <a:schemeClr val="lt1"/>
                </a:solidFill>
                <a:latin typeface="微软雅黑"/>
                <a:cs typeface="宋体"/>
              </a:endParaRPr>
            </a:p>
          </p:txBody>
        </p:sp>
        <p:sp>
          <p:nvSpPr>
            <p:cNvPr id="76" name="Line 97"/>
            <p:cNvSpPr>
              <a:spLocks noChangeShapeType="1"/>
            </p:cNvSpPr>
            <p:nvPr/>
          </p:nvSpPr>
          <p:spPr bwMode="auto">
            <a:xfrm flipH="1">
              <a:off x="6973356" y="4533856"/>
              <a:ext cx="76206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100">
                <a:solidFill>
                  <a:schemeClr val="lt1"/>
                </a:solidFill>
                <a:latin typeface="微软雅黑"/>
                <a:cs typeface="宋体"/>
              </a:endParaRPr>
            </a:p>
          </p:txBody>
        </p:sp>
        <p:sp>
          <p:nvSpPr>
            <p:cNvPr id="77" name="WordArt 98"/>
            <p:cNvSpPr>
              <a:spLocks noChangeArrowheads="1" noChangeShapeType="1"/>
            </p:cNvSpPr>
            <p:nvPr/>
          </p:nvSpPr>
          <p:spPr bwMode="auto">
            <a:xfrm>
              <a:off x="6536757" y="4640246"/>
              <a:ext cx="462001" cy="381096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n w="15773" cap="flat" cmpd="sng" algn="ctr">
                    <a:noFill/>
                    <a:prstDash val="solid"/>
                    <a:round/>
                  </a:ln>
                  <a:solidFill>
                    <a:srgbClr val="FF6600"/>
                  </a:solidFill>
                  <a:effectLst>
                    <a:outerShdw blurRad="50800" dist="40005" dir="5400000" algn="tl">
                      <a:srgbClr val="000000">
                        <a:alpha val="33000"/>
                      </a:srgbClr>
                    </a:outerShdw>
                  </a:effectLst>
                  <a:latin typeface="宋体"/>
                  <a:ea typeface="微软雅黑"/>
                  <a:cs typeface="宋体"/>
                </a:rPr>
                <a:t>门</a:t>
              </a:r>
            </a:p>
          </p:txBody>
        </p:sp>
        <p:sp>
          <p:nvSpPr>
            <p:cNvPr id="78" name="Text Box 39"/>
            <p:cNvSpPr txBox="1">
              <a:spLocks noChangeArrowheads="1"/>
            </p:cNvSpPr>
            <p:nvPr/>
          </p:nvSpPr>
          <p:spPr bwMode="auto">
            <a:xfrm>
              <a:off x="5622281" y="5073743"/>
              <a:ext cx="2290953" cy="45731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5600" tIns="46800" rIns="75600" bIns="46800" anchor="ctr"/>
            <a:lstStyle>
              <a:defPPr>
                <a:defRPr lang="zh-CN"/>
              </a:defPPr>
              <a:lvl1pPr algn="ctr">
                <a:spcAft>
                  <a:spcPts val="0"/>
                </a:spcAft>
                <a:defRPr sz="1600" b="1" kern="100">
                  <a:solidFill>
                    <a:schemeClr val="bg1"/>
                  </a:solidFill>
                  <a:effectLst/>
                  <a:latin typeface="Times New Roman"/>
                  <a:ea typeface="微软雅黑"/>
                  <a:cs typeface="宋体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defRPr/>
              </a:pPr>
              <a:r>
                <a:rPr lang="zh-CN" altLang="en-US" dirty="0"/>
                <a:t>一个主位时的位次排列</a:t>
              </a:r>
            </a:p>
          </p:txBody>
        </p:sp>
      </p:grpSp>
      <p:grpSp>
        <p:nvGrpSpPr>
          <p:cNvPr id="47109" name="组合 4"/>
          <p:cNvGrpSpPr>
            <a:grpSpLocks/>
          </p:cNvGrpSpPr>
          <p:nvPr/>
        </p:nvGrpSpPr>
        <p:grpSpPr bwMode="auto">
          <a:xfrm>
            <a:off x="8850313" y="1725613"/>
            <a:ext cx="2689225" cy="3805237"/>
            <a:chOff x="8850296" y="1724860"/>
            <a:chExt cx="2689448" cy="3806198"/>
          </a:xfrm>
        </p:grpSpPr>
        <p:sp>
          <p:nvSpPr>
            <p:cNvPr id="80" name="Oval 84"/>
            <p:cNvSpPr>
              <a:spLocks noChangeArrowheads="1"/>
            </p:cNvSpPr>
            <p:nvPr/>
          </p:nvSpPr>
          <p:spPr bwMode="auto">
            <a:xfrm>
              <a:off x="9396441" y="2301268"/>
              <a:ext cx="1655899" cy="16561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100">
                <a:latin typeface="微软雅黑"/>
                <a:cs typeface="宋体"/>
              </a:endParaRPr>
            </a:p>
          </p:txBody>
        </p:sp>
        <p:sp>
          <p:nvSpPr>
            <p:cNvPr id="81" name="Oval 85"/>
            <p:cNvSpPr>
              <a:spLocks noChangeArrowheads="1"/>
            </p:cNvSpPr>
            <p:nvPr/>
          </p:nvSpPr>
          <p:spPr bwMode="auto">
            <a:xfrm>
              <a:off x="9282132" y="2012270"/>
              <a:ext cx="457238" cy="457315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1</a:t>
              </a:r>
            </a:p>
          </p:txBody>
        </p:sp>
        <p:sp>
          <p:nvSpPr>
            <p:cNvPr id="82" name="Oval 86"/>
            <p:cNvSpPr>
              <a:spLocks noChangeArrowheads="1"/>
            </p:cNvSpPr>
            <p:nvPr/>
          </p:nvSpPr>
          <p:spPr bwMode="auto">
            <a:xfrm>
              <a:off x="10650670" y="1999566"/>
              <a:ext cx="457238" cy="457315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</a:t>
              </a:r>
            </a:p>
          </p:txBody>
        </p:sp>
        <p:sp>
          <p:nvSpPr>
            <p:cNvPr id="83" name="Oval 87"/>
            <p:cNvSpPr>
              <a:spLocks noChangeArrowheads="1"/>
            </p:cNvSpPr>
            <p:nvPr/>
          </p:nvSpPr>
          <p:spPr bwMode="auto">
            <a:xfrm>
              <a:off x="8850296" y="2614085"/>
              <a:ext cx="457238" cy="457315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3</a:t>
              </a:r>
            </a:p>
          </p:txBody>
        </p:sp>
        <p:sp>
          <p:nvSpPr>
            <p:cNvPr id="84" name="Oval 88"/>
            <p:cNvSpPr>
              <a:spLocks noChangeArrowheads="1"/>
            </p:cNvSpPr>
            <p:nvPr/>
          </p:nvSpPr>
          <p:spPr bwMode="auto">
            <a:xfrm>
              <a:off x="11082506" y="2614085"/>
              <a:ext cx="457238" cy="457315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4</a:t>
              </a:r>
            </a:p>
          </p:txBody>
        </p:sp>
        <p:sp>
          <p:nvSpPr>
            <p:cNvPr id="85" name="Oval 89"/>
            <p:cNvSpPr>
              <a:spLocks noChangeArrowheads="1"/>
            </p:cNvSpPr>
            <p:nvPr/>
          </p:nvSpPr>
          <p:spPr bwMode="auto">
            <a:xfrm>
              <a:off x="8850296" y="3236542"/>
              <a:ext cx="457238" cy="457315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5</a:t>
              </a:r>
            </a:p>
          </p:txBody>
        </p:sp>
        <p:sp>
          <p:nvSpPr>
            <p:cNvPr id="86" name="Oval 90"/>
            <p:cNvSpPr>
              <a:spLocks noChangeArrowheads="1"/>
            </p:cNvSpPr>
            <p:nvPr/>
          </p:nvSpPr>
          <p:spPr bwMode="auto">
            <a:xfrm>
              <a:off x="11082506" y="3236542"/>
              <a:ext cx="457238" cy="457315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6</a:t>
              </a:r>
            </a:p>
          </p:txBody>
        </p:sp>
        <p:sp>
          <p:nvSpPr>
            <p:cNvPr id="87" name="Oval 91"/>
            <p:cNvSpPr>
              <a:spLocks noChangeArrowheads="1"/>
            </p:cNvSpPr>
            <p:nvPr/>
          </p:nvSpPr>
          <p:spPr bwMode="auto">
            <a:xfrm>
              <a:off x="9282132" y="3812949"/>
              <a:ext cx="457238" cy="457315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7</a:t>
              </a:r>
            </a:p>
          </p:txBody>
        </p:sp>
        <p:sp>
          <p:nvSpPr>
            <p:cNvPr id="88" name="Oval 92"/>
            <p:cNvSpPr>
              <a:spLocks noChangeArrowheads="1"/>
            </p:cNvSpPr>
            <p:nvPr/>
          </p:nvSpPr>
          <p:spPr bwMode="auto">
            <a:xfrm>
              <a:off x="9972751" y="1724860"/>
              <a:ext cx="503280" cy="503364"/>
            </a:xfrm>
            <a:prstGeom prst="ellipse">
              <a:avLst/>
            </a:prstGeom>
            <a:solidFill>
              <a:srgbClr val="FF6600"/>
            </a:solidFill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主位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9" name="Oval 93"/>
            <p:cNvSpPr>
              <a:spLocks noChangeArrowheads="1"/>
            </p:cNvSpPr>
            <p:nvPr/>
          </p:nvSpPr>
          <p:spPr bwMode="auto">
            <a:xfrm>
              <a:off x="10650670" y="3812949"/>
              <a:ext cx="457238" cy="457315"/>
            </a:xfrm>
            <a:prstGeom prst="ellipse">
              <a:avLst/>
            </a:prstGeom>
            <a:solidFill>
              <a:srgbClr val="92C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8</a:t>
              </a:r>
            </a:p>
          </p:txBody>
        </p:sp>
        <p:sp>
          <p:nvSpPr>
            <p:cNvPr id="90" name="Oval 94"/>
            <p:cNvSpPr>
              <a:spLocks noChangeArrowheads="1"/>
            </p:cNvSpPr>
            <p:nvPr/>
          </p:nvSpPr>
          <p:spPr bwMode="auto">
            <a:xfrm>
              <a:off x="9972751" y="4028904"/>
              <a:ext cx="503280" cy="503365"/>
            </a:xfrm>
            <a:prstGeom prst="ellipse">
              <a:avLst/>
            </a:prstGeom>
            <a:solidFill>
              <a:srgbClr val="FF6600"/>
            </a:solidFill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主位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  <p:sp>
          <p:nvSpPr>
            <p:cNvPr id="91" name="Line 96"/>
            <p:cNvSpPr>
              <a:spLocks noChangeShapeType="1"/>
            </p:cNvSpPr>
            <p:nvPr/>
          </p:nvSpPr>
          <p:spPr bwMode="auto">
            <a:xfrm>
              <a:off x="9253554" y="4533856"/>
              <a:ext cx="68585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100">
                <a:solidFill>
                  <a:schemeClr val="lt1"/>
                </a:solidFill>
                <a:latin typeface="微软雅黑"/>
                <a:cs typeface="宋体"/>
              </a:endParaRPr>
            </a:p>
          </p:txBody>
        </p:sp>
        <p:sp>
          <p:nvSpPr>
            <p:cNvPr id="92" name="Line 97"/>
            <p:cNvSpPr>
              <a:spLocks noChangeShapeType="1"/>
            </p:cNvSpPr>
            <p:nvPr/>
          </p:nvSpPr>
          <p:spPr bwMode="auto">
            <a:xfrm flipH="1">
              <a:off x="10404587" y="4533856"/>
              <a:ext cx="76206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100">
                <a:solidFill>
                  <a:schemeClr val="lt1"/>
                </a:solidFill>
                <a:latin typeface="微软雅黑"/>
                <a:cs typeface="宋体"/>
              </a:endParaRPr>
            </a:p>
          </p:txBody>
        </p:sp>
        <p:sp>
          <p:nvSpPr>
            <p:cNvPr id="93" name="WordArt 98"/>
            <p:cNvSpPr>
              <a:spLocks noChangeArrowheads="1" noChangeShapeType="1"/>
            </p:cNvSpPr>
            <p:nvPr/>
          </p:nvSpPr>
          <p:spPr bwMode="auto">
            <a:xfrm>
              <a:off x="9993391" y="4640246"/>
              <a:ext cx="462000" cy="381096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n w="15773" cap="flat" cmpd="sng" algn="ctr">
                    <a:noFill/>
                    <a:prstDash val="solid"/>
                    <a:round/>
                  </a:ln>
                  <a:solidFill>
                    <a:srgbClr val="FF6600"/>
                  </a:solidFill>
                  <a:effectLst>
                    <a:outerShdw blurRad="50800" dist="40005" dir="5400000" algn="tl">
                      <a:srgbClr val="000000">
                        <a:alpha val="33000"/>
                      </a:srgbClr>
                    </a:outerShdw>
                  </a:effectLst>
                  <a:latin typeface="宋体"/>
                  <a:ea typeface="微软雅黑"/>
                  <a:cs typeface="宋体"/>
                </a:rPr>
                <a:t>门</a:t>
              </a:r>
            </a:p>
          </p:txBody>
        </p:sp>
        <p:sp>
          <p:nvSpPr>
            <p:cNvPr id="94" name="Text Box 39"/>
            <p:cNvSpPr txBox="1">
              <a:spLocks noChangeArrowheads="1"/>
            </p:cNvSpPr>
            <p:nvPr/>
          </p:nvSpPr>
          <p:spPr bwMode="auto">
            <a:xfrm>
              <a:off x="9078915" y="5073743"/>
              <a:ext cx="2290952" cy="45731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5600" tIns="46800" rIns="75600" bIns="46800" anchor="ctr"/>
            <a:lstStyle>
              <a:defPPr>
                <a:defRPr lang="zh-CN"/>
              </a:defPPr>
              <a:lvl1pPr algn="ctr">
                <a:spcAft>
                  <a:spcPts val="0"/>
                </a:spcAft>
                <a:defRPr sz="1600" b="1" kern="100">
                  <a:solidFill>
                    <a:schemeClr val="bg1"/>
                  </a:solidFill>
                  <a:effectLst/>
                  <a:latin typeface="Times New Roman"/>
                  <a:ea typeface="微软雅黑"/>
                  <a:cs typeface="宋体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defRPr/>
              </a:pPr>
              <a:r>
                <a:rPr lang="zh-CN" altLang="en-US" dirty="0"/>
                <a:t>两个主位时的位次排列</a:t>
              </a:r>
            </a:p>
          </p:txBody>
        </p:sp>
      </p:grpSp>
      <p:sp>
        <p:nvSpPr>
          <p:cNvPr id="95" name="矩形 4"/>
          <p:cNvSpPr>
            <a:spLocks noChangeArrowheads="1"/>
          </p:cNvSpPr>
          <p:nvPr/>
        </p:nvSpPr>
        <p:spPr bwMode="auto">
          <a:xfrm>
            <a:off x="1894851" y="1928889"/>
            <a:ext cx="17281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66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座次顺序原则</a:t>
            </a:r>
          </a:p>
        </p:txBody>
      </p:sp>
      <p:pic>
        <p:nvPicPr>
          <p:cNvPr id="47111" name="Picture 3" descr="C:\Documents and Settings\Teliss_Tong\桌面\2457331_13582603995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697038"/>
            <a:ext cx="1169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圆角矩形 96"/>
          <p:cNvSpPr/>
          <p:nvPr/>
        </p:nvSpPr>
        <p:spPr>
          <a:xfrm>
            <a:off x="692150" y="3141663"/>
            <a:ext cx="4211638" cy="941387"/>
          </a:xfrm>
          <a:prstGeom prst="roundRect">
            <a:avLst>
              <a:gd name="adj" fmla="val 8559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>
            <a:off x="692150" y="2643188"/>
            <a:ext cx="3490913" cy="4175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基本原则：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114" name="矩形 98"/>
          <p:cNvSpPr>
            <a:spLocks noChangeArrowheads="1"/>
          </p:cNvSpPr>
          <p:nvPr/>
        </p:nvSpPr>
        <p:spPr bwMode="auto">
          <a:xfrm>
            <a:off x="728663" y="3224213"/>
            <a:ext cx="412273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  <a:spcBef>
                <a:spcPts val="400"/>
              </a:spcBef>
            </a:pP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面门为上；居中为上；以离门远离主位近为上，同样远近以主位的右为上。</a:t>
            </a:r>
            <a:endParaRPr lang="zh-CN" altLang="en-US" sz="16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692150" y="4724400"/>
            <a:ext cx="4159250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注：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主位右侧为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主宾位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，若主宾身份高于主人，为表示尊重，也可以安排在主人位子上座，而请主人坐在主宾的位子上。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1.1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礼仪现状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717550" y="1625600"/>
            <a:ext cx="5853113" cy="3397250"/>
          </a:xfrm>
          <a:prstGeom prst="rect">
            <a:avLst/>
          </a:prstGeom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316" name="文本框 3"/>
          <p:cNvSpPr txBox="1">
            <a:spLocks noChangeArrowheads="1"/>
          </p:cNvSpPr>
          <p:nvPr/>
        </p:nvSpPr>
        <p:spPr bwMode="auto">
          <a:xfrm>
            <a:off x="7043738" y="1714500"/>
            <a:ext cx="43926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礼仪之邦无礼仪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043738" y="1651000"/>
            <a:ext cx="43926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043738" y="2547938"/>
            <a:ext cx="43926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043738" y="3198813"/>
            <a:ext cx="4392612" cy="1893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zh-CN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中国自古就是礼仪之邦</a:t>
            </a:r>
            <a:endParaRPr lang="en-US" altLang="zh-CN" b="1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微管仲，吾其被发左衽矣</a:t>
            </a:r>
            <a:endParaRPr lang="en-US" altLang="zh-CN" b="1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zh-CN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崖山之后无中国，明亡之后无华夏</a:t>
            </a:r>
            <a:endParaRPr lang="en-US" altLang="zh-CN" b="1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zh-CN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民族自信心消失，全盘否定</a:t>
            </a:r>
            <a:endParaRPr lang="en-US" altLang="zh-CN" b="1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zh-CN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信仰缺失，拜金主义</a:t>
            </a:r>
            <a:endParaRPr lang="zh-CN" altLang="en-US" b="1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餐宴礼仪</a:t>
            </a:r>
          </a:p>
        </p:txBody>
      </p:sp>
      <p:sp>
        <p:nvSpPr>
          <p:cNvPr id="7" name="矩形 6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宴请礼仪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132" name="Picture 3" descr="C:\360高速下载\new PIC\26065143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3214688"/>
            <a:ext cx="2824163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3" name="组合 5"/>
          <p:cNvGrpSpPr>
            <a:grpSpLocks/>
          </p:cNvGrpSpPr>
          <p:nvPr/>
        </p:nvGrpSpPr>
        <p:grpSpPr bwMode="auto">
          <a:xfrm>
            <a:off x="5013325" y="1924050"/>
            <a:ext cx="5908675" cy="4184650"/>
            <a:chOff x="4974087" y="1529851"/>
            <a:chExt cx="5908561" cy="4185829"/>
          </a:xfrm>
        </p:grpSpPr>
        <p:sp>
          <p:nvSpPr>
            <p:cNvPr id="44" name="Rectangle 4"/>
            <p:cNvSpPr>
              <a:spLocks noChangeArrowheads="1"/>
            </p:cNvSpPr>
            <p:nvPr/>
          </p:nvSpPr>
          <p:spPr bwMode="auto">
            <a:xfrm>
              <a:off x="4974087" y="1802978"/>
              <a:ext cx="5908561" cy="4128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主人应站在大厅门口迎接客人</a:t>
              </a:r>
            </a:p>
          </p:txBody>
        </p:sp>
        <p:sp>
          <p:nvSpPr>
            <p:cNvPr id="45" name="Rectangle 2"/>
            <p:cNvSpPr>
              <a:spLocks noChangeArrowheads="1"/>
            </p:cNvSpPr>
            <p:nvPr/>
          </p:nvSpPr>
          <p:spPr bwMode="auto">
            <a:xfrm>
              <a:off x="4974087" y="2601716"/>
              <a:ext cx="5908561" cy="4144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接待人员引导客人入席</a:t>
              </a: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5193158" y="2595364"/>
              <a:ext cx="484179" cy="460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rgbClr val="7D7D7D"/>
                  </a:solidFill>
                  <a:latin typeface="Impact" pitchFamily="34" charset="0"/>
                  <a:ea typeface="微软雅黑" pitchFamily="34" charset="-122"/>
                </a:rPr>
                <a:t>2</a:t>
              </a:r>
            </a:p>
          </p:txBody>
        </p:sp>
        <p:sp>
          <p:nvSpPr>
            <p:cNvPr id="47" name="Rectangle 2"/>
            <p:cNvSpPr>
              <a:spLocks noChangeArrowheads="1"/>
            </p:cNvSpPr>
            <p:nvPr/>
          </p:nvSpPr>
          <p:spPr bwMode="auto">
            <a:xfrm>
              <a:off x="4974087" y="3419508"/>
              <a:ext cx="5908561" cy="4128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言简意赅、热情友好</a:t>
              </a:r>
            </a:p>
          </p:txBody>
        </p:sp>
        <p:sp>
          <p:nvSpPr>
            <p:cNvPr id="48" name="Text Box 12"/>
            <p:cNvSpPr txBox="1">
              <a:spLocks noChangeArrowheads="1"/>
            </p:cNvSpPr>
            <p:nvPr/>
          </p:nvSpPr>
          <p:spPr bwMode="auto">
            <a:xfrm>
              <a:off x="5193158" y="3411569"/>
              <a:ext cx="484179" cy="462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rgbClr val="7D7D7D"/>
                  </a:solidFill>
                  <a:latin typeface="Impact" pitchFamily="34" charset="0"/>
                  <a:ea typeface="微软雅黑" pitchFamily="34" charset="-122"/>
                </a:rPr>
                <a:t>3</a:t>
              </a:r>
            </a:p>
          </p:txBody>
        </p:sp>
        <p:sp>
          <p:nvSpPr>
            <p:cNvPr id="49" name="Rectangle 2"/>
            <p:cNvSpPr>
              <a:spLocks noChangeArrowheads="1"/>
            </p:cNvSpPr>
            <p:nvPr/>
          </p:nvSpPr>
          <p:spPr bwMode="auto">
            <a:xfrm>
              <a:off x="4974087" y="4216658"/>
              <a:ext cx="5908561" cy="4128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融洽气氛，掌握进餐速度</a:t>
              </a:r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5193158" y="4208719"/>
              <a:ext cx="484179" cy="462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rgbClr val="7D7D7D"/>
                  </a:solidFill>
                  <a:latin typeface="Impact" pitchFamily="34" charset="0"/>
                  <a:ea typeface="微软雅黑" pitchFamily="34" charset="-122"/>
                </a:rPr>
                <a:t>4</a:t>
              </a:r>
            </a:p>
          </p:txBody>
        </p:sp>
        <p:sp>
          <p:nvSpPr>
            <p:cNvPr id="51" name="矩形 1"/>
            <p:cNvSpPr/>
            <p:nvPr/>
          </p:nvSpPr>
          <p:spPr>
            <a:xfrm>
              <a:off x="5691541" y="1529851"/>
              <a:ext cx="1522591" cy="979622"/>
            </a:xfrm>
            <a:custGeom>
              <a:avLst/>
              <a:gdLst/>
              <a:ahLst/>
              <a:cxnLst/>
              <a:rect l="l" t="t" r="r" b="b"/>
              <a:pathLst>
                <a:path w="2343150" h="1557337">
                  <a:moveTo>
                    <a:pt x="0" y="0"/>
                  </a:moveTo>
                  <a:lnTo>
                    <a:pt x="2343150" y="0"/>
                  </a:lnTo>
                  <a:lnTo>
                    <a:pt x="2343150" y="1168003"/>
                  </a:lnTo>
                  <a:lnTo>
                    <a:pt x="1171575" y="1557337"/>
                  </a:lnTo>
                  <a:lnTo>
                    <a:pt x="0" y="1168003"/>
                  </a:lnTo>
                  <a:close/>
                </a:path>
              </a:pathLst>
            </a:custGeom>
            <a:solidFill>
              <a:srgbClr val="FF6600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kern="10" dirty="0">
                  <a:ln w="9525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迎宾</a:t>
              </a:r>
            </a:p>
          </p:txBody>
        </p:sp>
        <p:sp>
          <p:nvSpPr>
            <p:cNvPr id="52" name="矩形 18"/>
            <p:cNvSpPr/>
            <p:nvPr/>
          </p:nvSpPr>
          <p:spPr>
            <a:xfrm>
              <a:off x="5691541" y="2331403"/>
              <a:ext cx="1522591" cy="979622"/>
            </a:xfrm>
            <a:custGeom>
              <a:avLst/>
              <a:gdLst/>
              <a:ahLst/>
              <a:cxnLst/>
              <a:rect l="l" t="t" r="r" b="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kern="10" dirty="0">
                  <a:ln w="9525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引导入席</a:t>
              </a:r>
            </a:p>
          </p:txBody>
        </p:sp>
        <p:sp>
          <p:nvSpPr>
            <p:cNvPr id="53" name="矩形 20"/>
            <p:cNvSpPr/>
            <p:nvPr/>
          </p:nvSpPr>
          <p:spPr>
            <a:xfrm>
              <a:off x="5691541" y="3934507"/>
              <a:ext cx="1522591" cy="979622"/>
            </a:xfrm>
            <a:custGeom>
              <a:avLst/>
              <a:gdLst/>
              <a:ahLst/>
              <a:cxnLst/>
              <a:rect l="l" t="t" r="r" b="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kern="10" dirty="0">
                  <a:ln w="9525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用餐</a:t>
              </a:r>
            </a:p>
          </p:txBody>
        </p:sp>
        <p:sp>
          <p:nvSpPr>
            <p:cNvPr id="54" name="Rectangle 2"/>
            <p:cNvSpPr>
              <a:spLocks noChangeArrowheads="1"/>
            </p:cNvSpPr>
            <p:nvPr/>
          </p:nvSpPr>
          <p:spPr bwMode="auto">
            <a:xfrm>
              <a:off x="4974087" y="5009044"/>
              <a:ext cx="5908561" cy="4128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rPr>
                <a:t>热情相送，感谢光临</a:t>
              </a:r>
            </a:p>
          </p:txBody>
        </p:sp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5193158" y="5001104"/>
              <a:ext cx="484179" cy="462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rgbClr val="7D7D7D"/>
                  </a:solidFill>
                  <a:latin typeface="Impact" pitchFamily="34" charset="0"/>
                  <a:ea typeface="微软雅黑" pitchFamily="34" charset="-122"/>
                </a:rPr>
                <a:t>5</a:t>
              </a:r>
            </a:p>
          </p:txBody>
        </p:sp>
        <p:sp>
          <p:nvSpPr>
            <p:cNvPr id="56" name="矩形 20"/>
            <p:cNvSpPr/>
            <p:nvPr/>
          </p:nvSpPr>
          <p:spPr>
            <a:xfrm>
              <a:off x="5691541" y="4736058"/>
              <a:ext cx="1522591" cy="979622"/>
            </a:xfrm>
            <a:custGeom>
              <a:avLst/>
              <a:gdLst/>
              <a:ahLst/>
              <a:cxnLst/>
              <a:rect l="l" t="t" r="r" b="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kern="10" dirty="0">
                  <a:ln w="9525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送别</a:t>
              </a:r>
            </a:p>
          </p:txBody>
        </p:sp>
        <p:sp>
          <p:nvSpPr>
            <p:cNvPr id="57" name="Text Box 12"/>
            <p:cNvSpPr txBox="1">
              <a:spLocks noChangeArrowheads="1"/>
            </p:cNvSpPr>
            <p:nvPr/>
          </p:nvSpPr>
          <p:spPr bwMode="auto">
            <a:xfrm>
              <a:off x="5209032" y="1798215"/>
              <a:ext cx="485766" cy="460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rgbClr val="7D7D7D"/>
                  </a:solidFill>
                  <a:latin typeface="Impact" pitchFamily="34" charset="0"/>
                  <a:ea typeface="微软雅黑" pitchFamily="34" charset="-122"/>
                </a:rPr>
                <a:t>1</a:t>
              </a:r>
            </a:p>
          </p:txBody>
        </p:sp>
        <p:sp>
          <p:nvSpPr>
            <p:cNvPr id="58" name="矩形 18"/>
            <p:cNvSpPr/>
            <p:nvPr/>
          </p:nvSpPr>
          <p:spPr>
            <a:xfrm>
              <a:off x="5691541" y="3132955"/>
              <a:ext cx="1522591" cy="979622"/>
            </a:xfrm>
            <a:custGeom>
              <a:avLst/>
              <a:gdLst/>
              <a:ahLst/>
              <a:cxnLst/>
              <a:rect l="l" t="t" r="r" b="b"/>
              <a:pathLst>
                <a:path w="2343150" h="1557338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FF6600"/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kern="10" dirty="0">
                  <a:ln w="9525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致词祝酒</a:t>
              </a:r>
            </a:p>
          </p:txBody>
        </p:sp>
      </p:grpSp>
      <p:sp>
        <p:nvSpPr>
          <p:cNvPr id="61" name="矩形 60"/>
          <p:cNvSpPr/>
          <p:nvPr/>
        </p:nvSpPr>
        <p:spPr>
          <a:xfrm>
            <a:off x="4287838" y="879475"/>
            <a:ext cx="6634162" cy="9318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在宴席上最让人开胃的就是主人的礼节。</a:t>
            </a:r>
            <a:endParaRPr lang="en-US" altLang="zh-CN" sz="2400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莎士比亚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餐宴礼仪</a:t>
            </a:r>
          </a:p>
        </p:txBody>
      </p:sp>
      <p:sp>
        <p:nvSpPr>
          <p:cNvPr id="7" name="矩形 6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赴宴礼仪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156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966" y="2373313"/>
            <a:ext cx="597659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625850" y="1036638"/>
            <a:ext cx="7110413" cy="1173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赴宴前，应注意</a:t>
            </a:r>
            <a:r>
              <a:rPr lang="zh-CN" altLang="zh-CN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仪表整洁，穿戴大方</a:t>
            </a:r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，女士可稍作打扮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fontAlgn="auto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赴宴要</a:t>
            </a:r>
            <a:r>
              <a:rPr lang="zh-CN" altLang="zh-CN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遵守约定时间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抵达宴请地点时，</a:t>
            </a:r>
            <a:r>
              <a:rPr lang="zh-CN" altLang="zh-CN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首先跟主人握手</a:t>
            </a:r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、问候致意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fontAlgn="auto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对其他客人，无论相识与否，都要</a:t>
            </a:r>
            <a:r>
              <a:rPr lang="zh-CN" altLang="zh-CN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笑脸相迎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zh-CN" altLang="zh-CN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点头致意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3.3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餐宴礼仪</a:t>
            </a:r>
          </a:p>
        </p:txBody>
      </p:sp>
      <p:sp>
        <p:nvSpPr>
          <p:cNvPr id="7" name="矩形 6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用餐礼仪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2150" y="2187575"/>
            <a:ext cx="6456363" cy="3817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用餐文雅，吃的时候应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闭嘴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细嚼慢咽，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不要发出声音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鱼刺、骨头轻轻吐在自己面前的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小盘里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，不要吐在桌子上；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敬酒时，杯口要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低于对方杯口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。如无特殊人物在场，可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按序敬酒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，避免厚此薄彼；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嘴里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有食物时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不与人交谈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；剔牙时，请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用手掩口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别人给倒水时，不要干看着，要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扶着杯子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，以示礼貌；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给人递水递饭一定是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双手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递刀具给别人要记得递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刀柄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那一端；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宴会未结束，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不可随意离宴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，要等主人和主宾先离席；</a:t>
            </a:r>
          </a:p>
        </p:txBody>
      </p:sp>
      <p:pic>
        <p:nvPicPr>
          <p:cNvPr id="50181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5038" y="2187575"/>
            <a:ext cx="3725862" cy="33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4.1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见面礼仪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问候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442104"/>
            <a:ext cx="5899944" cy="393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92150" y="1557338"/>
            <a:ext cx="5178425" cy="8143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问候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是人际关系的第一步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2150" y="2386013"/>
            <a:ext cx="6403975" cy="1316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遇熟人、同事主动打招呼；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与朋友同行时，遇到熟人时，可相互介绍；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同事间一般以名字或职务相称；</a:t>
            </a:r>
          </a:p>
        </p:txBody>
      </p:sp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450" y="1495451"/>
            <a:ext cx="6821488" cy="454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4.1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见面礼仪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介绍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29" name="Line 15"/>
          <p:cNvSpPr>
            <a:spLocks noChangeShapeType="1"/>
          </p:cNvSpPr>
          <p:nvPr/>
        </p:nvSpPr>
        <p:spPr bwMode="auto">
          <a:xfrm>
            <a:off x="9351963" y="2903538"/>
            <a:ext cx="0" cy="430212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2230" name="组合 3"/>
          <p:cNvGrpSpPr>
            <a:grpSpLocks/>
          </p:cNvGrpSpPr>
          <p:nvPr/>
        </p:nvGrpSpPr>
        <p:grpSpPr bwMode="auto">
          <a:xfrm>
            <a:off x="8462963" y="1495425"/>
            <a:ext cx="3359150" cy="2133600"/>
            <a:chOff x="7673000" y="1031522"/>
            <a:chExt cx="3359143" cy="2132698"/>
          </a:xfrm>
        </p:grpSpPr>
        <p:sp>
          <p:nvSpPr>
            <p:cNvPr id="23" name="Rectangle 38"/>
            <p:cNvSpPr>
              <a:spLocks noChangeArrowheads="1"/>
            </p:cNvSpPr>
            <p:nvPr/>
          </p:nvSpPr>
          <p:spPr bwMode="auto">
            <a:xfrm>
              <a:off x="7673000" y="1463139"/>
              <a:ext cx="3359143" cy="17010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ex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>
                <a:latin typeface="+mn-lt"/>
                <a:ea typeface="+mn-ea"/>
              </a:endParaRPr>
            </a:p>
          </p:txBody>
        </p:sp>
        <p:sp>
          <p:nvSpPr>
            <p:cNvPr id="52236" name="Rectangle 39"/>
            <p:cNvSpPr>
              <a:spLocks noChangeArrowheads="1"/>
            </p:cNvSpPr>
            <p:nvPr/>
          </p:nvSpPr>
          <p:spPr bwMode="auto">
            <a:xfrm>
              <a:off x="7673001" y="1031522"/>
              <a:ext cx="3359142" cy="431681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00"/>
                </a:gs>
              </a:gsLst>
              <a:lin ang="2700000" scaled="1"/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将“卑者”先介绍给“尊者</a:t>
              </a:r>
            </a:p>
          </p:txBody>
        </p:sp>
        <p:sp>
          <p:nvSpPr>
            <p:cNvPr id="25" name="Text Box 53"/>
            <p:cNvSpPr txBox="1">
              <a:spLocks noChangeArrowheads="1"/>
            </p:cNvSpPr>
            <p:nvPr/>
          </p:nvSpPr>
          <p:spPr bwMode="auto">
            <a:xfrm>
              <a:off x="7852387" y="1548828"/>
              <a:ext cx="3000369" cy="1482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85750" indent="-285750" eaLnBrk="1" fontAlgn="auto" hangingPunct="1">
                <a:lnSpc>
                  <a:spcPct val="128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itchFamily="34" charset="-122"/>
                </a:rPr>
                <a:t>应先把下级介绍给上级；</a:t>
              </a:r>
            </a:p>
            <a:p>
              <a:pPr marL="285750" indent="-285750" eaLnBrk="1" fontAlgn="auto" hangingPunct="1">
                <a:lnSpc>
                  <a:spcPct val="128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itchFamily="34" charset="-122"/>
                </a:rPr>
                <a:t>应先把晚辈介绍给长辈；</a:t>
              </a:r>
            </a:p>
            <a:p>
              <a:pPr marL="285750" indent="-285750" eaLnBrk="1" fontAlgn="auto" hangingPunct="1">
                <a:lnSpc>
                  <a:spcPct val="128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itchFamily="34" charset="-122"/>
                </a:rPr>
                <a:t>应先把男士介绍给女士；</a:t>
              </a:r>
            </a:p>
            <a:p>
              <a:pPr marL="285750" indent="-285750" eaLnBrk="1" fontAlgn="auto" hangingPunct="1">
                <a:lnSpc>
                  <a:spcPct val="128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itchFamily="34" charset="-122"/>
                </a:rPr>
                <a:t>应先把主人介绍给客人；</a:t>
              </a:r>
            </a:p>
          </p:txBody>
        </p:sp>
      </p:grpSp>
      <p:grpSp>
        <p:nvGrpSpPr>
          <p:cNvPr id="52231" name="组合 26"/>
          <p:cNvGrpSpPr>
            <a:grpSpLocks/>
          </p:cNvGrpSpPr>
          <p:nvPr/>
        </p:nvGrpSpPr>
        <p:grpSpPr bwMode="auto">
          <a:xfrm>
            <a:off x="8462963" y="3897313"/>
            <a:ext cx="3359150" cy="2133600"/>
            <a:chOff x="7673000" y="1031522"/>
            <a:chExt cx="3359143" cy="2132698"/>
          </a:xfrm>
        </p:grpSpPr>
        <p:sp>
          <p:nvSpPr>
            <p:cNvPr id="28" name="Rectangle 38"/>
            <p:cNvSpPr>
              <a:spLocks noChangeArrowheads="1"/>
            </p:cNvSpPr>
            <p:nvPr/>
          </p:nvSpPr>
          <p:spPr bwMode="auto">
            <a:xfrm>
              <a:off x="7673000" y="1463139"/>
              <a:ext cx="3359143" cy="17010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ex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>
                <a:latin typeface="+mn-lt"/>
                <a:ea typeface="+mn-ea"/>
              </a:endParaRPr>
            </a:p>
          </p:txBody>
        </p:sp>
        <p:sp>
          <p:nvSpPr>
            <p:cNvPr id="52233" name="Rectangle 39"/>
            <p:cNvSpPr>
              <a:spLocks noChangeArrowheads="1"/>
            </p:cNvSpPr>
            <p:nvPr/>
          </p:nvSpPr>
          <p:spPr bwMode="auto">
            <a:xfrm>
              <a:off x="7673001" y="1031522"/>
              <a:ext cx="3359142" cy="431681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9900"/>
                </a:gs>
              </a:gsLst>
              <a:lin ang="2700000" scaled="1"/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zh-CN" altLang="en-US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当被介绍时</a:t>
              </a:r>
            </a:p>
          </p:txBody>
        </p:sp>
        <p:sp>
          <p:nvSpPr>
            <p:cNvPr id="30" name="Text Box 53"/>
            <p:cNvSpPr txBox="1">
              <a:spLocks noChangeArrowheads="1"/>
            </p:cNvSpPr>
            <p:nvPr/>
          </p:nvSpPr>
          <p:spPr bwMode="auto">
            <a:xfrm>
              <a:off x="7852387" y="1548828"/>
              <a:ext cx="3000369" cy="1482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85750" indent="-285750" eaLnBrk="1" fontAlgn="auto" hangingPunct="1">
                <a:lnSpc>
                  <a:spcPct val="128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itchFamily="34" charset="-122"/>
                </a:rPr>
                <a:t>表现出结识对方的热情，起立或欠身致意；</a:t>
              </a:r>
            </a:p>
            <a:p>
              <a:pPr marL="285750" indent="-285750" eaLnBrk="1" fontAlgn="auto" hangingPunct="1">
                <a:lnSpc>
                  <a:spcPct val="128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itchFamily="34" charset="-122"/>
                </a:rPr>
                <a:t>双目应该注视对方；</a:t>
              </a:r>
            </a:p>
            <a:p>
              <a:pPr marL="285750" indent="-285750" eaLnBrk="1" fontAlgn="auto" hangingPunct="1">
                <a:lnSpc>
                  <a:spcPct val="128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n"/>
                <a:defRPr/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微软雅黑" pitchFamily="34" charset="-122"/>
                </a:rPr>
                <a:t>介绍完毕，握手问好。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4.1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见面礼仪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握手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4597" y="3629025"/>
            <a:ext cx="3612357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2965" y="1195388"/>
            <a:ext cx="361562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692150" y="3484563"/>
            <a:ext cx="7080250" cy="25923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尊者为先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：上级在先、长者在先、女性在先。 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客人到来之时应该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主人先伸手，表示欢迎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客人走的时候一般是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客人先伸手，表示愿意继续交往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不能伸出左手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与人相握。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与女士握手，只能轻握手指，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忌双手满握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男士在握手前先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脱下手套，摘下帽子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。女士可以例外。</a:t>
            </a: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4.1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见面礼仪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名片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2150" y="2930525"/>
            <a:ext cx="7080250" cy="30178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名片的递交顺序：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由尊而卑，由近而远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递出：文字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向着对方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双手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拿出。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接受：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双手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去接，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马上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要看，如有疑惑，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马上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询问。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同时交换名片时，可以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右手递名片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左手接名片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名片的收存：衬衣口袋或西装内侧口袋，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不要放在裤袋里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名片不宜涂改（如手机换号）。 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不提供两个以上头衔，如头衔的确较多，分开印。</a:t>
            </a:r>
          </a:p>
        </p:txBody>
      </p:sp>
      <p:pic>
        <p:nvPicPr>
          <p:cNvPr id="54277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9275" y="1042723"/>
            <a:ext cx="4875213" cy="325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4.2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邮件礼仪</a:t>
            </a:r>
          </a:p>
        </p:txBody>
      </p:sp>
      <p:sp>
        <p:nvSpPr>
          <p:cNvPr id="10" name="矩形 9"/>
          <p:cNvSpPr/>
          <p:nvPr/>
        </p:nvSpPr>
        <p:spPr>
          <a:xfrm>
            <a:off x="692150" y="2679700"/>
            <a:ext cx="6083300" cy="3443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简单而又能概况内容的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得体的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称呼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（如多人，则是大家，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ALL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）；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开头、结尾最好要有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问候语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简明扼要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，但也文字不要太少；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正确使用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主送，抄送，密送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超过三个附件，请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打包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结尾有简单明了的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签名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回复，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及时回复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92150" y="1273175"/>
            <a:ext cx="10571163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邮件的行文是否有礼有节，措辞是否恰当、礼貌，在很大程度上显示了一位</a:t>
            </a:r>
            <a:r>
              <a:rPr lang="zh-CN" altLang="en-US" sz="20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职场人士的专业素养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，也一定程度地反应了其所在</a:t>
            </a:r>
            <a:r>
              <a:rPr lang="zh-CN" altLang="en-US" sz="20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公司的专业形象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55301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3182938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4.3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位置礼仪</a:t>
            </a:r>
          </a:p>
        </p:txBody>
      </p:sp>
      <p:sp>
        <p:nvSpPr>
          <p:cNvPr id="6" name="矩形 5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同行礼仪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70" y="2308225"/>
            <a:ext cx="5191498" cy="34385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矩形 7"/>
          <p:cNvSpPr/>
          <p:nvPr/>
        </p:nvSpPr>
        <p:spPr>
          <a:xfrm>
            <a:off x="692150" y="3205163"/>
            <a:ext cx="4462463" cy="25415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二人同行：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右为尊，安全为尊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三人同行时：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中为尊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四人同行时：分两排，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前排为尊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 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引路时，在客人的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左前方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至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步，并与客人保持步伐一致。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引路手势如右图。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3290" y="736600"/>
            <a:ext cx="3763694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1.2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何为礼仪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85950" y="1574800"/>
            <a:ext cx="3724275" cy="2216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礼仪</a:t>
            </a:r>
          </a:p>
        </p:txBody>
      </p:sp>
      <p:sp>
        <p:nvSpPr>
          <p:cNvPr id="15" name="矩形 14"/>
          <p:cNvSpPr/>
          <p:nvPr/>
        </p:nvSpPr>
        <p:spPr>
          <a:xfrm>
            <a:off x="1463675" y="1204913"/>
            <a:ext cx="23082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尊重他人的一种观念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71900" y="1204913"/>
            <a:ext cx="22621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表达这种观念的形式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63675" y="3790950"/>
            <a:ext cx="45704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本质就是：</a:t>
            </a:r>
            <a:r>
              <a:rPr lang="zh-CN" altLang="zh-CN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尊重</a:t>
            </a:r>
            <a:r>
              <a:rPr lang="zh-CN" altLang="zh-CN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就是与人为善，待人以诚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09750" y="5022850"/>
            <a:ext cx="38782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礼出于俗，俗化为礼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31900" y="5645150"/>
            <a:ext cx="50323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礼仪源于我们在人际交往中最易让人接受的做法</a:t>
            </a: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4.3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位置礼仪</a:t>
            </a:r>
          </a:p>
        </p:txBody>
      </p:sp>
      <p:sp>
        <p:nvSpPr>
          <p:cNvPr id="6" name="矩形 5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电梯、楼梯礼仪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2150" y="2735263"/>
            <a:ext cx="6761163" cy="32877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上楼梯时，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尊者先上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；下楼梯时，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卑者先下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男女同行上楼梯，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男士在前女士在后，或左侧同行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升降电梯没有其他人的情况下，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在尊者之前进入电梯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，按住开的按钮，此时请尊者再进入电梯。如到出电梯时，按住开的按钮，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请尊者先出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（体现服务原则）。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电梯内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有人时，无论上下都应尊者优先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（体现优先原则）。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升降电梯愈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靠内侧是愈尊贵的位置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。进入电梯后，如有他人，可主动询问去几楼，并帮忙按下。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799" y="1581150"/>
            <a:ext cx="3528913" cy="4305300"/>
          </a:xfrm>
          <a:prstGeom prst="roundRect">
            <a:avLst>
              <a:gd name="adj" fmla="val 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4.3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位置礼仪</a:t>
            </a:r>
          </a:p>
        </p:txBody>
      </p:sp>
      <p:sp>
        <p:nvSpPr>
          <p:cNvPr id="6" name="矩形 5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乘车礼仪</a:t>
            </a:r>
            <a:endParaRPr lang="zh-CN" altLang="en-US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2150" y="2873375"/>
            <a:ext cx="6761163" cy="1741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上车时扶着门，把身体放低，轻轻移进车子，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臀部先进。</a:t>
            </a:r>
            <a:endParaRPr lang="en-US" altLang="zh-CN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错误的上车姿势是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低着头，拱着背，钻进车里。</a:t>
            </a: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下车时先伸出一只脚站稳后，让身体徐徐升起，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臀部后出。</a:t>
            </a:r>
            <a:endParaRPr lang="en-US" altLang="zh-CN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错误的姿势是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伸出头来，十分艰难地把身体钻出来。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798" y="1354138"/>
            <a:ext cx="3528913" cy="4418012"/>
          </a:xfrm>
          <a:prstGeom prst="roundRect">
            <a:avLst>
              <a:gd name="adj" fmla="val 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1" name="矩形 10"/>
          <p:cNvSpPr/>
          <p:nvPr/>
        </p:nvSpPr>
        <p:spPr>
          <a:xfrm>
            <a:off x="692150" y="2043113"/>
            <a:ext cx="5178425" cy="7318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如何优雅地上下车：</a:t>
            </a:r>
            <a:r>
              <a:rPr lang="zh-CN" altLang="en-US" sz="32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不走光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2150" y="4891088"/>
            <a:ext cx="5178425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上下车的</a:t>
            </a:r>
            <a:r>
              <a:rPr lang="zh-CN" altLang="en-US" sz="32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顺序</a:t>
            </a:r>
            <a:endParaRPr lang="en-US" altLang="zh-CN" sz="3200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2150" y="5600700"/>
            <a:ext cx="6761163" cy="466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倘若条件允许，应请</a:t>
            </a: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尊长、女士、来宾先上车、后下车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4.3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位置礼仪</a:t>
            </a:r>
          </a:p>
        </p:txBody>
      </p:sp>
      <p:sp>
        <p:nvSpPr>
          <p:cNvPr id="6" name="矩形 5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乘车礼仪</a:t>
            </a:r>
            <a:r>
              <a:rPr lang="zh-CN" altLang="en-US" kern="1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→乘车座次</a:t>
            </a:r>
            <a:endParaRPr lang="zh-CN" altLang="en-US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3138488"/>
            <a:ext cx="4953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线形标注 2 14"/>
          <p:cNvSpPr/>
          <p:nvPr/>
        </p:nvSpPr>
        <p:spPr>
          <a:xfrm>
            <a:off x="10039350" y="2449513"/>
            <a:ext cx="1009650" cy="3905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31964"/>
              <a:gd name="adj6" fmla="val -34994"/>
            </a:avLst>
          </a:prstGeom>
          <a:solidFill>
            <a:srgbClr val="CC3300"/>
          </a:solidFill>
          <a:ln>
            <a:headEnd type="oval"/>
            <a:tailEnd type="oval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专职司机</a:t>
            </a:r>
          </a:p>
        </p:txBody>
      </p:sp>
      <p:sp>
        <p:nvSpPr>
          <p:cNvPr id="16" name="线形标注 2 15"/>
          <p:cNvSpPr/>
          <p:nvPr/>
        </p:nvSpPr>
        <p:spPr>
          <a:xfrm flipH="1">
            <a:off x="4287838" y="4289425"/>
            <a:ext cx="1025525" cy="3921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7999"/>
              <a:gd name="adj6" fmla="val -165658"/>
            </a:avLst>
          </a:prstGeom>
          <a:solidFill>
            <a:srgbClr val="70B13F"/>
          </a:solidFill>
          <a:ln>
            <a:headEnd type="oval"/>
            <a:tailEnd type="oval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①老总</a:t>
            </a:r>
          </a:p>
        </p:txBody>
      </p:sp>
      <p:sp>
        <p:nvSpPr>
          <p:cNvPr id="17" name="线形标注 2 16"/>
          <p:cNvSpPr/>
          <p:nvPr/>
        </p:nvSpPr>
        <p:spPr>
          <a:xfrm flipH="1">
            <a:off x="4287838" y="3695700"/>
            <a:ext cx="1025525" cy="3921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04408"/>
              <a:gd name="adj6" fmla="val -169351"/>
            </a:avLst>
          </a:prstGeom>
          <a:solidFill>
            <a:srgbClr val="0070C0"/>
          </a:solidFill>
          <a:ln>
            <a:headEnd type="oval"/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③职员</a:t>
            </a:r>
          </a:p>
        </p:txBody>
      </p:sp>
      <p:sp>
        <p:nvSpPr>
          <p:cNvPr id="18" name="线形标注 2 17"/>
          <p:cNvSpPr/>
          <p:nvPr/>
        </p:nvSpPr>
        <p:spPr>
          <a:xfrm flipH="1">
            <a:off x="4287838" y="3097213"/>
            <a:ext cx="1025525" cy="3905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49919"/>
              <a:gd name="adj6" fmla="val -177458"/>
            </a:avLst>
          </a:prstGeom>
          <a:solidFill>
            <a:srgbClr val="007BF6"/>
          </a:solidFill>
          <a:ln>
            <a:solidFill>
              <a:srgbClr val="007BF6"/>
            </a:solidFill>
            <a:headEnd type="oval"/>
            <a:tailEnd type="oval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②经理</a:t>
            </a:r>
          </a:p>
        </p:txBody>
      </p:sp>
      <p:sp>
        <p:nvSpPr>
          <p:cNvPr id="19" name="线形标注 3 18"/>
          <p:cNvSpPr/>
          <p:nvPr/>
        </p:nvSpPr>
        <p:spPr>
          <a:xfrm>
            <a:off x="8140700" y="2454275"/>
            <a:ext cx="1025525" cy="39211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737983"/>
              <a:gd name="adj8" fmla="val 165283"/>
            </a:avLst>
          </a:prstGeom>
          <a:solidFill>
            <a:srgbClr val="FF6600"/>
          </a:solidFill>
          <a:ln>
            <a:headEnd type="oval"/>
            <a:tailEnd type="oval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④实习生</a:t>
            </a:r>
          </a:p>
        </p:txBody>
      </p:sp>
      <p:pic>
        <p:nvPicPr>
          <p:cNvPr id="59402" name="Picture 8" descr="E:\仝德志文件，勿删！\03-参考文档\！PPT图片及版面资源\06-PPT精选插图\04-图标\car_gr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4" b="11369"/>
          <a:stretch>
            <a:fillRect/>
          </a:stretch>
        </p:blipFill>
        <p:spPr bwMode="auto">
          <a:xfrm>
            <a:off x="692150" y="5207000"/>
            <a:ext cx="15065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222077" y="5374380"/>
            <a:ext cx="17281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66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双排五座轿车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09613" y="6042025"/>
            <a:ext cx="3240087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09613" y="6061075"/>
            <a:ext cx="3240087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287838" y="1214438"/>
            <a:ext cx="55197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请大家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为什么要这样排序？</a:t>
            </a:r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4.3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位置礼仪</a:t>
            </a:r>
          </a:p>
        </p:txBody>
      </p:sp>
      <p:sp>
        <p:nvSpPr>
          <p:cNvPr id="6" name="矩形 5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乘车礼仪</a:t>
            </a:r>
            <a:r>
              <a:rPr lang="zh-CN" altLang="en-US" kern="1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→乘车座次</a:t>
            </a:r>
            <a:endParaRPr lang="zh-CN" altLang="en-US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0344" y="3138488"/>
            <a:ext cx="4488656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线形标注 2 14"/>
          <p:cNvSpPr/>
          <p:nvPr/>
        </p:nvSpPr>
        <p:spPr>
          <a:xfrm>
            <a:off x="10039350" y="2449513"/>
            <a:ext cx="1009650" cy="3905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31964"/>
              <a:gd name="adj6" fmla="val -34994"/>
            </a:avLst>
          </a:prstGeom>
          <a:solidFill>
            <a:srgbClr val="70B13F"/>
          </a:solidFill>
          <a:ln>
            <a:headEnd type="oval"/>
            <a:tailEnd type="oval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老总</a:t>
            </a:r>
          </a:p>
        </p:txBody>
      </p:sp>
      <p:sp>
        <p:nvSpPr>
          <p:cNvPr id="16" name="线形标注 2 15"/>
          <p:cNvSpPr/>
          <p:nvPr/>
        </p:nvSpPr>
        <p:spPr>
          <a:xfrm flipH="1">
            <a:off x="4287838" y="4289425"/>
            <a:ext cx="1025525" cy="3921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7999"/>
              <a:gd name="adj6" fmla="val -165658"/>
            </a:avLst>
          </a:prstGeom>
          <a:solidFill>
            <a:srgbClr val="0070C0"/>
          </a:solidFill>
          <a:ln>
            <a:headEnd type="oval"/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②经理</a:t>
            </a:r>
          </a:p>
        </p:txBody>
      </p:sp>
      <p:sp>
        <p:nvSpPr>
          <p:cNvPr id="17" name="线形标注 2 16"/>
          <p:cNvSpPr/>
          <p:nvPr/>
        </p:nvSpPr>
        <p:spPr>
          <a:xfrm flipH="1">
            <a:off x="4287838" y="3695700"/>
            <a:ext cx="1025525" cy="3921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04408"/>
              <a:gd name="adj6" fmla="val -169351"/>
            </a:avLst>
          </a:prstGeom>
          <a:solidFill>
            <a:srgbClr val="CC3300"/>
          </a:solidFill>
          <a:ln>
            <a:headEnd type="oval"/>
            <a:tailEnd type="oval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④实习生</a:t>
            </a:r>
          </a:p>
        </p:txBody>
      </p:sp>
      <p:sp>
        <p:nvSpPr>
          <p:cNvPr id="18" name="线形标注 2 17"/>
          <p:cNvSpPr/>
          <p:nvPr/>
        </p:nvSpPr>
        <p:spPr>
          <a:xfrm flipH="1">
            <a:off x="4287838" y="3097213"/>
            <a:ext cx="1025525" cy="3905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49919"/>
              <a:gd name="adj6" fmla="val -177458"/>
            </a:avLst>
          </a:prstGeom>
          <a:solidFill>
            <a:srgbClr val="FF6600"/>
          </a:solidFill>
          <a:ln>
            <a:solidFill>
              <a:srgbClr val="FF6600"/>
            </a:solidFill>
            <a:headEnd type="oval"/>
            <a:tailEnd type="oval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③职员</a:t>
            </a:r>
          </a:p>
        </p:txBody>
      </p:sp>
      <p:sp>
        <p:nvSpPr>
          <p:cNvPr id="19" name="线形标注 3 18"/>
          <p:cNvSpPr/>
          <p:nvPr/>
        </p:nvSpPr>
        <p:spPr>
          <a:xfrm>
            <a:off x="8140700" y="2454275"/>
            <a:ext cx="1025525" cy="39211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737983"/>
              <a:gd name="adj8" fmla="val 165283"/>
            </a:avLst>
          </a:prstGeom>
          <a:solidFill>
            <a:srgbClr val="007BF6"/>
          </a:solidFill>
          <a:ln>
            <a:solidFill>
              <a:srgbClr val="007BF6"/>
            </a:solidFill>
            <a:headEnd type="oval"/>
            <a:tailEnd type="oval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①副总</a:t>
            </a:r>
          </a:p>
        </p:txBody>
      </p:sp>
      <p:pic>
        <p:nvPicPr>
          <p:cNvPr id="60426" name="Picture 8" descr="E:\仝德志文件，勿删！\03-参考文档\！PPT图片及版面资源\06-PPT精选插图\04-图标\car_gr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4" b="11369"/>
          <a:stretch>
            <a:fillRect/>
          </a:stretch>
        </p:blipFill>
        <p:spPr bwMode="auto">
          <a:xfrm>
            <a:off x="692150" y="5207000"/>
            <a:ext cx="15065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222077" y="5374380"/>
            <a:ext cx="17281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66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双排五座轿车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09613" y="6042025"/>
            <a:ext cx="3240087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09613" y="6061075"/>
            <a:ext cx="3240087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287838" y="1214438"/>
            <a:ext cx="55197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请大家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为什么要这样排序？</a:t>
            </a:r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4.3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位置礼仪</a:t>
            </a:r>
          </a:p>
        </p:txBody>
      </p:sp>
      <p:sp>
        <p:nvSpPr>
          <p:cNvPr id="6" name="矩形 5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乘车礼仪</a:t>
            </a:r>
            <a:r>
              <a:rPr lang="zh-CN" altLang="en-US" kern="1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→乘车座次</a:t>
            </a:r>
            <a:endParaRPr lang="zh-CN" altLang="en-US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222077" y="5374380"/>
            <a:ext cx="17281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66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双排七座轿车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09613" y="6042025"/>
            <a:ext cx="3240087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09613" y="6061075"/>
            <a:ext cx="3240087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1447" name="Picture 4" descr="C:\Documents and Settings\tdz\桌面\未标题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187950"/>
            <a:ext cx="15113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5111" y="2979738"/>
            <a:ext cx="4524178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线形标注 2 22"/>
          <p:cNvSpPr/>
          <p:nvPr/>
        </p:nvSpPr>
        <p:spPr>
          <a:xfrm>
            <a:off x="9996488" y="2352675"/>
            <a:ext cx="1008062" cy="3921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80385"/>
              <a:gd name="adj6" fmla="val -138656"/>
            </a:avLst>
          </a:prstGeom>
          <a:solidFill>
            <a:srgbClr val="CC3300"/>
          </a:solidFill>
          <a:ln>
            <a:headEnd type="oval"/>
            <a:tailEnd type="oval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专职司机</a:t>
            </a:r>
          </a:p>
        </p:txBody>
      </p:sp>
      <p:sp>
        <p:nvSpPr>
          <p:cNvPr id="24" name="线形标注 2 23"/>
          <p:cNvSpPr/>
          <p:nvPr/>
        </p:nvSpPr>
        <p:spPr>
          <a:xfrm flipH="1">
            <a:off x="3948113" y="4194175"/>
            <a:ext cx="1025525" cy="3921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3261"/>
              <a:gd name="adj6" fmla="val -133230"/>
            </a:avLst>
          </a:prstGeom>
          <a:solidFill>
            <a:srgbClr val="70B13F"/>
          </a:solidFill>
          <a:ln>
            <a:headEnd type="oval"/>
            <a:tailEnd type="oval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①老总</a:t>
            </a:r>
          </a:p>
        </p:txBody>
      </p:sp>
      <p:sp>
        <p:nvSpPr>
          <p:cNvPr id="25" name="线形标注 2 24"/>
          <p:cNvSpPr/>
          <p:nvPr/>
        </p:nvSpPr>
        <p:spPr>
          <a:xfrm flipH="1">
            <a:off x="3948113" y="3600450"/>
            <a:ext cx="1025525" cy="3921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2147"/>
              <a:gd name="adj6" fmla="val -140397"/>
            </a:avLst>
          </a:prstGeom>
          <a:solidFill>
            <a:srgbClr val="D81EDC"/>
          </a:solidFill>
          <a:ln>
            <a:solidFill>
              <a:srgbClr val="D81EDC"/>
            </a:solidFill>
            <a:headEnd type="oval"/>
            <a:tailEnd type="oval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③经理</a:t>
            </a:r>
          </a:p>
        </p:txBody>
      </p:sp>
      <p:sp>
        <p:nvSpPr>
          <p:cNvPr id="26" name="线形标注 2 25"/>
          <p:cNvSpPr/>
          <p:nvPr/>
        </p:nvSpPr>
        <p:spPr>
          <a:xfrm flipH="1">
            <a:off x="3948113" y="3001963"/>
            <a:ext cx="1025525" cy="3905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98340"/>
              <a:gd name="adj6" fmla="val -148504"/>
            </a:avLst>
          </a:prstGeom>
          <a:solidFill>
            <a:srgbClr val="007BF6"/>
          </a:solidFill>
          <a:ln>
            <a:solidFill>
              <a:srgbClr val="007BF6"/>
            </a:solidFill>
            <a:headEnd type="oval"/>
            <a:tailEnd type="oval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②副总</a:t>
            </a:r>
          </a:p>
        </p:txBody>
      </p:sp>
      <p:sp>
        <p:nvSpPr>
          <p:cNvPr id="27" name="线形标注 3 26"/>
          <p:cNvSpPr/>
          <p:nvPr/>
        </p:nvSpPr>
        <p:spPr>
          <a:xfrm>
            <a:off x="6378575" y="2352675"/>
            <a:ext cx="1025525" cy="39211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586279"/>
              <a:gd name="adj8" fmla="val 107411"/>
            </a:avLst>
          </a:prstGeom>
          <a:solidFill>
            <a:srgbClr val="0070C0"/>
          </a:solidFill>
          <a:ln>
            <a:headEnd type="oval"/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④女职员</a:t>
            </a:r>
          </a:p>
        </p:txBody>
      </p:sp>
      <p:sp>
        <p:nvSpPr>
          <p:cNvPr id="28" name="线形标注 2 27"/>
          <p:cNvSpPr/>
          <p:nvPr/>
        </p:nvSpPr>
        <p:spPr>
          <a:xfrm>
            <a:off x="9996488" y="2970213"/>
            <a:ext cx="1008062" cy="3921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0942"/>
              <a:gd name="adj6" fmla="val -141012"/>
            </a:avLst>
          </a:prstGeom>
          <a:solidFill>
            <a:srgbClr val="FF0000"/>
          </a:solidFill>
          <a:ln>
            <a:solidFill>
              <a:srgbClr val="FF0000"/>
            </a:solidFill>
            <a:headEnd type="oval"/>
            <a:tailEnd type="oval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⑥实习生</a:t>
            </a:r>
          </a:p>
        </p:txBody>
      </p:sp>
      <p:sp>
        <p:nvSpPr>
          <p:cNvPr id="29" name="线形标注 2 28"/>
          <p:cNvSpPr/>
          <p:nvPr/>
        </p:nvSpPr>
        <p:spPr>
          <a:xfrm>
            <a:off x="8196263" y="2352675"/>
            <a:ext cx="1008062" cy="3921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4317"/>
              <a:gd name="adj6" fmla="val -65621"/>
            </a:avLst>
          </a:prstGeom>
          <a:solidFill>
            <a:srgbClr val="FF6600"/>
          </a:solidFill>
          <a:ln>
            <a:headEnd type="oval"/>
            <a:tailEnd type="oval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⑤男职员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948113" y="1073150"/>
            <a:ext cx="58594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请大家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为什么要这样排序？</a:t>
            </a:r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4.3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位置礼仪</a:t>
            </a:r>
          </a:p>
        </p:txBody>
      </p:sp>
      <p:sp>
        <p:nvSpPr>
          <p:cNvPr id="6" name="矩形 5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乘车礼仪</a:t>
            </a:r>
            <a:r>
              <a:rPr lang="zh-CN" altLang="en-US" kern="1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→乘车座次</a:t>
            </a:r>
            <a:endParaRPr lang="zh-CN" altLang="en-US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222077" y="5374380"/>
            <a:ext cx="17281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66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双排七座轿车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09613" y="6042025"/>
            <a:ext cx="3240087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09613" y="6061075"/>
            <a:ext cx="3240087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2471" name="Picture 4" descr="C:\Documents and Settings\tdz\桌面\未标题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187950"/>
            <a:ext cx="15113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8568" y="2979738"/>
            <a:ext cx="4137264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线形标注 2 22"/>
          <p:cNvSpPr/>
          <p:nvPr/>
        </p:nvSpPr>
        <p:spPr>
          <a:xfrm>
            <a:off x="9996488" y="2352675"/>
            <a:ext cx="1008062" cy="3921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80385"/>
              <a:gd name="adj6" fmla="val -138656"/>
            </a:avLst>
          </a:prstGeom>
          <a:solidFill>
            <a:srgbClr val="70B13F"/>
          </a:solidFill>
          <a:ln>
            <a:headEnd type="oval"/>
            <a:tailEnd type="oval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老总</a:t>
            </a:r>
          </a:p>
        </p:txBody>
      </p:sp>
      <p:sp>
        <p:nvSpPr>
          <p:cNvPr id="24" name="线形标注 2 23"/>
          <p:cNvSpPr/>
          <p:nvPr/>
        </p:nvSpPr>
        <p:spPr>
          <a:xfrm flipH="1">
            <a:off x="3948113" y="4194175"/>
            <a:ext cx="1025525" cy="3921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3261"/>
              <a:gd name="adj6" fmla="val -133230"/>
            </a:avLst>
          </a:prstGeom>
          <a:solidFill>
            <a:srgbClr val="0070C0"/>
          </a:solidFill>
          <a:ln>
            <a:headEnd type="oval"/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②女经理</a:t>
            </a:r>
          </a:p>
        </p:txBody>
      </p:sp>
      <p:sp>
        <p:nvSpPr>
          <p:cNvPr id="25" name="线形标注 2 24"/>
          <p:cNvSpPr/>
          <p:nvPr/>
        </p:nvSpPr>
        <p:spPr>
          <a:xfrm flipH="1">
            <a:off x="3948113" y="3600450"/>
            <a:ext cx="1025525" cy="3921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2147"/>
              <a:gd name="adj6" fmla="val -140397"/>
            </a:avLst>
          </a:prstGeom>
          <a:solidFill>
            <a:srgbClr val="D81EDC"/>
          </a:solidFill>
          <a:ln>
            <a:solidFill>
              <a:srgbClr val="D81EDC"/>
            </a:solidFill>
            <a:headEnd type="oval"/>
            <a:tailEnd type="oval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④女职员</a:t>
            </a:r>
          </a:p>
        </p:txBody>
      </p:sp>
      <p:sp>
        <p:nvSpPr>
          <p:cNvPr id="26" name="线形标注 2 25"/>
          <p:cNvSpPr/>
          <p:nvPr/>
        </p:nvSpPr>
        <p:spPr>
          <a:xfrm flipH="1">
            <a:off x="3948113" y="3001963"/>
            <a:ext cx="1025525" cy="3905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98340"/>
              <a:gd name="adj6" fmla="val -148504"/>
            </a:avLst>
          </a:prstGeom>
          <a:solidFill>
            <a:srgbClr val="FF6600"/>
          </a:solidFill>
          <a:ln>
            <a:headEnd type="oval"/>
            <a:tailEnd type="oval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③男经理</a:t>
            </a:r>
          </a:p>
        </p:txBody>
      </p:sp>
      <p:sp>
        <p:nvSpPr>
          <p:cNvPr id="27" name="线形标注 3 26"/>
          <p:cNvSpPr/>
          <p:nvPr/>
        </p:nvSpPr>
        <p:spPr>
          <a:xfrm>
            <a:off x="6378575" y="2352675"/>
            <a:ext cx="1025525" cy="39211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586279"/>
              <a:gd name="adj8" fmla="val 107411"/>
            </a:avLst>
          </a:prstGeom>
          <a:solidFill>
            <a:srgbClr val="FF0000"/>
          </a:solidFill>
          <a:ln>
            <a:solidFill>
              <a:srgbClr val="FF0000"/>
            </a:solidFill>
            <a:headEnd type="oval"/>
            <a:tailEnd type="oval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⑤男职员</a:t>
            </a:r>
          </a:p>
        </p:txBody>
      </p:sp>
      <p:sp>
        <p:nvSpPr>
          <p:cNvPr id="28" name="线形标注 2 27"/>
          <p:cNvSpPr/>
          <p:nvPr/>
        </p:nvSpPr>
        <p:spPr>
          <a:xfrm>
            <a:off x="9996488" y="2970213"/>
            <a:ext cx="1008062" cy="3921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0942"/>
              <a:gd name="adj6" fmla="val -141012"/>
            </a:avLst>
          </a:prstGeom>
          <a:solidFill>
            <a:srgbClr val="007BF6"/>
          </a:solidFill>
          <a:ln>
            <a:solidFill>
              <a:srgbClr val="007BF6"/>
            </a:solidFill>
            <a:headEnd type="oval"/>
            <a:tailEnd type="oval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①副总</a:t>
            </a:r>
          </a:p>
        </p:txBody>
      </p:sp>
      <p:sp>
        <p:nvSpPr>
          <p:cNvPr id="29" name="线形标注 2 28"/>
          <p:cNvSpPr/>
          <p:nvPr/>
        </p:nvSpPr>
        <p:spPr>
          <a:xfrm>
            <a:off x="8196263" y="2352675"/>
            <a:ext cx="1008062" cy="3921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4317"/>
              <a:gd name="adj6" fmla="val -65621"/>
            </a:avLst>
          </a:prstGeom>
          <a:solidFill>
            <a:srgbClr val="CC3300"/>
          </a:solidFill>
          <a:ln>
            <a:headEnd type="oval"/>
            <a:tailEnd type="oval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⑥实习生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948113" y="1073150"/>
            <a:ext cx="58594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请大家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为什么要这样排序？</a:t>
            </a:r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1.3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为何要学礼仪</a:t>
            </a:r>
          </a:p>
        </p:txBody>
      </p:sp>
      <p:sp>
        <p:nvSpPr>
          <p:cNvPr id="11" name="矩形 10"/>
          <p:cNvSpPr/>
          <p:nvPr/>
        </p:nvSpPr>
        <p:spPr>
          <a:xfrm>
            <a:off x="865188" y="2235200"/>
            <a:ext cx="6697662" cy="360362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Verdana"/>
              <a:ea typeface="微软雅黑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1304925" y="2341563"/>
            <a:ext cx="5838825" cy="3352800"/>
            <a:chOff x="467544" y="1404132"/>
            <a:chExt cx="7123010" cy="4019338"/>
          </a:xfrm>
        </p:grpSpPr>
        <p:sp>
          <p:nvSpPr>
            <p:cNvPr id="15370" name="内容占位符 2"/>
            <p:cNvSpPr txBox="1">
              <a:spLocks/>
            </p:cNvSpPr>
            <p:nvPr/>
          </p:nvSpPr>
          <p:spPr bwMode="auto">
            <a:xfrm>
              <a:off x="467544" y="1404132"/>
              <a:ext cx="7123010" cy="4019338"/>
            </a:xfrm>
            <a:prstGeom prst="rect">
              <a:avLst/>
            </a:prstGeom>
            <a:noFill/>
            <a:ln w="28575">
              <a:solidFill>
                <a:srgbClr val="F7964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ts val="1200"/>
                </a:spcBef>
                <a:buFont typeface="Arial" pitchFamily="34" charset="0"/>
                <a:buNone/>
              </a:pPr>
              <a:r>
                <a:rPr lang="zh-CN" altLang="en-US" sz="2000">
                  <a:solidFill>
                    <a:srgbClr val="000000"/>
                  </a:solidFill>
                  <a:latin typeface="华文楷体" pitchFamily="2" charset="-122"/>
                  <a:ea typeface="方正行黑"/>
                  <a:cs typeface="方正行黑"/>
                </a:rPr>
                <a:t>不学礼，无以立。</a:t>
              </a:r>
              <a:endParaRPr lang="en-US" altLang="zh-CN" sz="20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endParaRPr>
            </a:p>
            <a:p>
              <a:pPr eaLnBrk="1" hangingPunct="1">
                <a:spcBef>
                  <a:spcPts val="1200"/>
                </a:spcBef>
                <a:buFont typeface="Arial" pitchFamily="34" charset="0"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华文楷体" pitchFamily="2" charset="-122"/>
                  <a:ea typeface="华文楷体" pitchFamily="2" charset="-122"/>
                </a:rPr>
                <a:t>——</a:t>
              </a:r>
              <a:r>
                <a:rPr lang="zh-CN" altLang="en-US" sz="1400">
                  <a:solidFill>
                    <a:srgbClr val="000000"/>
                  </a:solidFill>
                  <a:latin typeface="华文楷体" pitchFamily="2" charset="-122"/>
                  <a:ea typeface="华文楷体" pitchFamily="2" charset="-122"/>
                </a:rPr>
                <a:t>孔子</a:t>
              </a:r>
              <a:endParaRPr lang="en-US" altLang="zh-CN" sz="1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endParaRPr>
            </a:p>
            <a:p>
              <a:pPr eaLnBrk="1" hangingPunct="1">
                <a:spcBef>
                  <a:spcPts val="1200"/>
                </a:spcBef>
                <a:buFont typeface="Arial" pitchFamily="34" charset="0"/>
                <a:buNone/>
              </a:pPr>
              <a:endParaRPr lang="en-US" altLang="zh-CN" sz="1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endParaRPr>
            </a:p>
            <a:p>
              <a:pPr eaLnBrk="1" hangingPunct="1">
                <a:lnSpc>
                  <a:spcPct val="125000"/>
                </a:lnSpc>
                <a:buFont typeface="Arial" pitchFamily="34" charset="0"/>
                <a:buNone/>
              </a:pPr>
              <a:r>
                <a:rPr lang="zh-CN" altLang="en-US" sz="2000">
                  <a:solidFill>
                    <a:srgbClr val="000000"/>
                  </a:solidFill>
                  <a:latin typeface="方正行黑"/>
                  <a:ea typeface="方正行黑"/>
                  <a:cs typeface="方正行黑"/>
                </a:rPr>
                <a:t>容貌、态度、进退</a:t>
              </a:r>
              <a:r>
                <a:rPr lang="zh-CN" altLang="en-US" sz="2000">
                  <a:solidFill>
                    <a:srgbClr val="000000"/>
                  </a:solidFill>
                  <a:latin typeface="华文楷体" pitchFamily="2" charset="-122"/>
                  <a:ea typeface="华文楷体" pitchFamily="2" charset="-122"/>
                </a:rPr>
                <a:t>、</a:t>
              </a:r>
              <a:r>
                <a:rPr lang="zh-CN" altLang="en-US" sz="2000">
                  <a:solidFill>
                    <a:srgbClr val="000000"/>
                  </a:solidFill>
                  <a:latin typeface="方正行黑"/>
                  <a:ea typeface="方正行黑"/>
                  <a:cs typeface="方正行黑"/>
                </a:rPr>
                <a:t>趋行，由礼则雅，不由礼则夷固僻违、庸众而野。人无礼则不生，事无礼则不成，国无礼则不宁。</a:t>
              </a:r>
              <a:endParaRPr lang="en-US" altLang="zh-CN" sz="2000">
                <a:solidFill>
                  <a:srgbClr val="000000"/>
                </a:solidFill>
                <a:latin typeface="方正行黑"/>
                <a:ea typeface="方正行黑"/>
                <a:cs typeface="方正行黑"/>
              </a:endParaRPr>
            </a:p>
            <a:p>
              <a:pPr eaLnBrk="1" hangingPunct="1">
                <a:spcBef>
                  <a:spcPts val="600"/>
                </a:spcBef>
                <a:buFont typeface="Arial" pitchFamily="34" charset="0"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华文楷体" pitchFamily="2" charset="-122"/>
                  <a:ea typeface="华文楷体" pitchFamily="2" charset="-122"/>
                </a:rPr>
                <a:t>—— </a:t>
              </a:r>
              <a:r>
                <a:rPr lang="zh-CN" altLang="en-US" sz="1400">
                  <a:solidFill>
                    <a:srgbClr val="000000"/>
                  </a:solidFill>
                  <a:latin typeface="华文楷体" pitchFamily="2" charset="-122"/>
                  <a:ea typeface="华文楷体" pitchFamily="2" charset="-122"/>
                </a:rPr>
                <a:t>荀子</a:t>
              </a:r>
              <a:endParaRPr lang="en-US" altLang="zh-CN" sz="1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endParaRPr>
            </a:p>
            <a:p>
              <a:pPr eaLnBrk="1" hangingPunct="1">
                <a:spcBef>
                  <a:spcPts val="1200"/>
                </a:spcBef>
                <a:buFont typeface="Arial" pitchFamily="34" charset="0"/>
                <a:buNone/>
              </a:pPr>
              <a:endParaRPr lang="en-US" altLang="zh-CN" sz="20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endParaRPr>
            </a:p>
            <a:p>
              <a:pPr eaLnBrk="1" hangingPunct="1">
                <a:lnSpc>
                  <a:spcPct val="120000"/>
                </a:lnSpc>
                <a:spcBef>
                  <a:spcPts val="1200"/>
                </a:spcBef>
                <a:buFont typeface="Arial" pitchFamily="34" charset="0"/>
                <a:buNone/>
              </a:pPr>
              <a:r>
                <a:rPr lang="zh-CN" altLang="en-US" sz="2000">
                  <a:solidFill>
                    <a:srgbClr val="000000"/>
                  </a:solidFill>
                  <a:latin typeface="方正行黑"/>
                  <a:ea typeface="方正行黑"/>
                  <a:cs typeface="方正行黑"/>
                </a:rPr>
                <a:t>为人子，方少时，亲师友，习礼仪。</a:t>
              </a:r>
              <a:endParaRPr lang="en-US" altLang="zh-CN" sz="2000">
                <a:solidFill>
                  <a:srgbClr val="000000"/>
                </a:solidFill>
                <a:latin typeface="方正行黑"/>
                <a:ea typeface="方正行黑"/>
                <a:cs typeface="方正行黑"/>
              </a:endParaRPr>
            </a:p>
            <a:p>
              <a:pPr eaLnBrk="1" hangingPunct="1">
                <a:spcBef>
                  <a:spcPts val="1200"/>
                </a:spcBef>
                <a:buFont typeface="Arial" pitchFamily="34" charset="0"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华文楷体" pitchFamily="2" charset="-122"/>
                  <a:ea typeface="华文楷体" pitchFamily="2" charset="-122"/>
                </a:rPr>
                <a:t>——《</a:t>
              </a:r>
              <a:r>
                <a:rPr lang="zh-CN" altLang="en-US" sz="1400">
                  <a:solidFill>
                    <a:srgbClr val="000000"/>
                  </a:solidFill>
                  <a:latin typeface="华文楷体" pitchFamily="2" charset="-122"/>
                  <a:ea typeface="华文楷体" pitchFamily="2" charset="-122"/>
                </a:rPr>
                <a:t>三字经</a:t>
              </a:r>
              <a:r>
                <a:rPr lang="en-US" altLang="zh-CN" sz="1400">
                  <a:solidFill>
                    <a:srgbClr val="000000"/>
                  </a:solidFill>
                  <a:latin typeface="华文楷体" pitchFamily="2" charset="-122"/>
                  <a:ea typeface="华文楷体" pitchFamily="2" charset="-122"/>
                </a:rPr>
                <a:t>》</a:t>
              </a:r>
            </a:p>
            <a:p>
              <a:pPr eaLnBrk="1" hangingPunct="1">
                <a:spcBef>
                  <a:spcPts val="1200"/>
                </a:spcBef>
                <a:buFont typeface="Arial" pitchFamily="34" charset="0"/>
                <a:buNone/>
              </a:pPr>
              <a:endParaRPr lang="en-US" altLang="zh-CN" sz="140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endParaRPr>
            </a:p>
            <a:p>
              <a:pPr eaLnBrk="1" hangingPunct="1">
                <a:spcBef>
                  <a:spcPts val="1200"/>
                </a:spcBef>
                <a:buFont typeface="Arial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华文行楷" pitchFamily="2" charset="-122"/>
                  <a:ea typeface="华文行楷" pitchFamily="2" charset="-122"/>
                </a:rPr>
                <a:t>  </a:t>
              </a:r>
            </a:p>
          </p:txBody>
        </p:sp>
        <p:grpSp>
          <p:nvGrpSpPr>
            <p:cNvPr id="15371" name="组合 13"/>
            <p:cNvGrpSpPr>
              <a:grpSpLocks/>
            </p:cNvGrpSpPr>
            <p:nvPr/>
          </p:nvGrpSpPr>
          <p:grpSpPr bwMode="auto">
            <a:xfrm>
              <a:off x="537964" y="1404132"/>
              <a:ext cx="6956724" cy="4019338"/>
              <a:chOff x="1168096" y="1785926"/>
              <a:chExt cx="6956724" cy="3929884"/>
            </a:xfrm>
          </p:grpSpPr>
          <p:cxnSp>
            <p:nvCxnSpPr>
              <p:cNvPr id="15372" name="直接连接符 19"/>
              <p:cNvCxnSpPr>
                <a:cxnSpLocks noChangeShapeType="1"/>
              </p:cNvCxnSpPr>
              <p:nvPr/>
            </p:nvCxnSpPr>
            <p:spPr bwMode="auto">
              <a:xfrm rot="5400000">
                <a:off x="5708497" y="3750471"/>
                <a:ext cx="3929090" cy="1588"/>
              </a:xfrm>
              <a:prstGeom prst="line">
                <a:avLst/>
              </a:prstGeom>
              <a:noFill/>
              <a:ln w="9525" algn="ctr">
                <a:solidFill>
                  <a:srgbClr val="F796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73" name="直接连接符 20"/>
              <p:cNvCxnSpPr>
                <a:cxnSpLocks noChangeShapeType="1"/>
              </p:cNvCxnSpPr>
              <p:nvPr/>
            </p:nvCxnSpPr>
            <p:spPr bwMode="auto">
              <a:xfrm rot="5400000">
                <a:off x="5292238" y="3749677"/>
                <a:ext cx="3929090" cy="1588"/>
              </a:xfrm>
              <a:prstGeom prst="line">
                <a:avLst/>
              </a:prstGeom>
              <a:noFill/>
              <a:ln w="9525" algn="ctr">
                <a:solidFill>
                  <a:srgbClr val="F796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74" name="直接连接符 21"/>
              <p:cNvCxnSpPr>
                <a:cxnSpLocks noChangeShapeType="1"/>
              </p:cNvCxnSpPr>
              <p:nvPr/>
            </p:nvCxnSpPr>
            <p:spPr bwMode="auto">
              <a:xfrm rot="5400000">
                <a:off x="4838872" y="3749677"/>
                <a:ext cx="3929090" cy="1588"/>
              </a:xfrm>
              <a:prstGeom prst="line">
                <a:avLst/>
              </a:prstGeom>
              <a:noFill/>
              <a:ln w="9525" algn="ctr">
                <a:solidFill>
                  <a:srgbClr val="F796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75" name="直接连接符 22"/>
              <p:cNvCxnSpPr>
                <a:cxnSpLocks noChangeShapeType="1"/>
              </p:cNvCxnSpPr>
              <p:nvPr/>
            </p:nvCxnSpPr>
            <p:spPr bwMode="auto">
              <a:xfrm rot="5400000">
                <a:off x="4330807" y="3749677"/>
                <a:ext cx="3929090" cy="1588"/>
              </a:xfrm>
              <a:prstGeom prst="line">
                <a:avLst/>
              </a:prstGeom>
              <a:noFill/>
              <a:ln w="9525" algn="ctr">
                <a:solidFill>
                  <a:srgbClr val="F796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76" name="直接连接符 23"/>
              <p:cNvCxnSpPr>
                <a:cxnSpLocks noChangeShapeType="1"/>
              </p:cNvCxnSpPr>
              <p:nvPr/>
            </p:nvCxnSpPr>
            <p:spPr bwMode="auto">
              <a:xfrm rot="5400000">
                <a:off x="3431255" y="3750471"/>
                <a:ext cx="3929090" cy="1588"/>
              </a:xfrm>
              <a:prstGeom prst="line">
                <a:avLst/>
              </a:prstGeom>
              <a:noFill/>
              <a:ln w="9525" algn="ctr">
                <a:solidFill>
                  <a:srgbClr val="F796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77" name="直接连接符 24"/>
              <p:cNvCxnSpPr>
                <a:cxnSpLocks noChangeShapeType="1"/>
              </p:cNvCxnSpPr>
              <p:nvPr/>
            </p:nvCxnSpPr>
            <p:spPr bwMode="auto">
              <a:xfrm rot="5400000">
                <a:off x="2999207" y="3749677"/>
                <a:ext cx="3929090" cy="1588"/>
              </a:xfrm>
              <a:prstGeom prst="line">
                <a:avLst/>
              </a:prstGeom>
              <a:noFill/>
              <a:ln w="9525" algn="ctr">
                <a:solidFill>
                  <a:srgbClr val="F796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78" name="直接连接符 25"/>
              <p:cNvCxnSpPr>
                <a:cxnSpLocks noChangeShapeType="1"/>
              </p:cNvCxnSpPr>
              <p:nvPr/>
            </p:nvCxnSpPr>
            <p:spPr bwMode="auto">
              <a:xfrm rot="5400000">
                <a:off x="2564601" y="3749677"/>
                <a:ext cx="3929090" cy="1588"/>
              </a:xfrm>
              <a:prstGeom prst="line">
                <a:avLst/>
              </a:prstGeom>
              <a:noFill/>
              <a:ln w="9525" algn="ctr">
                <a:solidFill>
                  <a:srgbClr val="F796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79" name="直接连接符 26"/>
              <p:cNvCxnSpPr>
                <a:cxnSpLocks noChangeShapeType="1"/>
              </p:cNvCxnSpPr>
              <p:nvPr/>
            </p:nvCxnSpPr>
            <p:spPr bwMode="auto">
              <a:xfrm rot="5400000">
                <a:off x="2063103" y="3749677"/>
                <a:ext cx="3929090" cy="1588"/>
              </a:xfrm>
              <a:prstGeom prst="line">
                <a:avLst/>
              </a:prstGeom>
              <a:noFill/>
              <a:ln w="9525" algn="ctr">
                <a:solidFill>
                  <a:srgbClr val="F796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80" name="直接连接符 27"/>
              <p:cNvCxnSpPr>
                <a:cxnSpLocks noChangeShapeType="1"/>
              </p:cNvCxnSpPr>
              <p:nvPr/>
            </p:nvCxnSpPr>
            <p:spPr bwMode="auto">
              <a:xfrm rot="5400000">
                <a:off x="6159481" y="3749677"/>
                <a:ext cx="3929090" cy="1588"/>
              </a:xfrm>
              <a:prstGeom prst="line">
                <a:avLst/>
              </a:prstGeom>
              <a:noFill/>
              <a:ln w="9525" algn="ctr">
                <a:solidFill>
                  <a:srgbClr val="F796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81" name="直接连接符 28"/>
              <p:cNvCxnSpPr>
                <a:cxnSpLocks noChangeShapeType="1"/>
              </p:cNvCxnSpPr>
              <p:nvPr/>
            </p:nvCxnSpPr>
            <p:spPr bwMode="auto">
              <a:xfrm rot="5400000">
                <a:off x="958301" y="3750471"/>
                <a:ext cx="3929090" cy="1588"/>
              </a:xfrm>
              <a:prstGeom prst="line">
                <a:avLst/>
              </a:prstGeom>
              <a:noFill/>
              <a:ln w="9525" algn="ctr">
                <a:solidFill>
                  <a:srgbClr val="F796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82" name="直接连接符 29"/>
              <p:cNvCxnSpPr>
                <a:cxnSpLocks noChangeShapeType="1"/>
              </p:cNvCxnSpPr>
              <p:nvPr/>
            </p:nvCxnSpPr>
            <p:spPr bwMode="auto">
              <a:xfrm rot="5400000">
                <a:off x="531364" y="3749677"/>
                <a:ext cx="3929090" cy="1588"/>
              </a:xfrm>
              <a:prstGeom prst="line">
                <a:avLst/>
              </a:prstGeom>
              <a:noFill/>
              <a:ln w="9525" algn="ctr">
                <a:solidFill>
                  <a:srgbClr val="F796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83" name="直接连接符 30"/>
              <p:cNvCxnSpPr>
                <a:cxnSpLocks noChangeShapeType="1"/>
              </p:cNvCxnSpPr>
              <p:nvPr/>
            </p:nvCxnSpPr>
            <p:spPr bwMode="auto">
              <a:xfrm rot="5400000">
                <a:off x="87251" y="3749677"/>
                <a:ext cx="3929090" cy="1588"/>
              </a:xfrm>
              <a:prstGeom prst="line">
                <a:avLst/>
              </a:prstGeom>
              <a:noFill/>
              <a:ln w="9525" algn="ctr">
                <a:solidFill>
                  <a:srgbClr val="F796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84" name="直接连接符 31"/>
              <p:cNvCxnSpPr>
                <a:cxnSpLocks noChangeShapeType="1"/>
              </p:cNvCxnSpPr>
              <p:nvPr/>
            </p:nvCxnSpPr>
            <p:spPr bwMode="auto">
              <a:xfrm rot="5400000">
                <a:off x="-339789" y="3749677"/>
                <a:ext cx="3929090" cy="1588"/>
              </a:xfrm>
              <a:prstGeom prst="line">
                <a:avLst/>
              </a:prstGeom>
              <a:noFill/>
              <a:ln w="9525" algn="ctr">
                <a:solidFill>
                  <a:srgbClr val="F796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85" name="直接连接符 32"/>
              <p:cNvCxnSpPr>
                <a:cxnSpLocks noChangeShapeType="1"/>
              </p:cNvCxnSpPr>
              <p:nvPr/>
            </p:nvCxnSpPr>
            <p:spPr bwMode="auto">
              <a:xfrm rot="5400000">
                <a:off x="3886453" y="3749677"/>
                <a:ext cx="3929090" cy="1588"/>
              </a:xfrm>
              <a:prstGeom prst="line">
                <a:avLst/>
              </a:prstGeom>
              <a:noFill/>
              <a:ln w="9525" algn="ctr">
                <a:solidFill>
                  <a:srgbClr val="F796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86" name="直接连接符 33"/>
              <p:cNvCxnSpPr>
                <a:cxnSpLocks noChangeShapeType="1"/>
              </p:cNvCxnSpPr>
              <p:nvPr/>
            </p:nvCxnSpPr>
            <p:spPr bwMode="auto">
              <a:xfrm rot="5400000">
                <a:off x="1438181" y="3749677"/>
                <a:ext cx="3929090" cy="1588"/>
              </a:xfrm>
              <a:prstGeom prst="line">
                <a:avLst/>
              </a:prstGeom>
              <a:noFill/>
              <a:ln w="9525" algn="ctr">
                <a:solidFill>
                  <a:srgbClr val="F796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87" name="直接连接符 34"/>
              <p:cNvCxnSpPr>
                <a:cxnSpLocks noChangeShapeType="1"/>
              </p:cNvCxnSpPr>
              <p:nvPr/>
            </p:nvCxnSpPr>
            <p:spPr bwMode="auto">
              <a:xfrm rot="5400000">
                <a:off x="-795655" y="3749677"/>
                <a:ext cx="3929090" cy="1588"/>
              </a:xfrm>
              <a:prstGeom prst="line">
                <a:avLst/>
              </a:prstGeom>
              <a:noFill/>
              <a:ln w="9525" algn="ctr">
                <a:solidFill>
                  <a:srgbClr val="F7964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6" name="圆角矩形 37"/>
          <p:cNvSpPr/>
          <p:nvPr/>
        </p:nvSpPr>
        <p:spPr>
          <a:xfrm>
            <a:off x="7537450" y="2171700"/>
            <a:ext cx="576263" cy="3692525"/>
          </a:xfrm>
          <a:custGeom>
            <a:avLst/>
            <a:gdLst>
              <a:gd name="connsiteX0" fmla="*/ 0 w 576064"/>
              <a:gd name="connsiteY0" fmla="*/ 49714 h 4439096"/>
              <a:gd name="connsiteX1" fmla="*/ 49714 w 576064"/>
              <a:gd name="connsiteY1" fmla="*/ 0 h 4439096"/>
              <a:gd name="connsiteX2" fmla="*/ 526350 w 576064"/>
              <a:gd name="connsiteY2" fmla="*/ 0 h 4439096"/>
              <a:gd name="connsiteX3" fmla="*/ 576064 w 576064"/>
              <a:gd name="connsiteY3" fmla="*/ 49714 h 4439096"/>
              <a:gd name="connsiteX4" fmla="*/ 576064 w 576064"/>
              <a:gd name="connsiteY4" fmla="*/ 4389382 h 4439096"/>
              <a:gd name="connsiteX5" fmla="*/ 526350 w 576064"/>
              <a:gd name="connsiteY5" fmla="*/ 4439096 h 4439096"/>
              <a:gd name="connsiteX6" fmla="*/ 49714 w 576064"/>
              <a:gd name="connsiteY6" fmla="*/ 4439096 h 4439096"/>
              <a:gd name="connsiteX7" fmla="*/ 0 w 576064"/>
              <a:gd name="connsiteY7" fmla="*/ 4389382 h 4439096"/>
              <a:gd name="connsiteX8" fmla="*/ 0 w 576064"/>
              <a:gd name="connsiteY8" fmla="*/ 49714 h 4439096"/>
              <a:gd name="connsiteX0" fmla="*/ 0 w 576064"/>
              <a:gd name="connsiteY0" fmla="*/ 49714 h 4727930"/>
              <a:gd name="connsiteX1" fmla="*/ 49714 w 576064"/>
              <a:gd name="connsiteY1" fmla="*/ 0 h 4727930"/>
              <a:gd name="connsiteX2" fmla="*/ 526350 w 576064"/>
              <a:gd name="connsiteY2" fmla="*/ 0 h 4727930"/>
              <a:gd name="connsiteX3" fmla="*/ 576064 w 576064"/>
              <a:gd name="connsiteY3" fmla="*/ 49714 h 4727930"/>
              <a:gd name="connsiteX4" fmla="*/ 576064 w 576064"/>
              <a:gd name="connsiteY4" fmla="*/ 4389382 h 4727930"/>
              <a:gd name="connsiteX5" fmla="*/ 49714 w 576064"/>
              <a:gd name="connsiteY5" fmla="*/ 4439096 h 4727930"/>
              <a:gd name="connsiteX6" fmla="*/ 0 w 576064"/>
              <a:gd name="connsiteY6" fmla="*/ 4389382 h 4727930"/>
              <a:gd name="connsiteX7" fmla="*/ 0 w 576064"/>
              <a:gd name="connsiteY7" fmla="*/ 49714 h 4727930"/>
              <a:gd name="connsiteX0" fmla="*/ 0 w 576064"/>
              <a:gd name="connsiteY0" fmla="*/ 49714 h 4439560"/>
              <a:gd name="connsiteX1" fmla="*/ 49714 w 576064"/>
              <a:gd name="connsiteY1" fmla="*/ 0 h 4439560"/>
              <a:gd name="connsiteX2" fmla="*/ 526350 w 576064"/>
              <a:gd name="connsiteY2" fmla="*/ 0 h 4439560"/>
              <a:gd name="connsiteX3" fmla="*/ 576064 w 576064"/>
              <a:gd name="connsiteY3" fmla="*/ 49714 h 4439560"/>
              <a:gd name="connsiteX4" fmla="*/ 576064 w 576064"/>
              <a:gd name="connsiteY4" fmla="*/ 4389382 h 4439560"/>
              <a:gd name="connsiteX5" fmla="*/ 49714 w 576064"/>
              <a:gd name="connsiteY5" fmla="*/ 4439096 h 4439560"/>
              <a:gd name="connsiteX6" fmla="*/ 0 w 576064"/>
              <a:gd name="connsiteY6" fmla="*/ 4389382 h 4439560"/>
              <a:gd name="connsiteX7" fmla="*/ 0 w 576064"/>
              <a:gd name="connsiteY7" fmla="*/ 49714 h 4439560"/>
              <a:gd name="connsiteX0" fmla="*/ 0 w 576064"/>
              <a:gd name="connsiteY0" fmla="*/ 49714 h 4439560"/>
              <a:gd name="connsiteX1" fmla="*/ 49714 w 576064"/>
              <a:gd name="connsiteY1" fmla="*/ 0 h 4439560"/>
              <a:gd name="connsiteX2" fmla="*/ 576064 w 576064"/>
              <a:gd name="connsiteY2" fmla="*/ 49714 h 4439560"/>
              <a:gd name="connsiteX3" fmla="*/ 576064 w 576064"/>
              <a:gd name="connsiteY3" fmla="*/ 4389382 h 4439560"/>
              <a:gd name="connsiteX4" fmla="*/ 49714 w 576064"/>
              <a:gd name="connsiteY4" fmla="*/ 4439096 h 4439560"/>
              <a:gd name="connsiteX5" fmla="*/ 0 w 576064"/>
              <a:gd name="connsiteY5" fmla="*/ 4389382 h 4439560"/>
              <a:gd name="connsiteX6" fmla="*/ 0 w 576064"/>
              <a:gd name="connsiteY6" fmla="*/ 49714 h 4439560"/>
              <a:gd name="connsiteX0" fmla="*/ 0 w 576064"/>
              <a:gd name="connsiteY0" fmla="*/ 49714 h 4439560"/>
              <a:gd name="connsiteX1" fmla="*/ 49714 w 576064"/>
              <a:gd name="connsiteY1" fmla="*/ 0 h 4439560"/>
              <a:gd name="connsiteX2" fmla="*/ 576064 w 576064"/>
              <a:gd name="connsiteY2" fmla="*/ 49714 h 4439560"/>
              <a:gd name="connsiteX3" fmla="*/ 576064 w 576064"/>
              <a:gd name="connsiteY3" fmla="*/ 4389382 h 4439560"/>
              <a:gd name="connsiteX4" fmla="*/ 49714 w 576064"/>
              <a:gd name="connsiteY4" fmla="*/ 4439096 h 4439560"/>
              <a:gd name="connsiteX5" fmla="*/ 0 w 576064"/>
              <a:gd name="connsiteY5" fmla="*/ 4389382 h 4439560"/>
              <a:gd name="connsiteX6" fmla="*/ 0 w 576064"/>
              <a:gd name="connsiteY6" fmla="*/ 49714 h 4439560"/>
              <a:gd name="connsiteX0" fmla="*/ 0 w 576064"/>
              <a:gd name="connsiteY0" fmla="*/ 49714 h 4439560"/>
              <a:gd name="connsiteX1" fmla="*/ 49714 w 576064"/>
              <a:gd name="connsiteY1" fmla="*/ 0 h 4439560"/>
              <a:gd name="connsiteX2" fmla="*/ 576064 w 576064"/>
              <a:gd name="connsiteY2" fmla="*/ 49714 h 4439560"/>
              <a:gd name="connsiteX3" fmla="*/ 576064 w 576064"/>
              <a:gd name="connsiteY3" fmla="*/ 4389382 h 4439560"/>
              <a:gd name="connsiteX4" fmla="*/ 49714 w 576064"/>
              <a:gd name="connsiteY4" fmla="*/ 4439096 h 4439560"/>
              <a:gd name="connsiteX5" fmla="*/ 0 w 576064"/>
              <a:gd name="connsiteY5" fmla="*/ 4389382 h 4439560"/>
              <a:gd name="connsiteX6" fmla="*/ 0 w 576064"/>
              <a:gd name="connsiteY6" fmla="*/ 49714 h 4439560"/>
              <a:gd name="connsiteX0" fmla="*/ 0 w 576064"/>
              <a:gd name="connsiteY0" fmla="*/ 53359 h 4443205"/>
              <a:gd name="connsiteX1" fmla="*/ 49714 w 576064"/>
              <a:gd name="connsiteY1" fmla="*/ 3645 h 4443205"/>
              <a:gd name="connsiteX2" fmla="*/ 576064 w 576064"/>
              <a:gd name="connsiteY2" fmla="*/ 53359 h 4443205"/>
              <a:gd name="connsiteX3" fmla="*/ 576064 w 576064"/>
              <a:gd name="connsiteY3" fmla="*/ 4393027 h 4443205"/>
              <a:gd name="connsiteX4" fmla="*/ 49714 w 576064"/>
              <a:gd name="connsiteY4" fmla="*/ 4442741 h 4443205"/>
              <a:gd name="connsiteX5" fmla="*/ 0 w 576064"/>
              <a:gd name="connsiteY5" fmla="*/ 4393027 h 4443205"/>
              <a:gd name="connsiteX6" fmla="*/ 0 w 576064"/>
              <a:gd name="connsiteY6" fmla="*/ 53359 h 4443205"/>
              <a:gd name="connsiteX0" fmla="*/ 0 w 576064"/>
              <a:gd name="connsiteY0" fmla="*/ 57465 h 4447311"/>
              <a:gd name="connsiteX1" fmla="*/ 211639 w 576064"/>
              <a:gd name="connsiteY1" fmla="*/ 2989 h 4447311"/>
              <a:gd name="connsiteX2" fmla="*/ 576064 w 576064"/>
              <a:gd name="connsiteY2" fmla="*/ 57465 h 4447311"/>
              <a:gd name="connsiteX3" fmla="*/ 576064 w 576064"/>
              <a:gd name="connsiteY3" fmla="*/ 4397133 h 4447311"/>
              <a:gd name="connsiteX4" fmla="*/ 49714 w 576064"/>
              <a:gd name="connsiteY4" fmla="*/ 4446847 h 4447311"/>
              <a:gd name="connsiteX5" fmla="*/ 0 w 576064"/>
              <a:gd name="connsiteY5" fmla="*/ 4397133 h 4447311"/>
              <a:gd name="connsiteX6" fmla="*/ 0 w 576064"/>
              <a:gd name="connsiteY6" fmla="*/ 57465 h 4447311"/>
              <a:gd name="connsiteX0" fmla="*/ 0 w 576064"/>
              <a:gd name="connsiteY0" fmla="*/ 57465 h 4443434"/>
              <a:gd name="connsiteX1" fmla="*/ 211639 w 576064"/>
              <a:gd name="connsiteY1" fmla="*/ 2989 h 4443434"/>
              <a:gd name="connsiteX2" fmla="*/ 576064 w 576064"/>
              <a:gd name="connsiteY2" fmla="*/ 57465 h 4443434"/>
              <a:gd name="connsiteX3" fmla="*/ 576064 w 576064"/>
              <a:gd name="connsiteY3" fmla="*/ 4397133 h 4443434"/>
              <a:gd name="connsiteX4" fmla="*/ 206877 w 576064"/>
              <a:gd name="connsiteY4" fmla="*/ 4442084 h 4443434"/>
              <a:gd name="connsiteX5" fmla="*/ 0 w 576064"/>
              <a:gd name="connsiteY5" fmla="*/ 4397133 h 4443434"/>
              <a:gd name="connsiteX6" fmla="*/ 0 w 576064"/>
              <a:gd name="connsiteY6" fmla="*/ 57465 h 4443434"/>
              <a:gd name="connsiteX0" fmla="*/ 0 w 576064"/>
              <a:gd name="connsiteY0" fmla="*/ 59128 h 4445097"/>
              <a:gd name="connsiteX1" fmla="*/ 211639 w 576064"/>
              <a:gd name="connsiteY1" fmla="*/ 4652 h 4445097"/>
              <a:gd name="connsiteX2" fmla="*/ 576064 w 576064"/>
              <a:gd name="connsiteY2" fmla="*/ 59128 h 4445097"/>
              <a:gd name="connsiteX3" fmla="*/ 576064 w 576064"/>
              <a:gd name="connsiteY3" fmla="*/ 4398796 h 4445097"/>
              <a:gd name="connsiteX4" fmla="*/ 206877 w 576064"/>
              <a:gd name="connsiteY4" fmla="*/ 4443747 h 4445097"/>
              <a:gd name="connsiteX5" fmla="*/ 0 w 576064"/>
              <a:gd name="connsiteY5" fmla="*/ 4398796 h 4445097"/>
              <a:gd name="connsiteX6" fmla="*/ 0 w 576064"/>
              <a:gd name="connsiteY6" fmla="*/ 59128 h 4445097"/>
              <a:gd name="connsiteX0" fmla="*/ 0 w 576064"/>
              <a:gd name="connsiteY0" fmla="*/ 59128 h 4445097"/>
              <a:gd name="connsiteX1" fmla="*/ 211639 w 576064"/>
              <a:gd name="connsiteY1" fmla="*/ 4652 h 4445097"/>
              <a:gd name="connsiteX2" fmla="*/ 576064 w 576064"/>
              <a:gd name="connsiteY2" fmla="*/ 59128 h 4445097"/>
              <a:gd name="connsiteX3" fmla="*/ 576064 w 576064"/>
              <a:gd name="connsiteY3" fmla="*/ 4398796 h 4445097"/>
              <a:gd name="connsiteX4" fmla="*/ 206877 w 576064"/>
              <a:gd name="connsiteY4" fmla="*/ 4443747 h 4445097"/>
              <a:gd name="connsiteX5" fmla="*/ 0 w 576064"/>
              <a:gd name="connsiteY5" fmla="*/ 4398796 h 4445097"/>
              <a:gd name="connsiteX6" fmla="*/ 0 w 576064"/>
              <a:gd name="connsiteY6" fmla="*/ 59128 h 444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4445097">
                <a:moveTo>
                  <a:pt x="0" y="59128"/>
                </a:moveTo>
                <a:cubicBezTo>
                  <a:pt x="0" y="31672"/>
                  <a:pt x="184183" y="4652"/>
                  <a:pt x="211639" y="4652"/>
                </a:cubicBezTo>
                <a:cubicBezTo>
                  <a:pt x="406139" y="-4177"/>
                  <a:pt x="438312" y="-7118"/>
                  <a:pt x="576064" y="59128"/>
                </a:cubicBezTo>
                <a:lnTo>
                  <a:pt x="576064" y="4398796"/>
                </a:lnTo>
                <a:cubicBezTo>
                  <a:pt x="419212" y="4457260"/>
                  <a:pt x="302888" y="4443747"/>
                  <a:pt x="206877" y="4443747"/>
                </a:cubicBezTo>
                <a:cubicBezTo>
                  <a:pt x="179421" y="4443747"/>
                  <a:pt x="0" y="4426252"/>
                  <a:pt x="0" y="4398796"/>
                </a:cubicBezTo>
                <a:lnTo>
                  <a:pt x="0" y="5912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75000"/>
                </a:sysClr>
              </a:gs>
              <a:gs pos="100000">
                <a:sysClr val="window" lastClr="FFFFFF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Verdana"/>
              <a:ea typeface="微软雅黑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7061" y="2216150"/>
            <a:ext cx="2402416" cy="3603625"/>
          </a:xfrm>
          <a:prstGeom prst="rect">
            <a:avLst/>
          </a:prstGeom>
          <a:ln w="285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" name="矩形 2"/>
          <p:cNvSpPr/>
          <p:nvPr/>
        </p:nvSpPr>
        <p:spPr>
          <a:xfrm>
            <a:off x="692150" y="984250"/>
            <a:ext cx="4159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礼仪是一个人的安身立命之本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4"/>
          <p:cNvSpPr>
            <a:spLocks noChangeArrowheads="1"/>
          </p:cNvSpPr>
          <p:nvPr/>
        </p:nvSpPr>
        <p:spPr bwMode="auto">
          <a:xfrm>
            <a:off x="9601200" y="1177925"/>
            <a:ext cx="21050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5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案例：</a:t>
            </a:r>
            <a:r>
              <a:rPr lang="zh-CN" altLang="en-US" sz="16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我不愿意在礼貌上不如任何人！</a:t>
            </a:r>
          </a:p>
        </p:txBody>
      </p:sp>
      <p:pic>
        <p:nvPicPr>
          <p:cNvPr id="15369" name="Picture 3" descr="D:\Teliss_Tong\Copy\定期备份\工作备份\！PPT图片及版面资源\06-PPT精选插图\04-图标\BE2B91485291AEB7B04B1F1F2B4A26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5" y="1238250"/>
            <a:ext cx="6365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603375" y="3759200"/>
            <a:ext cx="6070600" cy="850900"/>
          </a:xfrm>
          <a:prstGeom prst="roundRect">
            <a:avLst>
              <a:gd name="adj" fmla="val 9394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1.3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为何要学礼仪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150" y="984250"/>
            <a:ext cx="46418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懂礼仪，充满自信，胸有成竹，处变不惊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563" y="2076450"/>
            <a:ext cx="3038475" cy="3886200"/>
          </a:xfrm>
          <a:prstGeom prst="rect">
            <a:avLst/>
          </a:prstGeom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" name="矩形 36"/>
          <p:cNvSpPr/>
          <p:nvPr/>
        </p:nvSpPr>
        <p:spPr>
          <a:xfrm>
            <a:off x="1463675" y="2741613"/>
            <a:ext cx="6537325" cy="7858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客户之间的交往，商业活动的成功，一般人都猜测它来自于不群的智慧、非凡的手段或出众的口才，熊猫松下幸之助说：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82788" y="3830638"/>
            <a:ext cx="531336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错，它来自高妙的礼仪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41325"/>
            <a:ext cx="3595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1.3 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为何要学礼仪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692150" y="984250"/>
            <a:ext cx="46418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不懂礼，别人生气，后果严重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63"/>
          <p:cNvSpPr txBox="1"/>
          <p:nvPr/>
        </p:nvSpPr>
        <p:spPr>
          <a:xfrm>
            <a:off x="692150" y="2693988"/>
            <a:ext cx="35814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约翰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•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洛克（英国哲学家）：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692150" y="3430588"/>
            <a:ext cx="5073650" cy="1116012"/>
          </a:xfrm>
          <a:prstGeom prst="roundRect">
            <a:avLst>
              <a:gd name="adj" fmla="val 5002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31850" y="3543300"/>
            <a:ext cx="4819650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没有良好的礼仪，其余的一切成就都会被人看成骄傲、自负、无用和愚蠢。</a:t>
            </a:r>
          </a:p>
        </p:txBody>
      </p:sp>
      <p:sp>
        <p:nvSpPr>
          <p:cNvPr id="7" name="直角三角形 6"/>
          <p:cNvSpPr/>
          <p:nvPr/>
        </p:nvSpPr>
        <p:spPr>
          <a:xfrm>
            <a:off x="1008063" y="3265488"/>
            <a:ext cx="192087" cy="165100"/>
          </a:xfrm>
          <a:prstGeom prst="rt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92150" y="4976813"/>
            <a:ext cx="5073650" cy="7858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不遵守商务礼仪，往往会让人见笑，甚至会造成非常严重的后果。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2942" y="3149600"/>
            <a:ext cx="3920517" cy="2613025"/>
          </a:xfrm>
          <a:prstGeom prst="rect">
            <a:avLst/>
          </a:prstGeom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9601200" y="1177925"/>
            <a:ext cx="210502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35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故事：</a:t>
            </a:r>
            <a:r>
              <a:rPr lang="zh-CN" altLang="en-US" sz="16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鞍之战</a:t>
            </a:r>
            <a:endParaRPr lang="en-US" altLang="zh-CN" sz="1600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35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因“礼”引发的血战</a:t>
            </a:r>
          </a:p>
        </p:txBody>
      </p:sp>
      <p:pic>
        <p:nvPicPr>
          <p:cNvPr id="17419" name="Picture 3" descr="D:\Teliss_Tong\Copy\定期备份\工作备份\！PPT图片及版面资源\06-PPT精选插图\04-图标\BE2B91485291AEB7B04B1F1F2B4A26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5" y="1238250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6335713" y="2222500"/>
            <a:ext cx="5514975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齐顷公不尊重各有残疾的晋、鲁、卫、曹四国使臣。四国歃血为盟，联合讨伐齐国。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3614</Words>
  <Application>Microsoft Office PowerPoint</Application>
  <PresentationFormat>宽屏</PresentationFormat>
  <Paragraphs>492</Paragraphs>
  <Slides>56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75" baseType="lpstr">
      <vt:lpstr>Arial Unicode MS</vt:lpstr>
      <vt:lpstr>方正行黑</vt:lpstr>
      <vt:lpstr>华康俪金黑W8(P)</vt:lpstr>
      <vt:lpstr>华文行楷</vt:lpstr>
      <vt:lpstr>华文楷体</vt:lpstr>
      <vt:lpstr>华文细黑</vt:lpstr>
      <vt:lpstr>宋体</vt:lpstr>
      <vt:lpstr>Arial</vt:lpstr>
      <vt:lpstr>Broadway</vt:lpstr>
      <vt:lpstr>Calibri</vt:lpstr>
      <vt:lpstr>Calibri Light</vt:lpstr>
      <vt:lpstr>Impact</vt:lpstr>
      <vt:lpstr>Stencil</vt:lpstr>
      <vt:lpstr>Times New Roman</vt:lpstr>
      <vt:lpstr>Verdana</vt:lpstr>
      <vt:lpstr>Wingdings</vt:lpstr>
      <vt:lpstr>微软雅黑</vt:lpstr>
      <vt:lpstr>Office 主题</vt:lpstr>
      <vt:lpstr>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tukuppt</dc:title>
  <dc:subject>熊猫办公</dc:subject>
  <dc:creator>www.tukuppt.com</dc:creator>
  <cp:keywords>tukuppt; tukppt</cp:keywords>
  <cp:lastModifiedBy>李 亚西</cp:lastModifiedBy>
  <cp:revision>1</cp:revision>
  <dcterms:created xsi:type="dcterms:W3CDTF">2013-08-12T12:34:27Z</dcterms:created>
  <dcterms:modified xsi:type="dcterms:W3CDTF">2019-02-28T09:20:54Z</dcterms:modified>
  <cp:category>tukuppt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实用礼仪培训.ppt</vt:lpwstr>
  </property>
  <property fmtid="{D5CDD505-2E9C-101B-9397-08002B2CF9AE}" pid="3" name="fileid">
    <vt:lpwstr>794180</vt:lpwstr>
  </property>
</Properties>
</file>