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1" r:id="rId3"/>
  </p:sldMasterIdLst>
  <p:notesMasterIdLst>
    <p:notesMasterId r:id="rId9"/>
  </p:notesMasterIdLst>
  <p:sldIdLst>
    <p:sldId id="363" r:id="rId4"/>
    <p:sldId id="365" r:id="rId5"/>
    <p:sldId id="364" r:id="rId6"/>
    <p:sldId id="362" r:id="rId7"/>
    <p:sldId id="331" r:id="rId8"/>
    <p:sldId id="333" r:id="rId10"/>
    <p:sldId id="335" r:id="rId11"/>
    <p:sldId id="340" r:id="rId12"/>
    <p:sldId id="346" r:id="rId13"/>
    <p:sldId id="368" r:id="rId14"/>
    <p:sldId id="371" r:id="rId15"/>
    <p:sldId id="336" r:id="rId16"/>
    <p:sldId id="337" r:id="rId17"/>
    <p:sldId id="338" r:id="rId18"/>
    <p:sldId id="369" r:id="rId19"/>
    <p:sldId id="394" r:id="rId20"/>
    <p:sldId id="341" r:id="rId21"/>
    <p:sldId id="388" r:id="rId22"/>
    <p:sldId id="357" r:id="rId23"/>
    <p:sldId id="391" r:id="rId24"/>
    <p:sldId id="389" r:id="rId25"/>
    <p:sldId id="390" r:id="rId26"/>
    <p:sldId id="392" r:id="rId27"/>
    <p:sldId id="393" r:id="rId28"/>
    <p:sldId id="370" r:id="rId29"/>
    <p:sldId id="347" r:id="rId30"/>
    <p:sldId id="375" r:id="rId31"/>
    <p:sldId id="367" r:id="rId32"/>
    <p:sldId id="354" r:id="rId33"/>
    <p:sldId id="359" r:id="rId34"/>
    <p:sldId id="376" r:id="rId35"/>
    <p:sldId id="378" r:id="rId36"/>
    <p:sldId id="379" r:id="rId37"/>
    <p:sldId id="360" r:id="rId38"/>
    <p:sldId id="358" r:id="rId39"/>
    <p:sldId id="380" r:id="rId40"/>
    <p:sldId id="382" r:id="rId41"/>
    <p:sldId id="353" r:id="rId42"/>
    <p:sldId id="383" r:id="rId43"/>
    <p:sldId id="384" r:id="rId44"/>
    <p:sldId id="385" r:id="rId45"/>
    <p:sldId id="386" r:id="rId46"/>
    <p:sldId id="342" r:id="rId47"/>
    <p:sldId id="387" r:id="rId48"/>
    <p:sldId id="377" r:id="rId49"/>
  </p:sldIdLst>
  <p:sldSz cx="9144000" cy="5143500" type="screen16x9"/>
  <p:notesSz cx="6858000" cy="9144000"/>
  <p:embeddedFontLst>
    <p:embeddedFont>
      <p:font typeface="微软雅黑" panose="020B0503020204020204" pitchFamily="34" charset="-122"/>
      <p:regular r:id="rId53"/>
    </p:embeddedFont>
    <p:embeddedFont>
      <p:font typeface="Impact" panose="020B0806030902050204" pitchFamily="34" charset="0"/>
      <p:regular r:id="rId54"/>
    </p:embeddedFont>
    <p:embeddedFont>
      <p:font typeface="Calibri" panose="020F0502020204030204"/>
      <p:regular r:id="rId55"/>
      <p:bold r:id="rId56"/>
      <p:italic r:id="rId57"/>
      <p:boldItalic r:id="rId58"/>
    </p:embeddedFont>
    <p:embeddedFont>
      <p:font typeface="Calibri" panose="020F0502020204030204" pitchFamily="34" charset="0"/>
      <p:regular r:id="rId59"/>
      <p:bold r:id="rId60"/>
      <p:italic r:id="rId61"/>
      <p:boldItalic r:id="rId62"/>
    </p:embeddedFont>
  </p:embeddedFontLst>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9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87109" autoAdjust="0"/>
  </p:normalViewPr>
  <p:slideViewPr>
    <p:cSldViewPr>
      <p:cViewPr varScale="1">
        <p:scale>
          <a:sx n="114" d="100"/>
          <a:sy n="114" d="100"/>
        </p:scale>
        <p:origin x="134" y="86"/>
      </p:cViewPr>
      <p:guideLst>
        <p:guide orient="horz" pos="162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3" Type="http://schemas.openxmlformats.org/officeDocument/2006/relationships/tags" Target="tags/tag133.xml"/><Relationship Id="rId62" Type="http://schemas.openxmlformats.org/officeDocument/2006/relationships/font" Target="fonts/font10.fntdata"/><Relationship Id="rId61" Type="http://schemas.openxmlformats.org/officeDocument/2006/relationships/font" Target="fonts/font9.fntdata"/><Relationship Id="rId60" Type="http://schemas.openxmlformats.org/officeDocument/2006/relationships/font" Target="fonts/font8.fntdata"/><Relationship Id="rId6" Type="http://schemas.openxmlformats.org/officeDocument/2006/relationships/slide" Target="slides/slide3.xml"/><Relationship Id="rId59" Type="http://schemas.openxmlformats.org/officeDocument/2006/relationships/font" Target="fonts/font7.fntdata"/><Relationship Id="rId58" Type="http://schemas.openxmlformats.org/officeDocument/2006/relationships/font" Target="fonts/font6.fntdata"/><Relationship Id="rId57" Type="http://schemas.openxmlformats.org/officeDocument/2006/relationships/font" Target="fonts/font5.fntdata"/><Relationship Id="rId56" Type="http://schemas.openxmlformats.org/officeDocument/2006/relationships/font" Target="fonts/font4.fntdata"/><Relationship Id="rId55" Type="http://schemas.openxmlformats.org/officeDocument/2006/relationships/font" Target="fonts/font3.fntdata"/><Relationship Id="rId54" Type="http://schemas.openxmlformats.org/officeDocument/2006/relationships/font" Target="fonts/font2.fntdata"/><Relationship Id="rId53" Type="http://schemas.openxmlformats.org/officeDocument/2006/relationships/font" Target="fonts/font1.fntdata"/><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3A4F09-C816-46EA-8643-332589F14E0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76CE9B-81DC-4E2A-9C67-CE0D35C83AA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A14978D-8DD0-4414-96A7-7F72435C1E7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DBBC58-3C8A-4C23-944B-4AC8A185289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7AB9781-9BAF-49CF-A71A-932DD1FCE0C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DBBC58-3C8A-4C23-944B-4AC8A185289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A14978D-8DD0-4414-96A7-7F72435C1E7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381000" y="685800"/>
            <a:ext cx="6096000" cy="34290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r>
              <a:rPr lang="zh-CN" altLang="en-US">
                <a:ea typeface="宋体" panose="02010600030101010101" pitchFamily="2" charset="-122"/>
              </a:rPr>
              <a:t>模板来自于 </a:t>
            </a:r>
            <a:r>
              <a:rPr lang="en-US" altLang="zh-CN">
                <a:ea typeface="宋体" panose="02010600030101010101" pitchFamily="2" charset="-122"/>
              </a:rPr>
              <a:t>http://docer.wps.cn</a:t>
            </a:r>
            <a:endParaRPr lang="zh-CN" altLang="en-US">
              <a:ea typeface="宋体" panose="02010600030101010101" pitchFamily="2" charset="-122"/>
            </a:endParaRPr>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eaLnBrk="1" hangingPunct="1">
              <a:buFont typeface="Arial" panose="020B0604020202020204" pitchFamily="34" charset="0"/>
              <a:buNone/>
            </a:pPr>
            <a:fld id="{147870B8-E947-40D6-851B-98B64C55F750}"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CEF729BD-0B61-40F7-9C2B-A3EB91A33A23}" type="slidenum">
              <a:rPr lang="zh-CN" altLang="en-US">
                <a:latin typeface="Calibri" panose="020F0502020204030204" pitchFamily="34" charset="0"/>
              </a:rPr>
            </a:fld>
            <a:endParaRPr lang="zh-CN"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79BF44-F5CE-455C-A9FE-73A15FC422D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7D6CD-A187-4476-AD7D-58C44BB4825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fld id="{6B91CB06-238C-46E9-A29C-281D466DDFC4}" type="slidenum">
              <a:rPr lang="zh-CN" altLang="en-US">
                <a:latin typeface="Calibri" panose="020F0502020204030204" pitchFamily="34" charset="0"/>
                <a:ea typeface="宋体" panose="02010600030101010101" pitchFamily="2" charset="-122"/>
              </a:rPr>
            </a:fld>
            <a:endParaRPr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906977" y="267494"/>
            <a:ext cx="5897272" cy="330507"/>
          </a:xfrm>
        </p:spPr>
        <p:txBody>
          <a:bodyPr vert="horz" lIns="68580" tIns="34290" rIns="68580" bIns="34290" rtlCol="0" anchor="ctr">
            <a:noAutofit/>
          </a:bodyPr>
          <a:lstStyle>
            <a:lvl1pPr algn="l">
              <a:defRPr lang="zh-CN" altLang="en-US" sz="2200" b="0" i="0" baseline="0" dirty="0">
                <a:solidFill>
                  <a:schemeClr val="tx1">
                    <a:lumMod val="65000"/>
                    <a:lumOff val="35000"/>
                  </a:schemeClr>
                </a:solidFill>
                <a:effectLst/>
                <a:latin typeface="微软雅黑" panose="020B0503020204020204" pitchFamily="34" charset="-122"/>
                <a:ea typeface="微软雅黑" panose="020B0503020204020204" pitchFamily="34" charset="-122"/>
              </a:defRPr>
            </a:lvl1pPr>
          </a:lstStyle>
          <a:p>
            <a:pPr lvl="0" defTabSz="514350">
              <a:lnSpc>
                <a:spcPct val="90000"/>
              </a:lnSpc>
            </a:pPr>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124200" y="4791015"/>
            <a:ext cx="2895600" cy="273844"/>
          </a:xfrm>
        </p:spPr>
        <p:txBody>
          <a:bodyPr/>
          <a:lstStyle>
            <a:lvl1pPr>
              <a:defRPr sz="1050"/>
            </a:lvl1pPr>
          </a:lstStyle>
          <a:p>
            <a:endParaRPr lang="zh-CN" altLang="en-US"/>
          </a:p>
        </p:txBody>
      </p:sp>
      <p:sp>
        <p:nvSpPr>
          <p:cNvPr id="5" name="灯片编号占位符 4"/>
          <p:cNvSpPr>
            <a:spLocks noGrp="1"/>
          </p:cNvSpPr>
          <p:nvPr>
            <p:ph type="sldNum" sz="quarter" idx="12"/>
          </p:nvPr>
        </p:nvSpPr>
        <p:spPr>
          <a:xfrm>
            <a:off x="7452320" y="4787510"/>
            <a:ext cx="1224136" cy="304675"/>
          </a:xfrm>
        </p:spPr>
        <p:txBody>
          <a:bodyPr/>
          <a:lstStyle>
            <a:lvl1pPr algn="ctr">
              <a:defRPr sz="1400">
                <a:latin typeface="Impact" panose="020B0806030902050204" pitchFamily="34" charset="0"/>
              </a:defRPr>
            </a:lvl1pPr>
          </a:lstStyle>
          <a:p>
            <a:fld id="{0C913308-F349-4B6D-A68A-DD1791B4A57B}" type="slidenum">
              <a:rPr lang="zh-CN" altLang="en-US" smtClean="0"/>
            </a:fld>
            <a:endParaRPr lang="zh-CN" altLang="en-US"/>
          </a:p>
        </p:txBody>
      </p:sp>
      <p:cxnSp>
        <p:nvCxnSpPr>
          <p:cNvPr id="12" name="直接连接符 11"/>
          <p:cNvCxnSpPr/>
          <p:nvPr/>
        </p:nvCxnSpPr>
        <p:spPr>
          <a:xfrm flipV="1">
            <a:off x="953128" y="654062"/>
            <a:ext cx="7859428"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4" name="组合 13"/>
          <p:cNvGrpSpPr/>
          <p:nvPr/>
        </p:nvGrpSpPr>
        <p:grpSpPr>
          <a:xfrm>
            <a:off x="395576" y="248444"/>
            <a:ext cx="396000" cy="396000"/>
            <a:chOff x="406574" y="236732"/>
            <a:chExt cx="612048" cy="593261"/>
          </a:xfrm>
        </p:grpSpPr>
        <p:sp>
          <p:nvSpPr>
            <p:cNvPr id="15" name="矩形 1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94606" y="512239"/>
              <a:ext cx="324016" cy="317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6928090" y="176323"/>
            <a:ext cx="1964419" cy="523220"/>
            <a:chOff x="2884255" y="393762"/>
            <a:chExt cx="2165350" cy="772641"/>
          </a:xfrm>
        </p:grpSpPr>
        <p:sp>
          <p:nvSpPr>
            <p:cNvPr id="11" name="TextBox 10"/>
            <p:cNvSpPr txBox="1"/>
            <p:nvPr/>
          </p:nvSpPr>
          <p:spPr>
            <a:xfrm>
              <a:off x="3717568" y="500833"/>
              <a:ext cx="1325774" cy="409045"/>
            </a:xfrm>
            <a:prstGeom prst="rect">
              <a:avLst/>
            </a:prstGeom>
            <a:noFill/>
          </p:spPr>
          <p:txBody>
            <a:bodyPr wrap="square" rtlCol="0">
              <a:spAutoFit/>
            </a:bodyPr>
            <a:lstStyle/>
            <a:p>
              <a:r>
                <a:rPr lang="zh-CN" altLang="en-US" sz="1200" b="1" dirty="0">
                  <a:solidFill>
                    <a:schemeClr val="bg1">
                      <a:lumMod val="50000"/>
                    </a:schemeClr>
                  </a:solidFill>
                </a:rPr>
                <a:t>您的公司名称</a:t>
              </a:r>
              <a:endParaRPr lang="zh-CN" altLang="en-US" sz="1200" b="1" dirty="0">
                <a:solidFill>
                  <a:schemeClr val="bg1">
                    <a:lumMod val="50000"/>
                  </a:schemeClr>
                </a:solidFill>
              </a:endParaRPr>
            </a:p>
          </p:txBody>
        </p:sp>
        <p:sp>
          <p:nvSpPr>
            <p:cNvPr id="13" name="TextBox 12"/>
            <p:cNvSpPr txBox="1"/>
            <p:nvPr/>
          </p:nvSpPr>
          <p:spPr>
            <a:xfrm>
              <a:off x="3723829" y="776107"/>
              <a:ext cx="1325776" cy="295422"/>
            </a:xfrm>
            <a:prstGeom prst="rect">
              <a:avLst/>
            </a:prstGeom>
            <a:noFill/>
          </p:spPr>
          <p:txBody>
            <a:bodyPr wrap="square" rtlCol="0">
              <a:spAutoFit/>
            </a:bodyPr>
            <a:lstStyle/>
            <a:p>
              <a:r>
                <a:rPr lang="en-US" altLang="zh-CN" sz="700" b="1" dirty="0">
                  <a:solidFill>
                    <a:schemeClr val="bg1">
                      <a:lumMod val="50000"/>
                    </a:schemeClr>
                  </a:solidFill>
                  <a:latin typeface="Arial" panose="020B0604020202020204" pitchFamily="34" charset="0"/>
                  <a:cs typeface="Arial" panose="020B0604020202020204" pitchFamily="34" charset="0"/>
                </a:rPr>
                <a:t>YOUR CONPANY NAME</a:t>
              </a:r>
              <a:endParaRPr lang="zh-CN" altLang="en-US" sz="700" b="1"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2884255" y="393762"/>
              <a:ext cx="966585" cy="772641"/>
            </a:xfrm>
            <a:prstGeom prst="rect">
              <a:avLst/>
            </a:prstGeom>
            <a:noFill/>
          </p:spPr>
          <p:txBody>
            <a:bodyPr wrap="square" rtlCol="0">
              <a:spAutoFit/>
            </a:bodyPr>
            <a:lstStyle/>
            <a:p>
              <a:r>
                <a:rPr lang="en-US" altLang="zh-CN" sz="2800" spc="-150" dirty="0">
                  <a:solidFill>
                    <a:schemeClr val="accent1"/>
                  </a:solidFill>
                  <a:latin typeface="Impact" panose="020B0806030902050204" pitchFamily="34" charset="0"/>
                  <a:cs typeface="Arial" panose="020B0604020202020204" pitchFamily="34" charset="0"/>
                </a:rPr>
                <a:t>LOGO</a:t>
              </a:r>
              <a:endParaRPr lang="zh-CN" altLang="en-US" sz="2800" spc="-150" dirty="0">
                <a:solidFill>
                  <a:schemeClr val="accent1"/>
                </a:solidFill>
                <a:latin typeface="Impact" panose="020B080603090205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 calcmode="lin" valueType="num">
                                      <p:cBhvr>
                                        <p:cTn id="14" dur="500" fill="hold"/>
                                        <p:tgtEl>
                                          <p:spTgt spid="14"/>
                                        </p:tgtEl>
                                        <p:attrNameLst>
                                          <p:attrName>style.rotation</p:attrName>
                                        </p:attrNameLst>
                                      </p:cBhvr>
                                      <p:tavLst>
                                        <p:tav tm="0">
                                          <p:val>
                                            <p:fltVal val="90"/>
                                          </p:val>
                                        </p:tav>
                                        <p:tav tm="100000">
                                          <p:val>
                                            <p:fltVal val="0"/>
                                          </p:val>
                                        </p:tav>
                                      </p:tavLst>
                                    </p:anim>
                                    <p:animEffect transition="in" filter="fade">
                                      <p:cBhvr>
                                        <p:cTn id="15" dur="500"/>
                                        <p:tgtEl>
                                          <p:spTgt spid="14"/>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22" presetClass="entr" presetSubtype="8" fill="hold" nodeType="withEffect">
                                  <p:stCondLst>
                                    <p:cond delay="25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14" presetClass="entr" presetSubtype="1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57200" y="4772508"/>
            <a:ext cx="2133600" cy="273844"/>
          </a:xfr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086690" y="4772508"/>
            <a:ext cx="2895600" cy="273844"/>
          </a:xfrm>
        </p:spPr>
        <p:txBody>
          <a:bodyPr vert="horz" lIns="76618" tIns="38309" rIns="76618" bIns="38309" rtlCol="0" anchor="ctr"/>
          <a:lstStyle>
            <a:lvl1pPr>
              <a:defRPr lang="en-US" altLang="zh-CN" smtClean="0">
                <a:solidFill>
                  <a:prstClr val="white">
                    <a:lumMod val="65000"/>
                  </a:prstClr>
                </a:solidFill>
                <a:latin typeface="Calibri" panose="020F0502020204030204"/>
              </a:defRPr>
            </a:lvl1pPr>
          </a:lstStyle>
          <a:p>
            <a:endParaRPr lang="zh-CN" altLang="en-US"/>
          </a:p>
        </p:txBody>
      </p:sp>
      <p:sp>
        <p:nvSpPr>
          <p:cNvPr id="22" name="灯片编号占位符 4"/>
          <p:cNvSpPr>
            <a:spLocks noGrp="1"/>
          </p:cNvSpPr>
          <p:nvPr>
            <p:ph type="sldNum" sz="quarter" idx="12"/>
          </p:nvPr>
        </p:nvSpPr>
        <p:spPr>
          <a:xfrm>
            <a:off x="6948573" y="4763842"/>
            <a:ext cx="1388046" cy="282500"/>
          </a:xfrm>
        </p:spPr>
        <p:txBody>
          <a:bodyPr vert="horz" lIns="102156" tIns="51076" rIns="102156" bIns="51076" rtlCol="0" anchor="ctr"/>
          <a:lstStyle>
            <a:lvl1pPr algn="r">
              <a:defRPr lang="zh-CN" altLang="en-US" smtClean="0"/>
            </a:lvl1p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57200" y="4772508"/>
            <a:ext cx="2133600" cy="273844"/>
          </a:xfr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086690" y="4772508"/>
            <a:ext cx="2895600" cy="273844"/>
          </a:xfrm>
        </p:spPr>
        <p:txBody>
          <a:bodyPr vert="horz" lIns="76618" tIns="38309" rIns="76618" bIns="38309" rtlCol="0" anchor="ctr"/>
          <a:lstStyle>
            <a:lvl1pPr>
              <a:defRPr lang="en-US" altLang="zh-CN" smtClean="0">
                <a:solidFill>
                  <a:prstClr val="white">
                    <a:lumMod val="65000"/>
                  </a:prstClr>
                </a:solidFill>
                <a:latin typeface="Calibri" panose="020F0502020204030204"/>
              </a:defRPr>
            </a:lvl1pPr>
          </a:lstStyle>
          <a:p>
            <a:endParaRPr lang="zh-CN" altLang="en-US"/>
          </a:p>
        </p:txBody>
      </p:sp>
      <p:sp>
        <p:nvSpPr>
          <p:cNvPr id="22" name="灯片编号占位符 4"/>
          <p:cNvSpPr>
            <a:spLocks noGrp="1"/>
          </p:cNvSpPr>
          <p:nvPr>
            <p:ph type="sldNum" sz="quarter" idx="12"/>
          </p:nvPr>
        </p:nvSpPr>
        <p:spPr>
          <a:xfrm>
            <a:off x="6948573" y="4763842"/>
            <a:ext cx="1388046" cy="282500"/>
          </a:xfrm>
        </p:spPr>
        <p:txBody>
          <a:bodyPr vert="horz" lIns="102156" tIns="51076" rIns="102156" bIns="51076" rtlCol="0" anchor="ctr"/>
          <a:lstStyle>
            <a:lvl1pPr algn="r">
              <a:defRPr lang="zh-CN" altLang="en-US" smtClean="0"/>
            </a:lvl1p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advTm="11000">
        <p14:warp dir="in"/>
      </p:transition>
    </mc:Choice>
    <mc:Fallback>
      <p:transition spd="slow" advTm="1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906977" y="267494"/>
            <a:ext cx="5897272" cy="330507"/>
          </a:xfrm>
        </p:spPr>
        <p:txBody>
          <a:bodyPr vert="horz" lIns="68580" tIns="34290" rIns="68580" bIns="34290" rtlCol="0" anchor="ctr">
            <a:noAutofit/>
          </a:bodyPr>
          <a:lstStyle>
            <a:lvl1pPr algn="l">
              <a:defRPr lang="zh-CN" altLang="en-US" sz="2200" b="0" i="0" baseline="0" dirty="0">
                <a:solidFill>
                  <a:schemeClr val="tx1">
                    <a:lumMod val="65000"/>
                    <a:lumOff val="35000"/>
                  </a:schemeClr>
                </a:solidFill>
                <a:effectLst/>
                <a:latin typeface="微软雅黑" panose="020B0503020204020204" pitchFamily="34" charset="-122"/>
                <a:ea typeface="微软雅黑" panose="020B0503020204020204" pitchFamily="34" charset="-122"/>
              </a:defRPr>
            </a:lvl1pPr>
          </a:lstStyle>
          <a:p>
            <a:pPr lvl="0" defTabSz="514350">
              <a:lnSpc>
                <a:spcPct val="90000"/>
              </a:lnSpc>
            </a:pPr>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3124200" y="4791015"/>
            <a:ext cx="2895600" cy="273844"/>
          </a:xfrm>
        </p:spPr>
        <p:txBody>
          <a:bodyPr/>
          <a:lstStyle>
            <a:lvl1pPr>
              <a:defRPr sz="1050"/>
            </a:lvl1pPr>
          </a:lstStyle>
          <a:p>
            <a:endParaRPr lang="zh-CN" altLang="en-US"/>
          </a:p>
        </p:txBody>
      </p:sp>
      <p:sp>
        <p:nvSpPr>
          <p:cNvPr id="5" name="灯片编号占位符 4"/>
          <p:cNvSpPr>
            <a:spLocks noGrp="1"/>
          </p:cNvSpPr>
          <p:nvPr>
            <p:ph type="sldNum" sz="quarter" idx="12"/>
          </p:nvPr>
        </p:nvSpPr>
        <p:spPr>
          <a:xfrm>
            <a:off x="7452320" y="4787519"/>
            <a:ext cx="1224136" cy="304675"/>
          </a:xfrm>
        </p:spPr>
        <p:txBody>
          <a:bodyPr/>
          <a:lstStyle>
            <a:lvl1pPr algn="ctr">
              <a:defRPr sz="1400">
                <a:latin typeface="Impact" panose="020B0806030902050204" pitchFamily="34" charset="0"/>
              </a:defRPr>
            </a:lvl1pPr>
          </a:lstStyle>
          <a:p>
            <a:fld id="{0C913308-F349-4B6D-A68A-DD1791B4A57B}" type="slidenum">
              <a:rPr lang="zh-CN" altLang="en-US" smtClean="0"/>
            </a:fld>
            <a:endParaRPr lang="zh-CN" altLang="en-US"/>
          </a:p>
        </p:txBody>
      </p:sp>
      <p:cxnSp>
        <p:nvCxnSpPr>
          <p:cNvPr id="12" name="直接连接符 11"/>
          <p:cNvCxnSpPr/>
          <p:nvPr/>
        </p:nvCxnSpPr>
        <p:spPr>
          <a:xfrm flipV="1">
            <a:off x="953128" y="654062"/>
            <a:ext cx="7859428"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4" name="组合 13"/>
          <p:cNvGrpSpPr/>
          <p:nvPr/>
        </p:nvGrpSpPr>
        <p:grpSpPr>
          <a:xfrm>
            <a:off x="395576" y="248444"/>
            <a:ext cx="396000" cy="396000"/>
            <a:chOff x="406574" y="236732"/>
            <a:chExt cx="612048" cy="593261"/>
          </a:xfrm>
        </p:grpSpPr>
        <p:sp>
          <p:nvSpPr>
            <p:cNvPr id="15" name="矩形 1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94606" y="512239"/>
              <a:ext cx="324016" cy="317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advTm="8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par>
                                <p:cTn id="19" presetID="22" presetClass="entr" presetSubtype="8" fill="hold" nodeType="withEffect">
                                  <p:stCondLst>
                                    <p:cond delay="25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microsoft.com/office/2007/relationships/hdphoto" Target="../media/image2.wdp"/><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microsoft.com/office/2007/relationships/hdphoto" Target="../media/image2.wdp"/><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102156" tIns="51076" rIns="102156" bIns="51076"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63"/>
            <a:ext cx="8229600" cy="3394472"/>
          </a:xfrm>
          <a:prstGeom prst="rect">
            <a:avLst/>
          </a:prstGeom>
        </p:spPr>
        <p:txBody>
          <a:bodyPr vert="horz" lIns="102156" tIns="51076" rIns="102156" bIns="51076"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4767264"/>
            <a:ext cx="2133600" cy="273844"/>
          </a:xfrm>
          <a:prstGeom prst="rect">
            <a:avLst/>
          </a:prstGeom>
        </p:spPr>
        <p:txBody>
          <a:bodyPr vert="horz" lIns="102156" tIns="51076" rIns="102156" bIns="51076" rtlCol="0" anchor="ctr"/>
          <a:lstStyle>
            <a:lvl1pPr algn="l">
              <a:defRPr sz="13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102156" tIns="51076" rIns="102156" bIns="51076" rtlCol="0" anchor="ctr"/>
          <a:lstStyle>
            <a:lvl1pPr algn="ctr">
              <a:defRPr sz="13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102156" tIns="51076" rIns="102156" bIns="51076" rtlCol="0" anchor="ctr"/>
          <a:lstStyle>
            <a:lvl1pPr algn="r">
              <a:defRPr sz="1300">
                <a:solidFill>
                  <a:schemeClr val="tx1">
                    <a:tint val="75000"/>
                  </a:schemeClr>
                </a:solidFill>
              </a:defRPr>
            </a:lvl1pPr>
          </a:lstStyle>
          <a:p>
            <a:fld id="{0C913308-F349-4B6D-A68A-DD1791B4A57B}" type="slidenum">
              <a:rPr lang="zh-CN" altLang="en-US" smtClean="0"/>
            </a:fld>
            <a:endParaRPr lang="zh-CN" altLang="en-US"/>
          </a:p>
        </p:txBody>
      </p:sp>
      <p:pic>
        <p:nvPicPr>
          <p:cNvPr id="13" name="Picture 76"/>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0" y="-17111"/>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xStyles>
    <p:titleStyle>
      <a:lvl1pPr algn="ctr" defTabSz="1022985" rtl="0" eaLnBrk="1" latinLnBrk="0" hangingPunct="1">
        <a:spcBef>
          <a:spcPct val="0"/>
        </a:spcBef>
        <a:buNone/>
        <a:defRPr sz="5000" kern="1200">
          <a:solidFill>
            <a:schemeClr val="tx1"/>
          </a:solidFill>
          <a:latin typeface="+mj-lt"/>
          <a:ea typeface="+mj-ea"/>
          <a:cs typeface="+mj-cs"/>
        </a:defRPr>
      </a:lvl1pPr>
    </p:titleStyle>
    <p:body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22985" rtl="0" eaLnBrk="1" latinLnBrk="0" hangingPunct="1">
        <a:defRPr sz="2000" kern="1200">
          <a:solidFill>
            <a:schemeClr val="tx1"/>
          </a:solidFill>
          <a:latin typeface="+mn-lt"/>
          <a:ea typeface="+mn-ea"/>
          <a:cs typeface="+mn-cs"/>
        </a:defRPr>
      </a:lvl1pPr>
      <a:lvl2pPr marL="511810" algn="l" defTabSz="1022985" rtl="0" eaLnBrk="1" latinLnBrk="0" hangingPunct="1">
        <a:defRPr sz="2000" kern="1200">
          <a:solidFill>
            <a:schemeClr val="tx1"/>
          </a:solidFill>
          <a:latin typeface="+mn-lt"/>
          <a:ea typeface="+mn-ea"/>
          <a:cs typeface="+mn-cs"/>
        </a:defRPr>
      </a:lvl2pPr>
      <a:lvl3pPr marL="1022985" algn="l" defTabSz="1022985" rtl="0" eaLnBrk="1" latinLnBrk="0" hangingPunct="1">
        <a:defRPr sz="2000" kern="1200">
          <a:solidFill>
            <a:schemeClr val="tx1"/>
          </a:solidFill>
          <a:latin typeface="+mn-lt"/>
          <a:ea typeface="+mn-ea"/>
          <a:cs typeface="+mn-cs"/>
        </a:defRPr>
      </a:lvl3pPr>
      <a:lvl4pPr marL="1534795" algn="l" defTabSz="1022985" rtl="0" eaLnBrk="1" latinLnBrk="0" hangingPunct="1">
        <a:defRPr sz="2000" kern="1200">
          <a:solidFill>
            <a:schemeClr val="tx1"/>
          </a:solidFill>
          <a:latin typeface="+mn-lt"/>
          <a:ea typeface="+mn-ea"/>
          <a:cs typeface="+mn-cs"/>
        </a:defRPr>
      </a:lvl4pPr>
      <a:lvl5pPr marL="2046605" algn="l" defTabSz="1022985" rtl="0" eaLnBrk="1" latinLnBrk="0" hangingPunct="1">
        <a:defRPr sz="2000" kern="1200">
          <a:solidFill>
            <a:schemeClr val="tx1"/>
          </a:solidFill>
          <a:latin typeface="+mn-lt"/>
          <a:ea typeface="+mn-ea"/>
          <a:cs typeface="+mn-cs"/>
        </a:defRPr>
      </a:lvl5pPr>
      <a:lvl6pPr marL="2558415" algn="l" defTabSz="1022985" rtl="0" eaLnBrk="1" latinLnBrk="0" hangingPunct="1">
        <a:defRPr sz="2000" kern="1200">
          <a:solidFill>
            <a:schemeClr val="tx1"/>
          </a:solidFill>
          <a:latin typeface="+mn-lt"/>
          <a:ea typeface="+mn-ea"/>
          <a:cs typeface="+mn-cs"/>
        </a:defRPr>
      </a:lvl6pPr>
      <a:lvl7pPr marL="3069590" algn="l" defTabSz="1022985" rtl="0" eaLnBrk="1" latinLnBrk="0" hangingPunct="1">
        <a:defRPr sz="2000" kern="1200">
          <a:solidFill>
            <a:schemeClr val="tx1"/>
          </a:solidFill>
          <a:latin typeface="+mn-lt"/>
          <a:ea typeface="+mn-ea"/>
          <a:cs typeface="+mn-cs"/>
        </a:defRPr>
      </a:lvl7pPr>
      <a:lvl8pPr marL="3581400" algn="l" defTabSz="1022985" rtl="0" eaLnBrk="1" latinLnBrk="0" hangingPunct="1">
        <a:defRPr sz="2000" kern="1200">
          <a:solidFill>
            <a:schemeClr val="tx1"/>
          </a:solidFill>
          <a:latin typeface="+mn-lt"/>
          <a:ea typeface="+mn-ea"/>
          <a:cs typeface="+mn-cs"/>
        </a:defRPr>
      </a:lvl8pPr>
      <a:lvl9pPr marL="4093210" algn="l" defTabSz="1022985"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102156" tIns="51076" rIns="102156" bIns="51076"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63"/>
            <a:ext cx="8229600" cy="3394472"/>
          </a:xfrm>
          <a:prstGeom prst="rect">
            <a:avLst/>
          </a:prstGeom>
        </p:spPr>
        <p:txBody>
          <a:bodyPr vert="horz" lIns="102156" tIns="51076" rIns="102156" bIns="51076"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4767264"/>
            <a:ext cx="2133600" cy="273844"/>
          </a:xfrm>
          <a:prstGeom prst="rect">
            <a:avLst/>
          </a:prstGeom>
        </p:spPr>
        <p:txBody>
          <a:bodyPr vert="horz" lIns="102156" tIns="51076" rIns="102156" bIns="51076" rtlCol="0" anchor="ctr"/>
          <a:lstStyle>
            <a:lvl1pPr algn="l">
              <a:defRPr sz="13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102156" tIns="51076" rIns="102156" bIns="51076" rtlCol="0" anchor="ctr"/>
          <a:lstStyle>
            <a:lvl1pPr algn="ctr">
              <a:defRPr sz="13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102156" tIns="51076" rIns="102156" bIns="51076" rtlCol="0" anchor="ctr"/>
          <a:lstStyle>
            <a:lvl1pPr algn="r">
              <a:defRPr sz="1300">
                <a:solidFill>
                  <a:schemeClr val="tx1">
                    <a:tint val="75000"/>
                  </a:schemeClr>
                </a:solidFill>
              </a:defRPr>
            </a:lvl1pPr>
          </a:lstStyle>
          <a:p>
            <a:fld id="{0C913308-F349-4B6D-A68A-DD1791B4A57B}" type="slidenum">
              <a:rPr lang="zh-CN" altLang="en-US" smtClean="0"/>
            </a:fld>
            <a:endParaRPr lang="zh-CN" altLang="en-US"/>
          </a:p>
        </p:txBody>
      </p:sp>
      <p:pic>
        <p:nvPicPr>
          <p:cNvPr id="13" name="Picture 76"/>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0" y="-17111"/>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xStyles>
    <p:titleStyle>
      <a:lvl1pPr algn="ctr" defTabSz="1022985" rtl="0" eaLnBrk="1" latinLnBrk="0" hangingPunct="1">
        <a:spcBef>
          <a:spcPct val="0"/>
        </a:spcBef>
        <a:buNone/>
        <a:defRPr sz="5000" kern="1200">
          <a:solidFill>
            <a:schemeClr val="tx1"/>
          </a:solidFill>
          <a:latin typeface="+mj-lt"/>
          <a:ea typeface="+mj-ea"/>
          <a:cs typeface="+mj-cs"/>
        </a:defRPr>
      </a:lvl1pPr>
    </p:titleStyle>
    <p:bodyStyle>
      <a:lvl1pPr marL="383540" indent="-383540" algn="l" defTabSz="10229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31215" indent="-320040" algn="l" defTabSz="1022985"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8890" indent="-255905" algn="l" defTabSz="102298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9070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02510"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1368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549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730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49115" indent="-255905" algn="l" defTabSz="102298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22985" rtl="0" eaLnBrk="1" latinLnBrk="0" hangingPunct="1">
        <a:defRPr sz="2000" kern="1200">
          <a:solidFill>
            <a:schemeClr val="tx1"/>
          </a:solidFill>
          <a:latin typeface="+mn-lt"/>
          <a:ea typeface="+mn-ea"/>
          <a:cs typeface="+mn-cs"/>
        </a:defRPr>
      </a:lvl1pPr>
      <a:lvl2pPr marL="511810" algn="l" defTabSz="1022985" rtl="0" eaLnBrk="1" latinLnBrk="0" hangingPunct="1">
        <a:defRPr sz="2000" kern="1200">
          <a:solidFill>
            <a:schemeClr val="tx1"/>
          </a:solidFill>
          <a:latin typeface="+mn-lt"/>
          <a:ea typeface="+mn-ea"/>
          <a:cs typeface="+mn-cs"/>
        </a:defRPr>
      </a:lvl2pPr>
      <a:lvl3pPr marL="1022985" algn="l" defTabSz="1022985" rtl="0" eaLnBrk="1" latinLnBrk="0" hangingPunct="1">
        <a:defRPr sz="2000" kern="1200">
          <a:solidFill>
            <a:schemeClr val="tx1"/>
          </a:solidFill>
          <a:latin typeface="+mn-lt"/>
          <a:ea typeface="+mn-ea"/>
          <a:cs typeface="+mn-cs"/>
        </a:defRPr>
      </a:lvl3pPr>
      <a:lvl4pPr marL="1534795" algn="l" defTabSz="1022985" rtl="0" eaLnBrk="1" latinLnBrk="0" hangingPunct="1">
        <a:defRPr sz="2000" kern="1200">
          <a:solidFill>
            <a:schemeClr val="tx1"/>
          </a:solidFill>
          <a:latin typeface="+mn-lt"/>
          <a:ea typeface="+mn-ea"/>
          <a:cs typeface="+mn-cs"/>
        </a:defRPr>
      </a:lvl4pPr>
      <a:lvl5pPr marL="2046605" algn="l" defTabSz="1022985" rtl="0" eaLnBrk="1" latinLnBrk="0" hangingPunct="1">
        <a:defRPr sz="2000" kern="1200">
          <a:solidFill>
            <a:schemeClr val="tx1"/>
          </a:solidFill>
          <a:latin typeface="+mn-lt"/>
          <a:ea typeface="+mn-ea"/>
          <a:cs typeface="+mn-cs"/>
        </a:defRPr>
      </a:lvl5pPr>
      <a:lvl6pPr marL="2558415" algn="l" defTabSz="1022985" rtl="0" eaLnBrk="1" latinLnBrk="0" hangingPunct="1">
        <a:defRPr sz="2000" kern="1200">
          <a:solidFill>
            <a:schemeClr val="tx1"/>
          </a:solidFill>
          <a:latin typeface="+mn-lt"/>
          <a:ea typeface="+mn-ea"/>
          <a:cs typeface="+mn-cs"/>
        </a:defRPr>
      </a:lvl6pPr>
      <a:lvl7pPr marL="3069590" algn="l" defTabSz="1022985" rtl="0" eaLnBrk="1" latinLnBrk="0" hangingPunct="1">
        <a:defRPr sz="2000" kern="1200">
          <a:solidFill>
            <a:schemeClr val="tx1"/>
          </a:solidFill>
          <a:latin typeface="+mn-lt"/>
          <a:ea typeface="+mn-ea"/>
          <a:cs typeface="+mn-cs"/>
        </a:defRPr>
      </a:lvl7pPr>
      <a:lvl8pPr marL="3581400" algn="l" defTabSz="1022985" rtl="0" eaLnBrk="1" latinLnBrk="0" hangingPunct="1">
        <a:defRPr sz="2000" kern="1200">
          <a:solidFill>
            <a:schemeClr val="tx1"/>
          </a:solidFill>
          <a:latin typeface="+mn-lt"/>
          <a:ea typeface="+mn-ea"/>
          <a:cs typeface="+mn-cs"/>
        </a:defRPr>
      </a:lvl8pPr>
      <a:lvl9pPr marL="4093210" algn="l" defTabSz="102298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tags" Target="../tags/tag1.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image" Target="../media/image23.jpeg"/><Relationship Id="rId11" Type="http://schemas.openxmlformats.org/officeDocument/2006/relationships/notesSlide" Target="../notesSlides/notesSlide7.xml"/><Relationship Id="rId10" Type="http://schemas.openxmlformats.org/officeDocument/2006/relationships/slideLayout" Target="../slideLayouts/slideLayout1.xml"/><Relationship Id="rId1" Type="http://schemas.openxmlformats.org/officeDocument/2006/relationships/tags" Target="../tags/tag43.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image" Target="../media/image28.jpeg"/><Relationship Id="rId2" Type="http://schemas.openxmlformats.org/officeDocument/2006/relationships/tags" Target="../tags/tag52.xml"/><Relationship Id="rId1" Type="http://schemas.openxmlformats.org/officeDocument/2006/relationships/tags" Target="../tags/tag5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21.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microsoft.com/office/2007/relationships/hdphoto" Target="../media/image35.wdp"/><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9.jpeg"/><Relationship Id="rId3" Type="http://schemas.openxmlformats.org/officeDocument/2006/relationships/tags" Target="../tags/tag3.xml"/><Relationship Id="rId2" Type="http://schemas.openxmlformats.org/officeDocument/2006/relationships/image" Target="../media/image8.jpe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41.wdp"/><Relationship Id="rId1"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55.xml"/></Relationships>
</file>

<file path=ppt/slides/_rels/slide28.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3" Type="http://schemas.openxmlformats.org/officeDocument/2006/relationships/notesSlide" Target="../notesSlides/notesSlide16.xml"/><Relationship Id="rId12" Type="http://schemas.openxmlformats.org/officeDocument/2006/relationships/slideLayout" Target="../slideLayouts/slideLayout1.xml"/><Relationship Id="rId11" Type="http://schemas.openxmlformats.org/officeDocument/2006/relationships/tags" Target="../tags/tag65.xml"/><Relationship Id="rId10" Type="http://schemas.openxmlformats.org/officeDocument/2006/relationships/image" Target="../media/image43.png"/><Relationship Id="rId1" Type="http://schemas.openxmlformats.org/officeDocument/2006/relationships/tags" Target="../tags/tag56.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tags" Target="../tags/tag6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microsoft.com/office/2007/relationships/hdphoto" Target="../media/image46.wdp"/><Relationship Id="rId1"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1.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image" Target="../media/image47.jpeg"/><Relationship Id="rId2" Type="http://schemas.openxmlformats.org/officeDocument/2006/relationships/tags" Target="../tags/tag75.xml"/><Relationship Id="rId1" Type="http://schemas.openxmlformats.org/officeDocument/2006/relationships/tags" Target="../tags/tag74.xml"/></Relationships>
</file>

<file path=ppt/slides/_rels/slide37.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9" Type="http://schemas.openxmlformats.org/officeDocument/2006/relationships/slideLayout" Target="../slideLayouts/slideLayout1.xml"/><Relationship Id="rId38" Type="http://schemas.openxmlformats.org/officeDocument/2006/relationships/tags" Target="../tags/tag113.xml"/><Relationship Id="rId37" Type="http://schemas.openxmlformats.org/officeDocument/2006/relationships/tags" Target="../tags/tag112.xml"/><Relationship Id="rId36" Type="http://schemas.openxmlformats.org/officeDocument/2006/relationships/tags" Target="../tags/tag111.xml"/><Relationship Id="rId35" Type="http://schemas.openxmlformats.org/officeDocument/2006/relationships/tags" Target="../tags/tag110.xml"/><Relationship Id="rId34" Type="http://schemas.openxmlformats.org/officeDocument/2006/relationships/tags" Target="../tags/tag109.xml"/><Relationship Id="rId33" Type="http://schemas.openxmlformats.org/officeDocument/2006/relationships/tags" Target="../tags/tag108.xml"/><Relationship Id="rId32" Type="http://schemas.openxmlformats.org/officeDocument/2006/relationships/tags" Target="../tags/tag107.xml"/><Relationship Id="rId31" Type="http://schemas.openxmlformats.org/officeDocument/2006/relationships/tags" Target="../tags/tag106.xml"/><Relationship Id="rId30" Type="http://schemas.openxmlformats.org/officeDocument/2006/relationships/tags" Target="../tags/tag105.xml"/><Relationship Id="rId3" Type="http://schemas.openxmlformats.org/officeDocument/2006/relationships/tags" Target="../tags/tag81.xml"/><Relationship Id="rId29" Type="http://schemas.openxmlformats.org/officeDocument/2006/relationships/tags" Target="../tags/tag104.xml"/><Relationship Id="rId28" Type="http://schemas.openxmlformats.org/officeDocument/2006/relationships/tags" Target="../tags/tag103.xml"/><Relationship Id="rId27" Type="http://schemas.openxmlformats.org/officeDocument/2006/relationships/tags" Target="../tags/tag102.xml"/><Relationship Id="rId26" Type="http://schemas.openxmlformats.org/officeDocument/2006/relationships/tags" Target="../tags/tag101.xml"/><Relationship Id="rId25" Type="http://schemas.openxmlformats.org/officeDocument/2006/relationships/tags" Target="../tags/tag100.xml"/><Relationship Id="rId24" Type="http://schemas.openxmlformats.org/officeDocument/2006/relationships/image" Target="../media/image50.png"/><Relationship Id="rId23" Type="http://schemas.openxmlformats.org/officeDocument/2006/relationships/tags" Target="../tags/tag99.xml"/><Relationship Id="rId22" Type="http://schemas.openxmlformats.org/officeDocument/2006/relationships/tags" Target="../tags/tag98.xml"/><Relationship Id="rId21" Type="http://schemas.openxmlformats.org/officeDocument/2006/relationships/image" Target="../media/image49.png"/><Relationship Id="rId20" Type="http://schemas.openxmlformats.org/officeDocument/2006/relationships/tags" Target="../tags/tag97.xml"/><Relationship Id="rId2" Type="http://schemas.openxmlformats.org/officeDocument/2006/relationships/tags" Target="../tags/tag80.xml"/><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image" Target="../media/image48.png"/><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7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1.wdp"/><Relationship Id="rId1"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image" Target="../media/image51.jpeg"/><Relationship Id="rId2" Type="http://schemas.openxmlformats.org/officeDocument/2006/relationships/tags" Target="../tags/tag122.xml"/><Relationship Id="rId1" Type="http://schemas.openxmlformats.org/officeDocument/2006/relationships/tags" Target="../tags/tag12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1.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image" Target="../media/image52.jpeg"/><Relationship Id="rId2" Type="http://schemas.openxmlformats.org/officeDocument/2006/relationships/tags" Target="../tags/tag126.xml"/><Relationship Id="rId1" Type="http://schemas.openxmlformats.org/officeDocument/2006/relationships/tags" Target="../tags/tag125.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image" Target="../media/image53.jpeg"/><Relationship Id="rId1" Type="http://schemas.openxmlformats.org/officeDocument/2006/relationships/tags" Target="../tags/tag130.xml"/></Relationships>
</file>

<file path=ppt/slides/_rels/slide5.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image" Target="../media/image12.jpeg"/><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15.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image" Target="../media/image15.png"/><Relationship Id="rId17" Type="http://schemas.openxmlformats.org/officeDocument/2006/relationships/notesSlide" Target="../notesSlides/notesSlide3.xml"/><Relationship Id="rId16" Type="http://schemas.openxmlformats.org/officeDocument/2006/relationships/slideLayout" Target="../slideLayouts/slideLayout1.xml"/><Relationship Id="rId15" Type="http://schemas.openxmlformats.org/officeDocument/2006/relationships/image" Target="../media/image18.jpeg"/><Relationship Id="rId14" Type="http://schemas.openxmlformats.org/officeDocument/2006/relationships/tags" Target="../tags/tag25.xml"/><Relationship Id="rId13" Type="http://schemas.openxmlformats.org/officeDocument/2006/relationships/image" Target="../media/image17.jpeg"/><Relationship Id="rId12" Type="http://schemas.openxmlformats.org/officeDocument/2006/relationships/tags" Target="../tags/tag24.xml"/><Relationship Id="rId11" Type="http://schemas.openxmlformats.org/officeDocument/2006/relationships/image" Target="../media/image16.jpeg"/><Relationship Id="rId10" Type="http://schemas.openxmlformats.org/officeDocument/2006/relationships/tags" Target="../tags/tag23.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image" Target="../media/image20.jpeg"/><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image" Target="../media/image19.jpeg"/><Relationship Id="rId23" Type="http://schemas.openxmlformats.org/officeDocument/2006/relationships/notesSlide" Target="../notesSlides/notesSlide4.xml"/><Relationship Id="rId22" Type="http://schemas.openxmlformats.org/officeDocument/2006/relationships/slideLayout" Target="../slideLayouts/slideLayout1.xml"/><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tags" Target="../tags/tag27.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image" Target="../media/image21.jpeg"/><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image" Target="../media/image5.jpeg"/><Relationship Id="rId1" Type="http://schemas.openxmlformats.org/officeDocument/2006/relationships/tags" Target="../tags/tag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2355728"/>
            <a:ext cx="144000" cy="22322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33910" y="2355726"/>
            <a:ext cx="3924870" cy="2232246"/>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248692" y="2355726"/>
            <a:ext cx="1584000" cy="10696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922602" y="3518358"/>
            <a:ext cx="1584000" cy="10696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596512" y="2355726"/>
            <a:ext cx="1584000" cy="10696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248691" y="3518358"/>
            <a:ext cx="1584000" cy="106961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922603" y="2355726"/>
            <a:ext cx="1584000" cy="106961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7596512" y="3518358"/>
            <a:ext cx="1584000" cy="106961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233928" y="122971"/>
            <a:ext cx="1964419" cy="523220"/>
            <a:chOff x="2884255" y="393762"/>
            <a:chExt cx="2165350" cy="772641"/>
          </a:xfrm>
        </p:grpSpPr>
        <p:sp>
          <p:nvSpPr>
            <p:cNvPr id="16" name="TextBox 15"/>
            <p:cNvSpPr txBox="1"/>
            <p:nvPr/>
          </p:nvSpPr>
          <p:spPr>
            <a:xfrm>
              <a:off x="3717568" y="500833"/>
              <a:ext cx="1325774" cy="409045"/>
            </a:xfrm>
            <a:prstGeom prst="rect">
              <a:avLst/>
            </a:prstGeom>
            <a:noFill/>
          </p:spPr>
          <p:txBody>
            <a:bodyPr wrap="square" rtlCol="0">
              <a:spAutoFit/>
            </a:bodyPr>
            <a:lstStyle/>
            <a:p>
              <a:r>
                <a:rPr lang="zh-CN" altLang="en-US" sz="1200" b="1" dirty="0">
                  <a:solidFill>
                    <a:schemeClr val="bg1">
                      <a:lumMod val="50000"/>
                    </a:schemeClr>
                  </a:solidFill>
                </a:rPr>
                <a:t>您的公司名称</a:t>
              </a:r>
              <a:endParaRPr lang="zh-CN" altLang="en-US" sz="1200" b="1" dirty="0">
                <a:solidFill>
                  <a:schemeClr val="bg1">
                    <a:lumMod val="50000"/>
                  </a:schemeClr>
                </a:solidFill>
              </a:endParaRPr>
            </a:p>
          </p:txBody>
        </p:sp>
        <p:sp>
          <p:nvSpPr>
            <p:cNvPr id="17" name="TextBox 16"/>
            <p:cNvSpPr txBox="1"/>
            <p:nvPr/>
          </p:nvSpPr>
          <p:spPr>
            <a:xfrm>
              <a:off x="3723829" y="776107"/>
              <a:ext cx="1325776" cy="295422"/>
            </a:xfrm>
            <a:prstGeom prst="rect">
              <a:avLst/>
            </a:prstGeom>
            <a:noFill/>
          </p:spPr>
          <p:txBody>
            <a:bodyPr wrap="square" rtlCol="0">
              <a:spAutoFit/>
            </a:bodyPr>
            <a:lstStyle/>
            <a:p>
              <a:r>
                <a:rPr lang="en-US" altLang="zh-CN" sz="700" b="1" dirty="0">
                  <a:solidFill>
                    <a:schemeClr val="bg1">
                      <a:lumMod val="50000"/>
                    </a:schemeClr>
                  </a:solidFill>
                  <a:latin typeface="Arial" panose="020B0604020202020204" pitchFamily="34" charset="0"/>
                  <a:cs typeface="Arial" panose="020B0604020202020204" pitchFamily="34" charset="0"/>
                </a:rPr>
                <a:t>YOUR CONPANY NAME</a:t>
              </a:r>
              <a:endParaRPr lang="zh-CN" altLang="en-US" sz="700" b="1" dirty="0">
                <a:solidFill>
                  <a:schemeClr val="bg1">
                    <a:lumMod val="50000"/>
                  </a:schemeClr>
                </a:solidFill>
                <a:latin typeface="Arial" panose="020B0604020202020204" pitchFamily="34" charset="0"/>
                <a:cs typeface="Arial" panose="020B0604020202020204" pitchFamily="34" charset="0"/>
              </a:endParaRPr>
            </a:p>
          </p:txBody>
        </p:sp>
        <p:sp>
          <p:nvSpPr>
            <p:cNvPr id="18" name="TextBox 17"/>
            <p:cNvSpPr txBox="1"/>
            <p:nvPr/>
          </p:nvSpPr>
          <p:spPr>
            <a:xfrm>
              <a:off x="2884255" y="393762"/>
              <a:ext cx="966585" cy="772641"/>
            </a:xfrm>
            <a:prstGeom prst="rect">
              <a:avLst/>
            </a:prstGeom>
            <a:noFill/>
          </p:spPr>
          <p:txBody>
            <a:bodyPr wrap="square" rtlCol="0">
              <a:spAutoFit/>
            </a:bodyPr>
            <a:lstStyle/>
            <a:p>
              <a:r>
                <a:rPr lang="en-US" altLang="zh-CN" sz="2800" spc="-150" dirty="0">
                  <a:solidFill>
                    <a:schemeClr val="accent1"/>
                  </a:solidFill>
                  <a:latin typeface="Impact" panose="020B0806030902050204" pitchFamily="34" charset="0"/>
                  <a:cs typeface="Arial" panose="020B0604020202020204" pitchFamily="34" charset="0"/>
                </a:rPr>
                <a:t>LOGO</a:t>
              </a:r>
              <a:endParaRPr lang="zh-CN" altLang="en-US" sz="2800" spc="-150" dirty="0">
                <a:solidFill>
                  <a:schemeClr val="accent1"/>
                </a:solidFill>
                <a:latin typeface="Impact" panose="020B0806030902050204" pitchFamily="34" charset="0"/>
                <a:cs typeface="Arial" panose="020B0604020202020204" pitchFamily="34" charset="0"/>
              </a:endParaRPr>
            </a:p>
          </p:txBody>
        </p:sp>
      </p:grpSp>
      <p:sp>
        <p:nvSpPr>
          <p:cNvPr id="19" name="TextBox 18"/>
          <p:cNvSpPr txBox="1"/>
          <p:nvPr/>
        </p:nvSpPr>
        <p:spPr>
          <a:xfrm>
            <a:off x="1656000" y="843558"/>
            <a:ext cx="5832000" cy="746348"/>
          </a:xfrm>
          <a:prstGeom prst="rect">
            <a:avLst/>
          </a:prstGeom>
          <a:noFill/>
        </p:spPr>
        <p:txBody>
          <a:bodyPr wrap="square" lIns="68571" tIns="34285" rIns="68571" bIns="34285" rtlCol="0">
            <a:spAutoFit/>
          </a:bodyPr>
          <a:lstStyle/>
          <a:p>
            <a:pPr algn="ctr"/>
            <a:r>
              <a:rPr lang="zh-CN" altLang="en-US" sz="4400" b="1" dirty="0">
                <a:solidFill>
                  <a:schemeClr val="accent1"/>
                </a:solidFill>
                <a:latin typeface="+mn-ea"/>
              </a:rPr>
              <a:t>新员工入职培训</a:t>
            </a:r>
            <a:r>
              <a:rPr lang="en-US" altLang="zh-CN" sz="4400" b="1" dirty="0">
                <a:solidFill>
                  <a:schemeClr val="accent1"/>
                </a:solidFill>
                <a:latin typeface="+mn-ea"/>
              </a:rPr>
              <a:t>PPT</a:t>
            </a:r>
            <a:endParaRPr lang="zh-CN" altLang="en-US" sz="4400" b="1" dirty="0">
              <a:solidFill>
                <a:schemeClr val="accent1"/>
              </a:solidFill>
              <a:latin typeface="+mn-ea"/>
            </a:endParaRPr>
          </a:p>
        </p:txBody>
      </p:sp>
      <p:cxnSp>
        <p:nvCxnSpPr>
          <p:cNvPr id="20" name="直接连接符 19"/>
          <p:cNvCxnSpPr/>
          <p:nvPr/>
        </p:nvCxnSpPr>
        <p:spPr>
          <a:xfrm>
            <a:off x="2124000" y="1610811"/>
            <a:ext cx="4896000"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74840" y="1685770"/>
            <a:ext cx="1278602" cy="332399"/>
          </a:xfrm>
          <a:prstGeom prst="rect">
            <a:avLst/>
          </a:prstGeom>
          <a:noFill/>
        </p:spPr>
        <p:txBody>
          <a:bodyPr wrap="square" rtlCol="0">
            <a:spAutoFit/>
          </a:bodyPr>
          <a:lstStyle/>
          <a:p>
            <a:pPr>
              <a:lnSpc>
                <a:spcPct val="130000"/>
              </a:lnSpc>
            </a:pPr>
            <a:r>
              <a:rPr lang="zh-CN" altLang="en-US" sz="1200" b="1" dirty="0">
                <a:solidFill>
                  <a:schemeClr val="tx1">
                    <a:lumMod val="65000"/>
                    <a:lumOff val="35000"/>
                  </a:schemeClr>
                </a:solidFill>
                <a:cs typeface="+mn-ea"/>
                <a:sym typeface="+mn-lt"/>
              </a:rPr>
              <a:t>策划：代用名</a:t>
            </a:r>
            <a:endParaRPr lang="en-US" altLang="zh-CN" sz="1200" b="1" dirty="0">
              <a:solidFill>
                <a:schemeClr val="tx1">
                  <a:lumMod val="65000"/>
                  <a:lumOff val="35000"/>
                </a:schemeClr>
              </a:solidFill>
              <a:cs typeface="+mn-ea"/>
              <a:sym typeface="+mn-lt"/>
            </a:endParaRPr>
          </a:p>
        </p:txBody>
      </p:sp>
      <p:sp>
        <p:nvSpPr>
          <p:cNvPr id="27" name="TextBox 26"/>
          <p:cNvSpPr txBox="1"/>
          <p:nvPr/>
        </p:nvSpPr>
        <p:spPr>
          <a:xfrm>
            <a:off x="4746540" y="1685770"/>
            <a:ext cx="1547107" cy="332399"/>
          </a:xfrm>
          <a:prstGeom prst="rect">
            <a:avLst/>
          </a:prstGeom>
          <a:noFill/>
        </p:spPr>
        <p:txBody>
          <a:bodyPr wrap="square" rtlCol="0">
            <a:spAutoFit/>
          </a:bodyPr>
          <a:lstStyle/>
          <a:p>
            <a:pPr>
              <a:lnSpc>
                <a:spcPct val="130000"/>
              </a:lnSpc>
            </a:pPr>
            <a:r>
              <a:rPr lang="zh-CN" altLang="en-US" sz="1200" b="1" dirty="0">
                <a:solidFill>
                  <a:schemeClr val="tx1">
                    <a:lumMod val="65000"/>
                    <a:lumOff val="35000"/>
                  </a:schemeClr>
                </a:solidFill>
                <a:cs typeface="+mn-ea"/>
                <a:sym typeface="+mn-lt"/>
              </a:rPr>
              <a:t>部门：综合管理部</a:t>
            </a:r>
            <a:endParaRPr lang="en-US" altLang="zh-CN" sz="1200" b="1" dirty="0">
              <a:solidFill>
                <a:schemeClr val="tx1">
                  <a:lumMod val="65000"/>
                  <a:lumOff val="35000"/>
                </a:schemeClr>
              </a:solidFill>
              <a:cs typeface="+mn-ea"/>
              <a:sym typeface="+mn-lt"/>
            </a:endParaRPr>
          </a:p>
        </p:txBody>
      </p:sp>
      <p:grpSp>
        <p:nvGrpSpPr>
          <p:cNvPr id="28" name="组合 27"/>
          <p:cNvGrpSpPr/>
          <p:nvPr/>
        </p:nvGrpSpPr>
        <p:grpSpPr>
          <a:xfrm>
            <a:off x="2771800" y="1707891"/>
            <a:ext cx="288000" cy="288000"/>
            <a:chOff x="5097075" y="4119910"/>
            <a:chExt cx="254187" cy="252000"/>
          </a:xfrm>
          <a:solidFill>
            <a:schemeClr val="bg1"/>
          </a:solidFill>
        </p:grpSpPr>
        <p:sp>
          <p:nvSpPr>
            <p:cNvPr id="29" name="MH_SubTitle_5"/>
            <p:cNvSpPr/>
            <p:nvPr>
              <p:custDataLst>
                <p:tags r:id="rId5"/>
              </p:custDataLst>
            </p:nvPr>
          </p:nvSpPr>
          <p:spPr>
            <a:xfrm>
              <a:off x="5097075" y="4119910"/>
              <a:ext cx="254187" cy="25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tx1">
                    <a:lumMod val="65000"/>
                    <a:lumOff val="35000"/>
                  </a:schemeClr>
                </a:solidFill>
                <a:sym typeface="+mn-lt"/>
              </a:endParaRPr>
            </a:p>
          </p:txBody>
        </p:sp>
        <p:sp>
          <p:nvSpPr>
            <p:cNvPr id="30" name="KSO_Shape"/>
            <p:cNvSpPr>
              <a:spLocks noChangeAspect="1"/>
            </p:cNvSpPr>
            <p:nvPr/>
          </p:nvSpPr>
          <p:spPr bwMode="auto">
            <a:xfrm>
              <a:off x="5152160" y="4158451"/>
              <a:ext cx="144016" cy="174918"/>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7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7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grp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65000"/>
                    <a:lumOff val="35000"/>
                  </a:schemeClr>
                </a:solidFill>
              </a:endParaRPr>
            </a:p>
          </p:txBody>
        </p:sp>
      </p:grpSp>
      <p:sp>
        <p:nvSpPr>
          <p:cNvPr id="31" name="KSO_Shape"/>
          <p:cNvSpPr/>
          <p:nvPr/>
        </p:nvSpPr>
        <p:spPr bwMode="auto">
          <a:xfrm>
            <a:off x="4461892" y="1707891"/>
            <a:ext cx="288000" cy="288000"/>
          </a:xfrm>
          <a:custGeom>
            <a:avLst/>
            <a:gdLst>
              <a:gd name="T0" fmla="*/ 899695 w 3299"/>
              <a:gd name="T1" fmla="*/ 0 h 3300"/>
              <a:gd name="T2" fmla="*/ 1536410 w 3299"/>
              <a:gd name="T3" fmla="*/ 263513 h 3300"/>
              <a:gd name="T4" fmla="*/ 1799935 w 3299"/>
              <a:gd name="T5" fmla="*/ 900199 h 3300"/>
              <a:gd name="T6" fmla="*/ 1536410 w 3299"/>
              <a:gd name="T7" fmla="*/ 1536339 h 3300"/>
              <a:gd name="T8" fmla="*/ 899695 w 3299"/>
              <a:gd name="T9" fmla="*/ 1800397 h 3300"/>
              <a:gd name="T10" fmla="*/ 263525 w 3299"/>
              <a:gd name="T11" fmla="*/ 1536339 h 3300"/>
              <a:gd name="T12" fmla="*/ 0 w 3299"/>
              <a:gd name="T13" fmla="*/ 900199 h 3300"/>
              <a:gd name="T14" fmla="*/ 263525 w 3299"/>
              <a:gd name="T15" fmla="*/ 263513 h 3300"/>
              <a:gd name="T16" fmla="*/ 899695 w 3299"/>
              <a:gd name="T17" fmla="*/ 0 h 3300"/>
              <a:gd name="T18" fmla="*/ 1013180 w 3299"/>
              <a:gd name="T19" fmla="*/ 864736 h 3300"/>
              <a:gd name="T20" fmla="*/ 992992 w 3299"/>
              <a:gd name="T21" fmla="*/ 832002 h 3300"/>
              <a:gd name="T22" fmla="*/ 1264701 w 3299"/>
              <a:gd name="T23" fmla="*/ 435914 h 3300"/>
              <a:gd name="T24" fmla="*/ 1204685 w 3299"/>
              <a:gd name="T25" fmla="*/ 390086 h 3300"/>
              <a:gd name="T26" fmla="*/ 917700 w 3299"/>
              <a:gd name="T27" fmla="*/ 788901 h 3300"/>
              <a:gd name="T28" fmla="*/ 839679 w 3299"/>
              <a:gd name="T29" fmla="*/ 797630 h 3300"/>
              <a:gd name="T30" fmla="*/ 772570 w 3299"/>
              <a:gd name="T31" fmla="*/ 971123 h 3300"/>
              <a:gd name="T32" fmla="*/ 946071 w 3299"/>
              <a:gd name="T33" fmla="*/ 1038775 h 3300"/>
              <a:gd name="T34" fmla="*/ 968986 w 3299"/>
              <a:gd name="T35" fmla="*/ 1025681 h 3300"/>
              <a:gd name="T36" fmla="*/ 1287071 w 3299"/>
              <a:gd name="T37" fmla="*/ 1123339 h 3300"/>
              <a:gd name="T38" fmla="*/ 1315988 w 3299"/>
              <a:gd name="T39" fmla="*/ 1042594 h 3300"/>
              <a:gd name="T40" fmla="*/ 1024637 w 3299"/>
              <a:gd name="T41" fmla="*/ 922567 h 3300"/>
              <a:gd name="T42" fmla="*/ 1013180 w 3299"/>
              <a:gd name="T43" fmla="*/ 864736 h 3300"/>
              <a:gd name="T44" fmla="*/ 1364546 w 3299"/>
              <a:gd name="T45" fmla="*/ 435914 h 3300"/>
              <a:gd name="T46" fmla="*/ 899695 w 3299"/>
              <a:gd name="T47" fmla="*/ 243326 h 3300"/>
              <a:gd name="T48" fmla="*/ 435389 w 3299"/>
              <a:gd name="T49" fmla="*/ 435914 h 3300"/>
              <a:gd name="T50" fmla="*/ 243338 w 3299"/>
              <a:gd name="T51" fmla="*/ 900199 h 3300"/>
              <a:gd name="T52" fmla="*/ 435389 w 3299"/>
              <a:gd name="T53" fmla="*/ 1364483 h 3300"/>
              <a:gd name="T54" fmla="*/ 899695 w 3299"/>
              <a:gd name="T55" fmla="*/ 1556525 h 3300"/>
              <a:gd name="T56" fmla="*/ 1364546 w 3299"/>
              <a:gd name="T57" fmla="*/ 1364483 h 3300"/>
              <a:gd name="T58" fmla="*/ 1556597 w 3299"/>
              <a:gd name="T59" fmla="*/ 900199 h 3300"/>
              <a:gd name="T60" fmla="*/ 1364546 w 3299"/>
              <a:gd name="T61" fmla="*/ 435914 h 33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299" h="3300">
                <a:moveTo>
                  <a:pt x="1649" y="0"/>
                </a:moveTo>
                <a:cubicBezTo>
                  <a:pt x="2105" y="0"/>
                  <a:pt x="2517" y="185"/>
                  <a:pt x="2816" y="483"/>
                </a:cubicBezTo>
                <a:cubicBezTo>
                  <a:pt x="3115" y="782"/>
                  <a:pt x="3299" y="1194"/>
                  <a:pt x="3299" y="1650"/>
                </a:cubicBezTo>
                <a:cubicBezTo>
                  <a:pt x="3299" y="2105"/>
                  <a:pt x="3115" y="2518"/>
                  <a:pt x="2816" y="2816"/>
                </a:cubicBezTo>
                <a:cubicBezTo>
                  <a:pt x="2517" y="3115"/>
                  <a:pt x="2105" y="3300"/>
                  <a:pt x="1649" y="3300"/>
                </a:cubicBezTo>
                <a:cubicBezTo>
                  <a:pt x="1194" y="3300"/>
                  <a:pt x="781" y="3115"/>
                  <a:pt x="483" y="2816"/>
                </a:cubicBezTo>
                <a:cubicBezTo>
                  <a:pt x="184" y="2518"/>
                  <a:pt x="0" y="2105"/>
                  <a:pt x="0" y="1650"/>
                </a:cubicBezTo>
                <a:cubicBezTo>
                  <a:pt x="0" y="1194"/>
                  <a:pt x="184" y="782"/>
                  <a:pt x="483" y="483"/>
                </a:cubicBezTo>
                <a:cubicBezTo>
                  <a:pt x="781" y="185"/>
                  <a:pt x="1194" y="0"/>
                  <a:pt x="1649" y="0"/>
                </a:cubicBezTo>
                <a:close/>
                <a:moveTo>
                  <a:pt x="1857" y="1585"/>
                </a:moveTo>
                <a:cubicBezTo>
                  <a:pt x="1847" y="1563"/>
                  <a:pt x="1834" y="1543"/>
                  <a:pt x="1820" y="1525"/>
                </a:cubicBezTo>
                <a:cubicBezTo>
                  <a:pt x="2006" y="1303"/>
                  <a:pt x="2171" y="1060"/>
                  <a:pt x="2318" y="799"/>
                </a:cubicBezTo>
                <a:cubicBezTo>
                  <a:pt x="2281" y="771"/>
                  <a:pt x="2245" y="743"/>
                  <a:pt x="2208" y="715"/>
                </a:cubicBezTo>
                <a:cubicBezTo>
                  <a:pt x="2004" y="941"/>
                  <a:pt x="1829" y="1185"/>
                  <a:pt x="1682" y="1446"/>
                </a:cubicBezTo>
                <a:cubicBezTo>
                  <a:pt x="1635" y="1437"/>
                  <a:pt x="1585" y="1442"/>
                  <a:pt x="1539" y="1462"/>
                </a:cubicBezTo>
                <a:cubicBezTo>
                  <a:pt x="1417" y="1516"/>
                  <a:pt x="1362" y="1658"/>
                  <a:pt x="1416" y="1780"/>
                </a:cubicBezTo>
                <a:cubicBezTo>
                  <a:pt x="1470" y="1902"/>
                  <a:pt x="1612" y="1957"/>
                  <a:pt x="1734" y="1904"/>
                </a:cubicBezTo>
                <a:cubicBezTo>
                  <a:pt x="1749" y="1897"/>
                  <a:pt x="1763" y="1889"/>
                  <a:pt x="1776" y="1880"/>
                </a:cubicBezTo>
                <a:cubicBezTo>
                  <a:pt x="1956" y="1962"/>
                  <a:pt x="2149" y="2024"/>
                  <a:pt x="2359" y="2059"/>
                </a:cubicBezTo>
                <a:cubicBezTo>
                  <a:pt x="2376" y="2010"/>
                  <a:pt x="2394" y="1960"/>
                  <a:pt x="2412" y="1911"/>
                </a:cubicBezTo>
                <a:cubicBezTo>
                  <a:pt x="2243" y="1815"/>
                  <a:pt x="2064" y="1744"/>
                  <a:pt x="1878" y="1691"/>
                </a:cubicBezTo>
                <a:cubicBezTo>
                  <a:pt x="1879" y="1656"/>
                  <a:pt x="1873" y="1620"/>
                  <a:pt x="1857" y="1585"/>
                </a:cubicBezTo>
                <a:close/>
                <a:moveTo>
                  <a:pt x="2501" y="799"/>
                </a:moveTo>
                <a:cubicBezTo>
                  <a:pt x="2283" y="581"/>
                  <a:pt x="1982" y="446"/>
                  <a:pt x="1649" y="446"/>
                </a:cubicBezTo>
                <a:cubicBezTo>
                  <a:pt x="1317" y="446"/>
                  <a:pt x="1016" y="581"/>
                  <a:pt x="798" y="799"/>
                </a:cubicBezTo>
                <a:cubicBezTo>
                  <a:pt x="581" y="1017"/>
                  <a:pt x="446" y="1318"/>
                  <a:pt x="446" y="1650"/>
                </a:cubicBezTo>
                <a:cubicBezTo>
                  <a:pt x="446" y="1982"/>
                  <a:pt x="581" y="2283"/>
                  <a:pt x="798" y="2501"/>
                </a:cubicBezTo>
                <a:cubicBezTo>
                  <a:pt x="1016" y="2719"/>
                  <a:pt x="1317" y="2853"/>
                  <a:pt x="1649" y="2853"/>
                </a:cubicBezTo>
                <a:cubicBezTo>
                  <a:pt x="1982" y="2853"/>
                  <a:pt x="2283" y="2719"/>
                  <a:pt x="2501" y="2501"/>
                </a:cubicBezTo>
                <a:cubicBezTo>
                  <a:pt x="2718" y="2283"/>
                  <a:pt x="2853" y="1982"/>
                  <a:pt x="2853" y="1650"/>
                </a:cubicBezTo>
                <a:cubicBezTo>
                  <a:pt x="2853" y="1318"/>
                  <a:pt x="2718" y="1017"/>
                  <a:pt x="2501" y="799"/>
                </a:cubicBezTo>
                <a:close/>
              </a:path>
            </a:pathLst>
          </a:custGeom>
          <a:solidFill>
            <a:schemeClr val="accent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solidFill>
                <a:schemeClr val="tx1">
                  <a:lumMod val="65000"/>
                  <a:lumOff val="35000"/>
                </a:schemeClr>
              </a:solidFill>
            </a:endParaRPr>
          </a:p>
        </p:txBody>
      </p:sp>
      <p:pic>
        <p:nvPicPr>
          <p:cNvPr id="2" name="Wise Hand - Timeless - 纯音乐版.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4301092" y="552407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par>
                                <p:cTn id="7" presetID="52"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Scale>
                                      <p:cBhvr>
                                        <p:cTn id="9" dur="2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000" decel="50000" fill="hold">
                                          <p:stCondLst>
                                            <p:cond delay="0"/>
                                          </p:stCondLst>
                                        </p:cTn>
                                        <p:tgtEl>
                                          <p:spTgt spid="15"/>
                                        </p:tgtEl>
                                        <p:attrNameLst>
                                          <p:attrName>ppt_x</p:attrName>
                                          <p:attrName>ppt_y</p:attrName>
                                        </p:attrNameLst>
                                      </p:cBhvr>
                                    </p:animMotion>
                                    <p:animEffect transition="in" filter="fade">
                                      <p:cBhvr>
                                        <p:cTn id="11" dur="2000"/>
                                        <p:tgtEl>
                                          <p:spTgt spid="15"/>
                                        </p:tgtEl>
                                      </p:cBhvr>
                                    </p:animEffect>
                                  </p:childTnLst>
                                </p:cTn>
                              </p:par>
                            </p:childTnLst>
                          </p:cTn>
                        </p:par>
                        <p:par>
                          <p:cTn id="12" fill="hold">
                            <p:stCondLst>
                              <p:cond delay="0"/>
                            </p:stCondLst>
                            <p:childTnLst>
                              <p:par>
                                <p:cTn id="13" presetID="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1250"/>
                                        <p:tgtEl>
                                          <p:spTgt spid="7"/>
                                        </p:tgtEl>
                                      </p:cBhvr>
                                    </p:animEffect>
                                  </p:childTnLst>
                                </p:cTn>
                              </p:par>
                              <p:par>
                                <p:cTn id="33" presetID="14" presetClass="entr" presetSubtype="10" fill="hold" grpId="0" nodeType="withEffect">
                                  <p:stCondLst>
                                    <p:cond delay="50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1250"/>
                                        <p:tgtEl>
                                          <p:spTgt spid="13"/>
                                        </p:tgtEl>
                                      </p:cBhvr>
                                    </p:animEffect>
                                  </p:childTnLst>
                                </p:cTn>
                              </p:par>
                              <p:par>
                                <p:cTn id="36" presetID="14" presetClass="entr" presetSubtype="10" fill="hold" grpId="0" nodeType="withEffect">
                                  <p:stCondLst>
                                    <p:cond delay="25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1250"/>
                                        <p:tgtEl>
                                          <p:spTgt spid="12"/>
                                        </p:tgtEl>
                                      </p:cBhvr>
                                    </p:animEffect>
                                  </p:childTnLst>
                                </p:cTn>
                              </p:par>
                              <p:par>
                                <p:cTn id="39" presetID="14" presetClass="entr" presetSubtype="10" fill="hold" grpId="0" nodeType="withEffect">
                                  <p:stCondLst>
                                    <p:cond delay="100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1250"/>
                                        <p:tgtEl>
                                          <p:spTgt spid="14"/>
                                        </p:tgtEl>
                                      </p:cBhvr>
                                    </p:animEffect>
                                  </p:childTnLst>
                                </p:cTn>
                              </p:par>
                            </p:childTnLst>
                          </p:cTn>
                        </p:par>
                        <p:par>
                          <p:cTn id="42" fill="hold">
                            <p:stCondLst>
                              <p:cond delay="2000"/>
                            </p:stCondLst>
                            <p:childTnLst>
                              <p:par>
                                <p:cTn id="43" presetID="41" presetClass="entr" presetSubtype="0" fill="hold" grpId="0" nodeType="afterEffect">
                                  <p:stCondLst>
                                    <p:cond delay="0"/>
                                  </p:stCondLst>
                                  <p:iterate type="lt">
                                    <p:tmPct val="15000"/>
                                  </p:iterate>
                                  <p:childTnLst>
                                    <p:set>
                                      <p:cBhvr>
                                        <p:cTn id="44" dur="1" fill="hold">
                                          <p:stCondLst>
                                            <p:cond delay="0"/>
                                          </p:stCondLst>
                                        </p:cTn>
                                        <p:tgtEl>
                                          <p:spTgt spid="19"/>
                                        </p:tgtEl>
                                        <p:attrNameLst>
                                          <p:attrName>style.visibility</p:attrName>
                                        </p:attrNameLst>
                                      </p:cBhvr>
                                      <p:to>
                                        <p:strVal val="visible"/>
                                      </p:to>
                                    </p:set>
                                    <p:anim calcmode="lin" valueType="num">
                                      <p:cBhvr>
                                        <p:cTn id="45" dur="7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6" dur="750" fill="hold"/>
                                        <p:tgtEl>
                                          <p:spTgt spid="19"/>
                                        </p:tgtEl>
                                        <p:attrNameLst>
                                          <p:attrName>ppt_y</p:attrName>
                                        </p:attrNameLst>
                                      </p:cBhvr>
                                      <p:tavLst>
                                        <p:tav tm="0">
                                          <p:val>
                                            <p:strVal val="#ppt_y"/>
                                          </p:val>
                                        </p:tav>
                                        <p:tav tm="100000">
                                          <p:val>
                                            <p:strVal val="#ppt_y"/>
                                          </p:val>
                                        </p:tav>
                                      </p:tavLst>
                                    </p:anim>
                                    <p:anim calcmode="lin" valueType="num">
                                      <p:cBhvr>
                                        <p:cTn id="47" dur="7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8" dur="7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9" dur="750" tmFilter="0,0; .5, 1; 1, 1"/>
                                        <p:tgtEl>
                                          <p:spTgt spid="19"/>
                                        </p:tgtEl>
                                      </p:cBhvr>
                                    </p:animEffect>
                                  </p:childTnLst>
                                </p:cTn>
                              </p:par>
                            </p:childTnLst>
                          </p:cTn>
                        </p:par>
                        <p:par>
                          <p:cTn id="50" fill="hold">
                            <p:stCondLst>
                              <p:cond delay="4762"/>
                            </p:stCondLst>
                            <p:childTnLst>
                              <p:par>
                                <p:cTn id="51" presetID="22" presetClass="entr" presetSubtype="8"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par>
                          <p:cTn id="54" fill="hold">
                            <p:stCondLst>
                              <p:cond delay="5262"/>
                            </p:stCondLst>
                            <p:childTnLst>
                              <p:par>
                                <p:cTn id="55" presetID="37" presetClass="entr" presetSubtype="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000"/>
                                        <p:tgtEl>
                                          <p:spTgt spid="28"/>
                                        </p:tgtEl>
                                      </p:cBhvr>
                                    </p:animEffect>
                                    <p:anim calcmode="lin" valueType="num">
                                      <p:cBhvr>
                                        <p:cTn id="58" dur="1000" fill="hold"/>
                                        <p:tgtEl>
                                          <p:spTgt spid="28"/>
                                        </p:tgtEl>
                                        <p:attrNameLst>
                                          <p:attrName>ppt_x</p:attrName>
                                        </p:attrNameLst>
                                      </p:cBhvr>
                                      <p:tavLst>
                                        <p:tav tm="0">
                                          <p:val>
                                            <p:strVal val="#ppt_x"/>
                                          </p:val>
                                        </p:tav>
                                        <p:tav tm="100000">
                                          <p:val>
                                            <p:strVal val="#ppt_x"/>
                                          </p:val>
                                        </p:tav>
                                      </p:tavLst>
                                    </p:anim>
                                    <p:anim calcmode="lin" valueType="num">
                                      <p:cBhvr>
                                        <p:cTn id="59" dur="900" decel="100000" fill="hold"/>
                                        <p:tgtEl>
                                          <p:spTgt spid="2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61" presetID="8" presetClass="emph" presetSubtype="0" fill="hold" nodeType="withEffect">
                                  <p:stCondLst>
                                    <p:cond delay="0"/>
                                  </p:stCondLst>
                                  <p:childTnLst>
                                    <p:animRot by="-21600000">
                                      <p:cBhvr>
                                        <p:cTn id="62" dur="1000" fill="hold"/>
                                        <p:tgtEl>
                                          <p:spTgt spid="28"/>
                                        </p:tgtEl>
                                        <p:attrNameLst>
                                          <p:attrName>r</p:attrName>
                                        </p:attrNameLst>
                                      </p:cBhvr>
                                    </p:animRot>
                                  </p:childTnLst>
                                </p:cTn>
                              </p:par>
                            </p:childTnLst>
                          </p:cTn>
                        </p:par>
                        <p:par>
                          <p:cTn id="63" fill="hold">
                            <p:stCondLst>
                              <p:cond delay="6262"/>
                            </p:stCondLst>
                            <p:childTnLst>
                              <p:par>
                                <p:cTn id="64" presetID="41" presetClass="entr" presetSubtype="0" fill="hold" grpId="0" nodeType="afterEffect">
                                  <p:stCondLst>
                                    <p:cond delay="0"/>
                                  </p:stCondLst>
                                  <p:iterate type="lt">
                                    <p:tmPct val="10000"/>
                                  </p:iterate>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26"/>
                                        </p:tgtEl>
                                        <p:attrNameLst>
                                          <p:attrName>ppt_y</p:attrName>
                                        </p:attrNameLst>
                                      </p:cBhvr>
                                      <p:tavLst>
                                        <p:tav tm="0">
                                          <p:val>
                                            <p:strVal val="#ppt_y"/>
                                          </p:val>
                                        </p:tav>
                                        <p:tav tm="100000">
                                          <p:val>
                                            <p:strVal val="#ppt_y"/>
                                          </p:val>
                                        </p:tav>
                                      </p:tavLst>
                                    </p:anim>
                                    <p:anim calcmode="lin" valueType="num">
                                      <p:cBhvr>
                                        <p:cTn id="68"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26"/>
                                        </p:tgtEl>
                                      </p:cBhvr>
                                    </p:animEffect>
                                  </p:childTnLst>
                                </p:cTn>
                              </p:par>
                            </p:childTnLst>
                          </p:cTn>
                        </p:par>
                        <p:par>
                          <p:cTn id="71" fill="hold">
                            <p:stCondLst>
                              <p:cond delay="7012"/>
                            </p:stCondLst>
                            <p:childTnLst>
                              <p:par>
                                <p:cTn id="72" presetID="37" presetClass="entr" presetSubtype="0" fill="hold" grpId="0" nodeType="after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1000"/>
                                        <p:tgtEl>
                                          <p:spTgt spid="31"/>
                                        </p:tgtEl>
                                      </p:cBhvr>
                                    </p:animEffect>
                                    <p:anim calcmode="lin" valueType="num">
                                      <p:cBhvr>
                                        <p:cTn id="75" dur="1000" fill="hold"/>
                                        <p:tgtEl>
                                          <p:spTgt spid="31"/>
                                        </p:tgtEl>
                                        <p:attrNameLst>
                                          <p:attrName>ppt_x</p:attrName>
                                        </p:attrNameLst>
                                      </p:cBhvr>
                                      <p:tavLst>
                                        <p:tav tm="0">
                                          <p:val>
                                            <p:strVal val="#ppt_x"/>
                                          </p:val>
                                        </p:tav>
                                        <p:tav tm="100000">
                                          <p:val>
                                            <p:strVal val="#ppt_x"/>
                                          </p:val>
                                        </p:tav>
                                      </p:tavLst>
                                    </p:anim>
                                    <p:anim calcmode="lin" valueType="num">
                                      <p:cBhvr>
                                        <p:cTn id="76" dur="900" decel="100000" fill="hold"/>
                                        <p:tgtEl>
                                          <p:spTgt spid="31"/>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78" presetID="8" presetClass="emph" presetSubtype="0" fill="hold" grpId="1" nodeType="withEffect">
                                  <p:stCondLst>
                                    <p:cond delay="0"/>
                                  </p:stCondLst>
                                  <p:childTnLst>
                                    <p:animRot by="-21600000">
                                      <p:cBhvr>
                                        <p:cTn id="79" dur="1000" fill="hold"/>
                                        <p:tgtEl>
                                          <p:spTgt spid="31"/>
                                        </p:tgtEl>
                                        <p:attrNameLst>
                                          <p:attrName>r</p:attrName>
                                        </p:attrNameLst>
                                      </p:cBhvr>
                                    </p:animRot>
                                  </p:childTnLst>
                                </p:cTn>
                              </p:par>
                            </p:childTnLst>
                          </p:cTn>
                        </p:par>
                        <p:par>
                          <p:cTn id="80" fill="hold">
                            <p:stCondLst>
                              <p:cond delay="8012"/>
                            </p:stCondLst>
                            <p:childTnLst>
                              <p:par>
                                <p:cTn id="81" presetID="41" presetClass="entr" presetSubtype="0" fill="hold" grpId="0" nodeType="afterEffect">
                                  <p:stCondLst>
                                    <p:cond delay="0"/>
                                  </p:stCondLst>
                                  <p:iterate type="lt">
                                    <p:tmPct val="10000"/>
                                  </p:iterate>
                                  <p:childTnLst>
                                    <p:set>
                                      <p:cBhvr>
                                        <p:cTn id="82" dur="1" fill="hold">
                                          <p:stCondLst>
                                            <p:cond delay="0"/>
                                          </p:stCondLst>
                                        </p:cTn>
                                        <p:tgtEl>
                                          <p:spTgt spid="27"/>
                                        </p:tgtEl>
                                        <p:attrNameLst>
                                          <p:attrName>style.visibility</p:attrName>
                                        </p:attrNameLst>
                                      </p:cBhvr>
                                      <p:to>
                                        <p:strVal val="visible"/>
                                      </p:to>
                                    </p:set>
                                    <p:anim calcmode="lin" valueType="num">
                                      <p:cBhvr>
                                        <p:cTn id="8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4" dur="500" fill="hold"/>
                                        <p:tgtEl>
                                          <p:spTgt spid="27"/>
                                        </p:tgtEl>
                                        <p:attrNameLst>
                                          <p:attrName>ppt_y</p:attrName>
                                        </p:attrNameLst>
                                      </p:cBhvr>
                                      <p:tavLst>
                                        <p:tav tm="0">
                                          <p:val>
                                            <p:strVal val="#ppt_y"/>
                                          </p:val>
                                        </p:tav>
                                        <p:tav tm="100000">
                                          <p:val>
                                            <p:strVal val="#ppt_y"/>
                                          </p:val>
                                        </p:tav>
                                      </p:tavLst>
                                    </p:anim>
                                    <p:anim calcmode="lin" valueType="num">
                                      <p:cBhvr>
                                        <p:cTn id="8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8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87"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45">
                <p:cTn id="88" repeatCount="indefinite"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9" grpId="0"/>
      <p:bldP spid="26" grpId="0"/>
      <p:bldP spid="27" grpId="0"/>
      <p:bldP spid="31" grpId="0" animBg="1"/>
      <p:bldP spid="3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4176000" cy="51435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左箭头 2"/>
          <p:cNvSpPr/>
          <p:nvPr/>
        </p:nvSpPr>
        <p:spPr>
          <a:xfrm>
            <a:off x="2613431" y="1023580"/>
            <a:ext cx="6515059" cy="3096344"/>
          </a:xfrm>
          <a:custGeom>
            <a:avLst/>
            <a:gdLst/>
            <a:ahLst/>
            <a:cxnLst/>
            <a:rect l="l" t="t" r="r" b="b"/>
            <a:pathLst>
              <a:path w="6515059" h="3096344">
                <a:moveTo>
                  <a:pt x="1548172" y="0"/>
                </a:moveTo>
                <a:lnTo>
                  <a:pt x="1548172" y="172"/>
                </a:lnTo>
                <a:lnTo>
                  <a:pt x="6515059" y="172"/>
                </a:lnTo>
                <a:lnTo>
                  <a:pt x="6515059" y="3096172"/>
                </a:lnTo>
                <a:lnTo>
                  <a:pt x="1548172" y="3096172"/>
                </a:lnTo>
                <a:lnTo>
                  <a:pt x="1548172" y="3096344"/>
                </a:lnTo>
                <a:lnTo>
                  <a:pt x="1548000" y="3096172"/>
                </a:lnTo>
                <a:lnTo>
                  <a:pt x="1546507" y="3096172"/>
                </a:lnTo>
                <a:lnTo>
                  <a:pt x="1546507" y="3094679"/>
                </a:lnTo>
                <a:lnTo>
                  <a:pt x="0" y="1548172"/>
                </a:lnTo>
                <a:lnTo>
                  <a:pt x="1546507" y="1665"/>
                </a:lnTo>
                <a:lnTo>
                  <a:pt x="1546507" y="172"/>
                </a:lnTo>
                <a:lnTo>
                  <a:pt x="1548000" y="172"/>
                </a:lnTo>
                <a:close/>
              </a:path>
            </a:pathLst>
          </a:cu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203846" y="1298818"/>
            <a:ext cx="2545868" cy="2545868"/>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latin typeface="Impact" panose="020B0806030902050204" pitchFamily="34" charset="0"/>
              </a:rPr>
              <a:t>02</a:t>
            </a:r>
            <a:endParaRPr lang="zh-CN" altLang="en-US" sz="6000" dirty="0">
              <a:latin typeface="Impact" panose="020B0806030902050204" pitchFamily="34" charset="0"/>
            </a:endParaRPr>
          </a:p>
        </p:txBody>
      </p:sp>
      <p:sp>
        <p:nvSpPr>
          <p:cNvPr id="9" name="TextBox 8"/>
          <p:cNvSpPr txBox="1"/>
          <p:nvPr/>
        </p:nvSpPr>
        <p:spPr>
          <a:xfrm>
            <a:off x="5846817" y="1996827"/>
            <a:ext cx="2031325" cy="646331"/>
          </a:xfrm>
          <a:prstGeom prst="rect">
            <a:avLst/>
          </a:prstGeom>
          <a:noFill/>
        </p:spPr>
        <p:txBody>
          <a:bodyPr wrap="none" rtlCol="0">
            <a:spAutoFit/>
          </a:bodyPr>
          <a:lstStyle/>
          <a:p>
            <a:pPr marL="0" lvl="1"/>
            <a:r>
              <a:rPr lang="zh-CN" altLang="en-US" sz="3600" b="1" dirty="0">
                <a:solidFill>
                  <a:schemeClr val="accent1"/>
                </a:solidFill>
                <a:latin typeface="微软雅黑" panose="020B0503020204020204" pitchFamily="34" charset="-122"/>
              </a:rPr>
              <a:t>组织架构</a:t>
            </a:r>
            <a:endParaRPr lang="zh-CN" altLang="en-US" sz="3600" b="1" dirty="0">
              <a:solidFill>
                <a:schemeClr val="accent1"/>
              </a:solidFill>
              <a:latin typeface="微软雅黑" panose="020B0503020204020204" pitchFamily="34" charset="-122"/>
            </a:endParaRPr>
          </a:p>
        </p:txBody>
      </p:sp>
      <p:sp>
        <p:nvSpPr>
          <p:cNvPr id="10" name="TextBox 9"/>
          <p:cNvSpPr txBox="1"/>
          <p:nvPr/>
        </p:nvSpPr>
        <p:spPr>
          <a:xfrm>
            <a:off x="5909245" y="2716718"/>
            <a:ext cx="1027882"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6965572" y="2716718"/>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2" name="TextBox 11"/>
          <p:cNvSpPr txBox="1"/>
          <p:nvPr/>
        </p:nvSpPr>
        <p:spPr>
          <a:xfrm>
            <a:off x="5909245" y="2932866"/>
            <a:ext cx="1027882"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3" name="TextBox 12"/>
          <p:cNvSpPr txBox="1"/>
          <p:nvPr/>
        </p:nvSpPr>
        <p:spPr>
          <a:xfrm>
            <a:off x="6965572" y="2932866"/>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4" name="TextBox 13"/>
          <p:cNvSpPr txBox="1"/>
          <p:nvPr/>
        </p:nvSpPr>
        <p:spPr>
          <a:xfrm>
            <a:off x="7979252" y="2716718"/>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5" name="TextBox 14"/>
          <p:cNvSpPr txBox="1"/>
          <p:nvPr/>
        </p:nvSpPr>
        <p:spPr>
          <a:xfrm>
            <a:off x="7979252" y="2932866"/>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6000">
        <p:blinds dir="vert"/>
      </p:transition>
    </mc:Choice>
    <mc:Fallback>
      <p:transition spd="slow" advTm="600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3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anim calcmode="lin" valueType="num">
                                          <p:cBhvr>
                                            <p:cTn id="16" dur="750" fill="hold"/>
                                            <p:tgtEl>
                                              <p:spTgt spid="8"/>
                                            </p:tgtEl>
                                            <p:attrNameLst>
                                              <p:attrName>style.rotation</p:attrName>
                                            </p:attrNameLst>
                                          </p:cBhvr>
                                          <p:tavLst>
                                            <p:tav tm="0">
                                              <p:val>
                                                <p:fltVal val="720"/>
                                              </p:val>
                                            </p:tav>
                                            <p:tav tm="100000">
                                              <p:val>
                                                <p:fltVal val="0"/>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 calcmode="lin" valueType="num">
                                          <p:cBhvr>
                                            <p:cTn id="18" dur="750" fill="hold"/>
                                            <p:tgtEl>
                                              <p:spTgt spid="8"/>
                                            </p:tgtEl>
                                            <p:attrNameLst>
                                              <p:attrName>ppt_w</p:attrName>
                                            </p:attrNameLst>
                                          </p:cBhvr>
                                          <p:tavLst>
                                            <p:tav tm="0">
                                              <p:val>
                                                <p:fltVal val="0"/>
                                              </p:val>
                                            </p:tav>
                                            <p:tav tm="100000">
                                              <p:val>
                                                <p:strVal val="#ppt_w"/>
                                              </p:val>
                                            </p:tav>
                                          </p:tavLst>
                                        </p:anim>
                                      </p:childTnLst>
                                    </p:cTn>
                                  </p:par>
                                </p:childTnLst>
                              </p:cTn>
                            </p:par>
                            <p:par>
                              <p:cTn id="19" fill="hold">
                                <p:stCondLst>
                                  <p:cond delay="2000"/>
                                </p:stCondLst>
                                <p:childTnLst>
                                  <p:par>
                                    <p:cTn id="20" presetID="52" presetClass="entr" presetSubtype="0"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2049"/>
                                </p:stCondLst>
                                <p:childTnLst>
                                  <p:par>
                                    <p:cTn id="26" presetID="2" presetClass="entr" presetSubtype="4" fill="hold" grpId="0" nodeType="afterEffect" p14:presetBounceEnd="50000">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14:bounceEnd="50000">
                                          <p:cBhvr additive="base">
                                            <p:cTn id="28"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50000">
                                      <p:stCondLst>
                                        <p:cond delay="250"/>
                                      </p:stCondLst>
                                      <p:childTnLst>
                                        <p:set>
                                          <p:cBhvr>
                                            <p:cTn id="31" dur="1" fill="hold">
                                              <p:stCondLst>
                                                <p:cond delay="0"/>
                                              </p:stCondLst>
                                            </p:cTn>
                                            <p:tgtEl>
                                              <p:spTgt spid="11"/>
                                            </p:tgtEl>
                                            <p:attrNameLst>
                                              <p:attrName>style.visibility</p:attrName>
                                            </p:attrNameLst>
                                          </p:cBhvr>
                                          <p:to>
                                            <p:strVal val="visible"/>
                                          </p:to>
                                        </p:set>
                                        <p:anim calcmode="lin" valueType="num" p14:bounceEnd="50000">
                                          <p:cBhvr additive="base">
                                            <p:cTn id="32"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50000">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14:bounceEnd="50000">
                                          <p:cBhvr additive="base">
                                            <p:cTn id="3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14:presetBounceEnd="50000">
                                      <p:stCondLst>
                                        <p:cond delay="750"/>
                                      </p:stCondLst>
                                      <p:childTnLst>
                                        <p:set>
                                          <p:cBhvr>
                                            <p:cTn id="39" dur="1" fill="hold">
                                              <p:stCondLst>
                                                <p:cond delay="0"/>
                                              </p:stCondLst>
                                            </p:cTn>
                                            <p:tgtEl>
                                              <p:spTgt spid="12"/>
                                            </p:tgtEl>
                                            <p:attrNameLst>
                                              <p:attrName>style.visibility</p:attrName>
                                            </p:attrNameLst>
                                          </p:cBhvr>
                                          <p:to>
                                            <p:strVal val="visible"/>
                                          </p:to>
                                        </p:set>
                                        <p:anim calcmode="lin" valueType="num" p14:bounceEnd="50000">
                                          <p:cBhvr additive="base">
                                            <p:cTn id="40"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14:presetBounceEnd="50000">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14:bounceEnd="50000">
                                          <p:cBhvr additive="base">
                                            <p:cTn id="44"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14:presetBounceEnd="50000">
                                      <p:stCondLst>
                                        <p:cond delay="1250"/>
                                      </p:stCondLst>
                                      <p:childTnLst>
                                        <p:set>
                                          <p:cBhvr>
                                            <p:cTn id="47" dur="1" fill="hold">
                                              <p:stCondLst>
                                                <p:cond delay="0"/>
                                              </p:stCondLst>
                                            </p:cTn>
                                            <p:tgtEl>
                                              <p:spTgt spid="15"/>
                                            </p:tgtEl>
                                            <p:attrNameLst>
                                              <p:attrName>style.visibility</p:attrName>
                                            </p:attrNameLst>
                                          </p:cBhvr>
                                          <p:to>
                                            <p:strVal val="visible"/>
                                          </p:to>
                                        </p:set>
                                        <p:anim calcmode="lin" valueType="num" p14:bounceEnd="50000">
                                          <p:cBhvr additive="base">
                                            <p:cTn id="48"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p:bldP spid="10" grpId="0"/>
          <p:bldP spid="11" grpId="0"/>
          <p:bldP spid="12" grpId="0"/>
          <p:bldP spid="13" grpId="0"/>
          <p:bldP spid="14" grpId="0"/>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3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anim calcmode="lin" valueType="num">
                                          <p:cBhvr>
                                            <p:cTn id="16" dur="750" fill="hold"/>
                                            <p:tgtEl>
                                              <p:spTgt spid="8"/>
                                            </p:tgtEl>
                                            <p:attrNameLst>
                                              <p:attrName>style.rotation</p:attrName>
                                            </p:attrNameLst>
                                          </p:cBhvr>
                                          <p:tavLst>
                                            <p:tav tm="0">
                                              <p:val>
                                                <p:fltVal val="720"/>
                                              </p:val>
                                            </p:tav>
                                            <p:tav tm="100000">
                                              <p:val>
                                                <p:fltVal val="0"/>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 calcmode="lin" valueType="num">
                                          <p:cBhvr>
                                            <p:cTn id="18" dur="750" fill="hold"/>
                                            <p:tgtEl>
                                              <p:spTgt spid="8"/>
                                            </p:tgtEl>
                                            <p:attrNameLst>
                                              <p:attrName>ppt_w</p:attrName>
                                            </p:attrNameLst>
                                          </p:cBhvr>
                                          <p:tavLst>
                                            <p:tav tm="0">
                                              <p:val>
                                                <p:fltVal val="0"/>
                                              </p:val>
                                            </p:tav>
                                            <p:tav tm="100000">
                                              <p:val>
                                                <p:strVal val="#ppt_w"/>
                                              </p:val>
                                            </p:tav>
                                          </p:tavLst>
                                        </p:anim>
                                      </p:childTnLst>
                                    </p:cTn>
                                  </p:par>
                                </p:childTnLst>
                              </p:cTn>
                            </p:par>
                            <p:par>
                              <p:cTn id="19" fill="hold">
                                <p:stCondLst>
                                  <p:cond delay="2000"/>
                                </p:stCondLst>
                                <p:childTnLst>
                                  <p:par>
                                    <p:cTn id="20" presetID="52" presetClass="entr" presetSubtype="0"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2049"/>
                                </p:stCondLst>
                                <p:childTnLst>
                                  <p:par>
                                    <p:cTn id="26" presetID="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5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75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125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p:bldP spid="10" grpId="0"/>
          <p:bldP spid="11" grpId="0"/>
          <p:bldP spid="12" grpId="0"/>
          <p:bldP spid="13" grpId="0"/>
          <p:bldP spid="14" grpId="0"/>
          <p:bldP spid="1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 name="组合 282"/>
          <p:cNvGrpSpPr/>
          <p:nvPr/>
        </p:nvGrpSpPr>
        <p:grpSpPr>
          <a:xfrm>
            <a:off x="580960" y="2430899"/>
            <a:ext cx="8019702" cy="1136826"/>
            <a:chOff x="580960" y="2430899"/>
            <a:chExt cx="8019702" cy="1136826"/>
          </a:xfrm>
        </p:grpSpPr>
        <p:cxnSp>
          <p:nvCxnSpPr>
            <p:cNvPr id="234" name="直接连接符 233"/>
            <p:cNvCxnSpPr/>
            <p:nvPr/>
          </p:nvCxnSpPr>
          <p:spPr>
            <a:xfrm>
              <a:off x="580960" y="2430899"/>
              <a:ext cx="2556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a:off x="6008662" y="2430899"/>
              <a:ext cx="2592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98" name="直接连接符 297"/>
            <p:cNvCxnSpPr/>
            <p:nvPr/>
          </p:nvCxnSpPr>
          <p:spPr>
            <a:xfrm>
              <a:off x="4220734" y="2430899"/>
              <a:ext cx="1103231"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nvGrpSpPr>
            <p:cNvPr id="282" name="组合 281"/>
            <p:cNvGrpSpPr/>
            <p:nvPr/>
          </p:nvGrpSpPr>
          <p:grpSpPr>
            <a:xfrm>
              <a:off x="581588" y="2430899"/>
              <a:ext cx="8010216" cy="1136826"/>
              <a:chOff x="581588" y="2430899"/>
              <a:chExt cx="8010216" cy="1136826"/>
            </a:xfrm>
          </p:grpSpPr>
          <p:cxnSp>
            <p:nvCxnSpPr>
              <p:cNvPr id="286" name="直接连接符 285"/>
              <p:cNvCxnSpPr/>
              <p:nvPr/>
            </p:nvCxnSpPr>
            <p:spPr>
              <a:xfrm>
                <a:off x="581588" y="2430899"/>
                <a:ext cx="0" cy="113682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88" name="直接连接符 287"/>
              <p:cNvCxnSpPr/>
              <p:nvPr/>
            </p:nvCxnSpPr>
            <p:spPr>
              <a:xfrm>
                <a:off x="1338468" y="2430899"/>
                <a:ext cx="0" cy="113682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90" name="直接连接符 289"/>
              <p:cNvCxnSpPr/>
              <p:nvPr/>
            </p:nvCxnSpPr>
            <p:spPr>
              <a:xfrm>
                <a:off x="2247766" y="2430899"/>
                <a:ext cx="0" cy="113682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92" name="直接连接符 291"/>
              <p:cNvCxnSpPr/>
              <p:nvPr/>
            </p:nvCxnSpPr>
            <p:spPr>
              <a:xfrm>
                <a:off x="4210645" y="2430899"/>
                <a:ext cx="0" cy="113682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93" name="直接连接符 292"/>
              <p:cNvCxnSpPr/>
              <p:nvPr/>
            </p:nvCxnSpPr>
            <p:spPr>
              <a:xfrm>
                <a:off x="5313066" y="2430899"/>
                <a:ext cx="0" cy="113682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94" name="直接连接符 293"/>
              <p:cNvCxnSpPr/>
              <p:nvPr/>
            </p:nvCxnSpPr>
            <p:spPr>
              <a:xfrm>
                <a:off x="6016675" y="2430899"/>
                <a:ext cx="0" cy="113682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95" name="直接连接符 294"/>
              <p:cNvCxnSpPr/>
              <p:nvPr/>
            </p:nvCxnSpPr>
            <p:spPr>
              <a:xfrm>
                <a:off x="6735733" y="2430899"/>
                <a:ext cx="0" cy="113682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96" name="直接连接符 295"/>
              <p:cNvCxnSpPr/>
              <p:nvPr/>
            </p:nvCxnSpPr>
            <p:spPr>
              <a:xfrm>
                <a:off x="7641072" y="2430899"/>
                <a:ext cx="0" cy="113682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97" name="直接连接符 296"/>
              <p:cNvCxnSpPr/>
              <p:nvPr/>
            </p:nvCxnSpPr>
            <p:spPr>
              <a:xfrm>
                <a:off x="8591804" y="2430899"/>
                <a:ext cx="0" cy="113682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91" name="直接连接符 290"/>
              <p:cNvCxnSpPr/>
              <p:nvPr/>
            </p:nvCxnSpPr>
            <p:spPr>
              <a:xfrm>
                <a:off x="3136064" y="2430899"/>
                <a:ext cx="0" cy="1136826"/>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cxnSp>
        <p:nvCxnSpPr>
          <p:cNvPr id="264" name="直接连接符 263"/>
          <p:cNvCxnSpPr/>
          <p:nvPr/>
        </p:nvCxnSpPr>
        <p:spPr>
          <a:xfrm>
            <a:off x="2032999" y="1807335"/>
            <a:ext cx="0" cy="61200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67" name="直接连接符 266"/>
          <p:cNvCxnSpPr/>
          <p:nvPr/>
        </p:nvCxnSpPr>
        <p:spPr>
          <a:xfrm>
            <a:off x="7414816" y="1807335"/>
            <a:ext cx="0" cy="61200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nvCxnSpPr>
        <p:spPr>
          <a:xfrm>
            <a:off x="4641714" y="1146233"/>
            <a:ext cx="0" cy="129600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组织架构</a:t>
            </a:r>
            <a:r>
              <a:rPr lang="en-US" altLang="zh-CN" sz="1200" dirty="0">
                <a:solidFill>
                  <a:prstClr val="black">
                    <a:lumMod val="65000"/>
                    <a:lumOff val="35000"/>
                  </a:prstClr>
                </a:solidFill>
              </a:rPr>
              <a:t>(Organizational structure)</a:t>
            </a:r>
            <a:endParaRPr lang="zh-CN" altLang="en-US" dirty="0"/>
          </a:p>
        </p:txBody>
      </p:sp>
      <p:grpSp>
        <p:nvGrpSpPr>
          <p:cNvPr id="5" name="组合 4"/>
          <p:cNvGrpSpPr/>
          <p:nvPr/>
        </p:nvGrpSpPr>
        <p:grpSpPr>
          <a:xfrm>
            <a:off x="4139952" y="915567"/>
            <a:ext cx="1053084" cy="360040"/>
            <a:chOff x="4139952" y="987576"/>
            <a:chExt cx="1053084" cy="360040"/>
          </a:xfrm>
        </p:grpSpPr>
        <p:sp>
          <p:nvSpPr>
            <p:cNvPr id="6" name="圆角矩形 5"/>
            <p:cNvSpPr/>
            <p:nvPr/>
          </p:nvSpPr>
          <p:spPr>
            <a:xfrm>
              <a:off x="4139952" y="987576"/>
              <a:ext cx="1053084" cy="360040"/>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3" name="TextBox 2"/>
            <p:cNvSpPr txBox="1"/>
            <p:nvPr/>
          </p:nvSpPr>
          <p:spPr>
            <a:xfrm>
              <a:off x="4234447" y="1029097"/>
              <a:ext cx="864095" cy="276999"/>
            </a:xfrm>
            <a:prstGeom prst="rect">
              <a:avLst/>
            </a:prstGeom>
            <a:noFill/>
          </p:spPr>
          <p:txBody>
            <a:bodyPr wrap="square" rtlCol="0">
              <a:spAutoFit/>
            </a:bodyPr>
            <a:lstStyle/>
            <a:p>
              <a:pPr algn="ctr">
                <a:buClr>
                  <a:schemeClr val="tx1">
                    <a:lumMod val="90000"/>
                    <a:lumOff val="10000"/>
                  </a:schemeClr>
                </a:buClr>
              </a:pPr>
              <a:r>
                <a:rPr lang="zh-CN" altLang="en-US" sz="1200" b="1" dirty="0">
                  <a:solidFill>
                    <a:schemeClr val="bg1"/>
                  </a:solidFill>
                </a:rPr>
                <a:t>董事会</a:t>
              </a:r>
              <a:endParaRPr lang="zh-CN" altLang="en-US" sz="1200" b="1" dirty="0">
                <a:solidFill>
                  <a:schemeClr val="bg1"/>
                </a:solidFill>
              </a:endParaRPr>
            </a:p>
          </p:txBody>
        </p:sp>
      </p:grpSp>
      <p:grpSp>
        <p:nvGrpSpPr>
          <p:cNvPr id="12" name="组合 11"/>
          <p:cNvGrpSpPr/>
          <p:nvPr/>
        </p:nvGrpSpPr>
        <p:grpSpPr>
          <a:xfrm>
            <a:off x="4139952" y="1383444"/>
            <a:ext cx="1053084" cy="360040"/>
            <a:chOff x="4139952" y="1455452"/>
            <a:chExt cx="1053084" cy="360040"/>
          </a:xfrm>
        </p:grpSpPr>
        <p:sp>
          <p:nvSpPr>
            <p:cNvPr id="38" name="圆角矩形 37"/>
            <p:cNvSpPr/>
            <p:nvPr/>
          </p:nvSpPr>
          <p:spPr>
            <a:xfrm>
              <a:off x="4139952" y="1455452"/>
              <a:ext cx="1053084" cy="360040"/>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36" name="TextBox 35"/>
            <p:cNvSpPr txBox="1"/>
            <p:nvPr/>
          </p:nvSpPr>
          <p:spPr>
            <a:xfrm>
              <a:off x="4234447" y="1496973"/>
              <a:ext cx="864095" cy="276999"/>
            </a:xfrm>
            <a:prstGeom prst="rect">
              <a:avLst/>
            </a:prstGeom>
            <a:noFill/>
          </p:spPr>
          <p:txBody>
            <a:bodyPr wrap="square" rtlCol="0">
              <a:spAutoFit/>
            </a:bodyPr>
            <a:lstStyle/>
            <a:p>
              <a:pPr algn="ctr">
                <a:buClr>
                  <a:schemeClr val="tx1">
                    <a:lumMod val="90000"/>
                    <a:lumOff val="10000"/>
                  </a:schemeClr>
                </a:buClr>
              </a:pPr>
              <a:r>
                <a:rPr lang="zh-CN" altLang="en-US" sz="1200" b="1" dirty="0">
                  <a:solidFill>
                    <a:schemeClr val="bg1"/>
                  </a:solidFill>
                </a:rPr>
                <a:t>总经理</a:t>
              </a:r>
              <a:endParaRPr lang="zh-CN" altLang="en-US" sz="1200" b="1" dirty="0">
                <a:solidFill>
                  <a:schemeClr val="bg1"/>
                </a:solidFill>
              </a:endParaRPr>
            </a:p>
          </p:txBody>
        </p:sp>
      </p:grpSp>
      <p:grpSp>
        <p:nvGrpSpPr>
          <p:cNvPr id="15" name="组合 14"/>
          <p:cNvGrpSpPr/>
          <p:nvPr/>
        </p:nvGrpSpPr>
        <p:grpSpPr>
          <a:xfrm>
            <a:off x="1547664" y="1918479"/>
            <a:ext cx="1053084" cy="360040"/>
            <a:chOff x="1547664" y="1990488"/>
            <a:chExt cx="1053084" cy="360040"/>
          </a:xfrm>
        </p:grpSpPr>
        <p:sp>
          <p:nvSpPr>
            <p:cNvPr id="44" name="圆角矩形 43"/>
            <p:cNvSpPr/>
            <p:nvPr/>
          </p:nvSpPr>
          <p:spPr>
            <a:xfrm>
              <a:off x="1547664" y="1990488"/>
              <a:ext cx="1053084" cy="36004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42" name="TextBox 41"/>
            <p:cNvSpPr txBox="1"/>
            <p:nvPr/>
          </p:nvSpPr>
          <p:spPr>
            <a:xfrm>
              <a:off x="1642159" y="2032009"/>
              <a:ext cx="864095" cy="276999"/>
            </a:xfrm>
            <a:prstGeom prst="rect">
              <a:avLst/>
            </a:prstGeom>
            <a:noFill/>
          </p:spPr>
          <p:txBody>
            <a:bodyPr wrap="square" rtlCol="0">
              <a:spAutoFit/>
            </a:bodyPr>
            <a:lstStyle/>
            <a:p>
              <a:pPr algn="ctr">
                <a:buClr>
                  <a:schemeClr val="tx1">
                    <a:lumMod val="90000"/>
                    <a:lumOff val="10000"/>
                  </a:schemeClr>
                </a:buClr>
              </a:pPr>
              <a:r>
                <a:rPr lang="zh-CN" altLang="en-US" sz="1200" b="1" dirty="0">
                  <a:solidFill>
                    <a:schemeClr val="bg1"/>
                  </a:solidFill>
                </a:rPr>
                <a:t>生产副总</a:t>
              </a:r>
              <a:endParaRPr lang="zh-CN" altLang="en-US" sz="1200" b="1" dirty="0">
                <a:solidFill>
                  <a:schemeClr val="bg1"/>
                </a:solidFill>
              </a:endParaRPr>
            </a:p>
          </p:txBody>
        </p:sp>
      </p:grpSp>
      <p:grpSp>
        <p:nvGrpSpPr>
          <p:cNvPr id="14" name="组合 13"/>
          <p:cNvGrpSpPr/>
          <p:nvPr/>
        </p:nvGrpSpPr>
        <p:grpSpPr>
          <a:xfrm>
            <a:off x="4115172" y="1918479"/>
            <a:ext cx="1053084" cy="360040"/>
            <a:chOff x="4115172" y="1990488"/>
            <a:chExt cx="1053084" cy="360040"/>
          </a:xfrm>
        </p:grpSpPr>
        <p:sp>
          <p:nvSpPr>
            <p:cNvPr id="61" name="圆角矩形 60"/>
            <p:cNvSpPr/>
            <p:nvPr/>
          </p:nvSpPr>
          <p:spPr>
            <a:xfrm>
              <a:off x="4115172" y="1990488"/>
              <a:ext cx="1053084" cy="36004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60" name="TextBox 59"/>
            <p:cNvSpPr txBox="1"/>
            <p:nvPr/>
          </p:nvSpPr>
          <p:spPr>
            <a:xfrm>
              <a:off x="4209667" y="2032009"/>
              <a:ext cx="864095" cy="276999"/>
            </a:xfrm>
            <a:prstGeom prst="rect">
              <a:avLst/>
            </a:prstGeom>
            <a:noFill/>
          </p:spPr>
          <p:txBody>
            <a:bodyPr wrap="square" rtlCol="0">
              <a:spAutoFit/>
            </a:bodyPr>
            <a:lstStyle/>
            <a:p>
              <a:pPr algn="ctr">
                <a:buClr>
                  <a:schemeClr val="tx1">
                    <a:lumMod val="90000"/>
                    <a:lumOff val="10000"/>
                  </a:schemeClr>
                </a:buClr>
              </a:pPr>
              <a:r>
                <a:rPr lang="zh-CN" altLang="en-US" sz="1200" b="1" dirty="0">
                  <a:solidFill>
                    <a:schemeClr val="bg1"/>
                  </a:solidFill>
                </a:rPr>
                <a:t>行政副总</a:t>
              </a:r>
              <a:endParaRPr lang="zh-CN" altLang="en-US" sz="1200" b="1" dirty="0">
                <a:solidFill>
                  <a:schemeClr val="bg1"/>
                </a:solidFill>
              </a:endParaRPr>
            </a:p>
          </p:txBody>
        </p:sp>
      </p:grpSp>
      <p:grpSp>
        <p:nvGrpSpPr>
          <p:cNvPr id="16" name="组合 15"/>
          <p:cNvGrpSpPr/>
          <p:nvPr/>
        </p:nvGrpSpPr>
        <p:grpSpPr>
          <a:xfrm>
            <a:off x="6876256" y="1918479"/>
            <a:ext cx="1053084" cy="360040"/>
            <a:chOff x="6876256" y="1990488"/>
            <a:chExt cx="1053084" cy="360040"/>
          </a:xfrm>
        </p:grpSpPr>
        <p:sp>
          <p:nvSpPr>
            <p:cNvPr id="66" name="圆角矩形 65"/>
            <p:cNvSpPr/>
            <p:nvPr/>
          </p:nvSpPr>
          <p:spPr>
            <a:xfrm>
              <a:off x="6876256" y="1990488"/>
              <a:ext cx="1053084" cy="36004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65" name="TextBox 64"/>
            <p:cNvSpPr txBox="1"/>
            <p:nvPr/>
          </p:nvSpPr>
          <p:spPr>
            <a:xfrm>
              <a:off x="6970751" y="2032009"/>
              <a:ext cx="864095" cy="276999"/>
            </a:xfrm>
            <a:prstGeom prst="rect">
              <a:avLst/>
            </a:prstGeom>
            <a:noFill/>
          </p:spPr>
          <p:txBody>
            <a:bodyPr wrap="square" rtlCol="0">
              <a:spAutoFit/>
            </a:bodyPr>
            <a:lstStyle/>
            <a:p>
              <a:pPr algn="ctr">
                <a:buClr>
                  <a:schemeClr val="tx1">
                    <a:lumMod val="90000"/>
                    <a:lumOff val="10000"/>
                  </a:schemeClr>
                </a:buClr>
              </a:pPr>
              <a:r>
                <a:rPr lang="zh-CN" altLang="en-US" sz="1200" b="1" dirty="0">
                  <a:solidFill>
                    <a:schemeClr val="bg1"/>
                  </a:solidFill>
                </a:rPr>
                <a:t>经营副总</a:t>
              </a:r>
              <a:endParaRPr lang="zh-CN" altLang="en-US" sz="1200" b="1" dirty="0">
                <a:solidFill>
                  <a:schemeClr val="bg1"/>
                </a:solidFill>
              </a:endParaRPr>
            </a:p>
          </p:txBody>
        </p:sp>
      </p:grpSp>
      <p:grpSp>
        <p:nvGrpSpPr>
          <p:cNvPr id="17" name="组合 16"/>
          <p:cNvGrpSpPr/>
          <p:nvPr/>
        </p:nvGrpSpPr>
        <p:grpSpPr>
          <a:xfrm>
            <a:off x="431147" y="2540932"/>
            <a:ext cx="369332" cy="936104"/>
            <a:chOff x="431146" y="2540931"/>
            <a:chExt cx="369332" cy="936104"/>
          </a:xfrm>
        </p:grpSpPr>
        <p:sp>
          <p:nvSpPr>
            <p:cNvPr id="9" name="圆角矩形 8"/>
            <p:cNvSpPr/>
            <p:nvPr/>
          </p:nvSpPr>
          <p:spPr>
            <a:xfrm>
              <a:off x="458079" y="2540931"/>
              <a:ext cx="288032" cy="936104"/>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71" name="TextBox 70"/>
            <p:cNvSpPr txBox="1"/>
            <p:nvPr/>
          </p:nvSpPr>
          <p:spPr>
            <a:xfrm>
              <a:off x="431146" y="2558307"/>
              <a:ext cx="369332" cy="901352"/>
            </a:xfrm>
            <a:prstGeom prst="rect">
              <a:avLst/>
            </a:prstGeom>
            <a:noFill/>
          </p:spPr>
          <p:txBody>
            <a:bodyPr vert="eaVert" wrap="square" rtlCol="0" anchor="ctr">
              <a:spAutoFit/>
            </a:bodyPr>
            <a:lstStyle/>
            <a:p>
              <a:pPr algn="ctr">
                <a:buClr>
                  <a:schemeClr val="tx1">
                    <a:lumMod val="90000"/>
                    <a:lumOff val="10000"/>
                  </a:schemeClr>
                </a:buClr>
              </a:pPr>
              <a:r>
                <a:rPr lang="zh-CN" altLang="en-US" sz="1200" b="1" dirty="0">
                  <a:solidFill>
                    <a:schemeClr val="bg1"/>
                  </a:solidFill>
                </a:rPr>
                <a:t>研发部</a:t>
              </a:r>
              <a:endParaRPr lang="zh-CN" altLang="en-US" sz="1200" b="1" dirty="0">
                <a:solidFill>
                  <a:schemeClr val="bg1"/>
                </a:solidFill>
              </a:endParaRPr>
            </a:p>
          </p:txBody>
        </p:sp>
      </p:grpSp>
      <p:grpSp>
        <p:nvGrpSpPr>
          <p:cNvPr id="18" name="组合 17"/>
          <p:cNvGrpSpPr/>
          <p:nvPr/>
        </p:nvGrpSpPr>
        <p:grpSpPr>
          <a:xfrm>
            <a:off x="1151227" y="2540932"/>
            <a:ext cx="369332" cy="936104"/>
            <a:chOff x="1151226" y="2540931"/>
            <a:chExt cx="369332" cy="936104"/>
          </a:xfrm>
        </p:grpSpPr>
        <p:sp>
          <p:nvSpPr>
            <p:cNvPr id="77" name="圆角矩形 76"/>
            <p:cNvSpPr/>
            <p:nvPr/>
          </p:nvSpPr>
          <p:spPr>
            <a:xfrm>
              <a:off x="1178159" y="2540931"/>
              <a:ext cx="288032" cy="936104"/>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76" name="TextBox 75"/>
            <p:cNvSpPr txBox="1"/>
            <p:nvPr/>
          </p:nvSpPr>
          <p:spPr>
            <a:xfrm>
              <a:off x="1151226" y="2558307"/>
              <a:ext cx="369332" cy="901352"/>
            </a:xfrm>
            <a:prstGeom prst="rect">
              <a:avLst/>
            </a:prstGeom>
            <a:noFill/>
          </p:spPr>
          <p:txBody>
            <a:bodyPr vert="eaVert" wrap="square" rtlCol="0" anchor="ctr">
              <a:spAutoFit/>
            </a:bodyPr>
            <a:lstStyle/>
            <a:p>
              <a:pPr algn="ctr">
                <a:buClr>
                  <a:schemeClr val="tx1">
                    <a:lumMod val="90000"/>
                    <a:lumOff val="10000"/>
                  </a:schemeClr>
                </a:buClr>
              </a:pPr>
              <a:r>
                <a:rPr lang="zh-CN" altLang="en-US" sz="1200" b="1" dirty="0">
                  <a:solidFill>
                    <a:schemeClr val="bg1"/>
                  </a:solidFill>
                </a:rPr>
                <a:t>资料部</a:t>
              </a:r>
              <a:endParaRPr lang="zh-CN" altLang="en-US" sz="1200" b="1" dirty="0">
                <a:solidFill>
                  <a:schemeClr val="bg1"/>
                </a:solidFill>
              </a:endParaRPr>
            </a:p>
          </p:txBody>
        </p:sp>
      </p:grpSp>
      <p:grpSp>
        <p:nvGrpSpPr>
          <p:cNvPr id="19" name="组合 18"/>
          <p:cNvGrpSpPr/>
          <p:nvPr/>
        </p:nvGrpSpPr>
        <p:grpSpPr>
          <a:xfrm>
            <a:off x="2062824" y="2540932"/>
            <a:ext cx="369332" cy="936104"/>
            <a:chOff x="2062823" y="2540931"/>
            <a:chExt cx="369332" cy="936104"/>
          </a:xfrm>
        </p:grpSpPr>
        <p:sp>
          <p:nvSpPr>
            <p:cNvPr id="82" name="圆角矩形 81"/>
            <p:cNvSpPr/>
            <p:nvPr/>
          </p:nvSpPr>
          <p:spPr>
            <a:xfrm>
              <a:off x="2089755" y="2540931"/>
              <a:ext cx="288032" cy="936104"/>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81" name="TextBox 80"/>
            <p:cNvSpPr txBox="1"/>
            <p:nvPr/>
          </p:nvSpPr>
          <p:spPr>
            <a:xfrm>
              <a:off x="2062823" y="2558307"/>
              <a:ext cx="369332" cy="901352"/>
            </a:xfrm>
            <a:prstGeom prst="rect">
              <a:avLst/>
            </a:prstGeom>
            <a:noFill/>
            <a:ln>
              <a:noFill/>
            </a:ln>
            <a:effectLst/>
          </p:spPr>
          <p:txBody>
            <a:bodyPr vert="eaVert" wrap="square" rtlCol="0" anchor="ctr">
              <a:spAutoFit/>
            </a:bodyPr>
            <a:lstStyle/>
            <a:p>
              <a:pPr algn="ctr">
                <a:buClr>
                  <a:schemeClr val="tx1">
                    <a:lumMod val="90000"/>
                    <a:lumOff val="10000"/>
                  </a:schemeClr>
                </a:buClr>
              </a:pPr>
              <a:r>
                <a:rPr lang="zh-CN" altLang="en-US" sz="1200" b="1" dirty="0">
                  <a:solidFill>
                    <a:schemeClr val="bg1"/>
                  </a:solidFill>
                </a:rPr>
                <a:t>生产部</a:t>
              </a:r>
              <a:endParaRPr lang="zh-CN" altLang="en-US" sz="1200" b="1" dirty="0">
                <a:solidFill>
                  <a:schemeClr val="bg1"/>
                </a:solidFill>
              </a:endParaRPr>
            </a:p>
          </p:txBody>
        </p:sp>
      </p:grpSp>
      <p:grpSp>
        <p:nvGrpSpPr>
          <p:cNvPr id="4" name="组合 3"/>
          <p:cNvGrpSpPr/>
          <p:nvPr/>
        </p:nvGrpSpPr>
        <p:grpSpPr>
          <a:xfrm>
            <a:off x="416522" y="3579860"/>
            <a:ext cx="8348602" cy="246564"/>
            <a:chOff x="416522" y="3579860"/>
            <a:chExt cx="8348602" cy="246564"/>
          </a:xfrm>
        </p:grpSpPr>
        <p:cxnSp>
          <p:nvCxnSpPr>
            <p:cNvPr id="247" name="直接连接符 246"/>
            <p:cNvCxnSpPr/>
            <p:nvPr/>
          </p:nvCxnSpPr>
          <p:spPr>
            <a:xfrm>
              <a:off x="420927" y="3579860"/>
              <a:ext cx="324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a:off x="1136642" y="3579860"/>
              <a:ext cx="324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a:off x="5121730" y="3579860"/>
              <a:ext cx="324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a:off x="5862553" y="3579860"/>
              <a:ext cx="324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a:off x="6542134" y="3579860"/>
              <a:ext cx="396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a:off x="8367778" y="3579860"/>
              <a:ext cx="396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a:off x="1878458" y="3579860"/>
              <a:ext cx="648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57" name="直接连接符 256"/>
            <p:cNvCxnSpPr/>
            <p:nvPr/>
          </p:nvCxnSpPr>
          <p:spPr>
            <a:xfrm>
              <a:off x="7311274" y="3579860"/>
              <a:ext cx="714762"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60" name="直接连接符 259"/>
            <p:cNvCxnSpPr/>
            <p:nvPr/>
          </p:nvCxnSpPr>
          <p:spPr>
            <a:xfrm>
              <a:off x="3711870" y="3579860"/>
              <a:ext cx="1106612"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00" name="直接连接符 299"/>
            <p:cNvCxnSpPr/>
            <p:nvPr/>
          </p:nvCxnSpPr>
          <p:spPr>
            <a:xfrm>
              <a:off x="416522"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02" name="直接连接符 301"/>
            <p:cNvCxnSpPr/>
            <p:nvPr/>
          </p:nvCxnSpPr>
          <p:spPr>
            <a:xfrm>
              <a:off x="758546"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03" name="直接连接符 302"/>
            <p:cNvCxnSpPr/>
            <p:nvPr/>
          </p:nvCxnSpPr>
          <p:spPr>
            <a:xfrm>
              <a:off x="1136642"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04" name="直接连接符 303"/>
            <p:cNvCxnSpPr/>
            <p:nvPr/>
          </p:nvCxnSpPr>
          <p:spPr>
            <a:xfrm>
              <a:off x="1463362"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05" name="直接连接符 304"/>
            <p:cNvCxnSpPr/>
            <p:nvPr/>
          </p:nvCxnSpPr>
          <p:spPr>
            <a:xfrm>
              <a:off x="1885450"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06" name="直接连接符 305"/>
            <p:cNvCxnSpPr/>
            <p:nvPr/>
          </p:nvCxnSpPr>
          <p:spPr>
            <a:xfrm>
              <a:off x="2537615"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07" name="直接连接符 306"/>
            <p:cNvCxnSpPr/>
            <p:nvPr/>
          </p:nvCxnSpPr>
          <p:spPr>
            <a:xfrm>
              <a:off x="2972063"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08" name="直接连接符 307"/>
            <p:cNvCxnSpPr/>
            <p:nvPr/>
          </p:nvCxnSpPr>
          <p:spPr>
            <a:xfrm>
              <a:off x="3327345"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09" name="直接连接符 308"/>
            <p:cNvCxnSpPr/>
            <p:nvPr/>
          </p:nvCxnSpPr>
          <p:spPr>
            <a:xfrm>
              <a:off x="3711159"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0" name="直接连接符 309"/>
            <p:cNvCxnSpPr/>
            <p:nvPr/>
          </p:nvCxnSpPr>
          <p:spPr>
            <a:xfrm>
              <a:off x="4039682"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1" name="直接连接符 310"/>
            <p:cNvCxnSpPr/>
            <p:nvPr/>
          </p:nvCxnSpPr>
          <p:spPr>
            <a:xfrm>
              <a:off x="4421662"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2" name="直接连接符 311"/>
            <p:cNvCxnSpPr/>
            <p:nvPr/>
          </p:nvCxnSpPr>
          <p:spPr>
            <a:xfrm>
              <a:off x="4803981"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3" name="直接连接符 312"/>
            <p:cNvCxnSpPr/>
            <p:nvPr/>
          </p:nvCxnSpPr>
          <p:spPr>
            <a:xfrm>
              <a:off x="5126630"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4" name="直接连接符 313"/>
            <p:cNvCxnSpPr/>
            <p:nvPr/>
          </p:nvCxnSpPr>
          <p:spPr>
            <a:xfrm>
              <a:off x="5473104"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5" name="直接连接符 314"/>
            <p:cNvCxnSpPr/>
            <p:nvPr/>
          </p:nvCxnSpPr>
          <p:spPr>
            <a:xfrm>
              <a:off x="5868144"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6" name="直接连接符 315"/>
            <p:cNvCxnSpPr/>
            <p:nvPr/>
          </p:nvCxnSpPr>
          <p:spPr>
            <a:xfrm>
              <a:off x="6186533"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7" name="直接连接符 316"/>
            <p:cNvCxnSpPr/>
            <p:nvPr/>
          </p:nvCxnSpPr>
          <p:spPr>
            <a:xfrm>
              <a:off x="6542796"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8" name="直接连接符 317"/>
            <p:cNvCxnSpPr/>
            <p:nvPr/>
          </p:nvCxnSpPr>
          <p:spPr>
            <a:xfrm>
              <a:off x="6924006"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19" name="直接连接符 318"/>
            <p:cNvCxnSpPr/>
            <p:nvPr/>
          </p:nvCxnSpPr>
          <p:spPr>
            <a:xfrm>
              <a:off x="7300526"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20" name="直接连接符 319"/>
            <p:cNvCxnSpPr/>
            <p:nvPr/>
          </p:nvCxnSpPr>
          <p:spPr>
            <a:xfrm>
              <a:off x="7643650"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21" name="直接连接符 320"/>
            <p:cNvCxnSpPr/>
            <p:nvPr/>
          </p:nvCxnSpPr>
          <p:spPr>
            <a:xfrm>
              <a:off x="8023511"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nvCxnSpPr>
          <p:spPr>
            <a:xfrm>
              <a:off x="8367778"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23" name="直接连接符 322"/>
            <p:cNvCxnSpPr/>
            <p:nvPr/>
          </p:nvCxnSpPr>
          <p:spPr>
            <a:xfrm>
              <a:off x="8765124" y="3585405"/>
              <a:ext cx="0" cy="241019"/>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2969986" y="3579860"/>
              <a:ext cx="360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nvGrpSpPr>
          <p:cNvPr id="281" name="组合 280"/>
          <p:cNvGrpSpPr/>
          <p:nvPr/>
        </p:nvGrpSpPr>
        <p:grpSpPr>
          <a:xfrm>
            <a:off x="2957156" y="2540932"/>
            <a:ext cx="369332" cy="936104"/>
            <a:chOff x="2957156" y="2540931"/>
            <a:chExt cx="369332" cy="936104"/>
          </a:xfrm>
        </p:grpSpPr>
        <p:sp>
          <p:nvSpPr>
            <p:cNvPr id="87" name="圆角矩形 86"/>
            <p:cNvSpPr/>
            <p:nvPr/>
          </p:nvSpPr>
          <p:spPr>
            <a:xfrm>
              <a:off x="2969067" y="2540931"/>
              <a:ext cx="288032" cy="936104"/>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86" name="TextBox 85"/>
            <p:cNvSpPr txBox="1"/>
            <p:nvPr/>
          </p:nvSpPr>
          <p:spPr>
            <a:xfrm>
              <a:off x="2957156" y="2558307"/>
              <a:ext cx="369332" cy="901352"/>
            </a:xfrm>
            <a:prstGeom prst="rect">
              <a:avLst/>
            </a:prstGeom>
            <a:noFill/>
          </p:spPr>
          <p:txBody>
            <a:bodyPr vert="eaVert" wrap="square" rtlCol="0" anchor="ctr">
              <a:spAutoFit/>
            </a:bodyPr>
            <a:lstStyle/>
            <a:p>
              <a:pPr algn="ctr">
                <a:buClr>
                  <a:schemeClr val="tx1">
                    <a:lumMod val="90000"/>
                    <a:lumOff val="10000"/>
                  </a:schemeClr>
                </a:buClr>
              </a:pPr>
              <a:r>
                <a:rPr lang="zh-CN" altLang="en-US" sz="1200" b="1" dirty="0">
                  <a:solidFill>
                    <a:schemeClr val="bg1"/>
                  </a:solidFill>
                </a:rPr>
                <a:t>质管部</a:t>
              </a:r>
              <a:endParaRPr lang="zh-CN" altLang="en-US" sz="1200" b="1" dirty="0">
                <a:solidFill>
                  <a:schemeClr val="bg1"/>
                </a:solidFill>
              </a:endParaRPr>
            </a:p>
          </p:txBody>
        </p:sp>
      </p:grpSp>
      <p:grpSp>
        <p:nvGrpSpPr>
          <p:cNvPr id="21" name="组合 20"/>
          <p:cNvGrpSpPr/>
          <p:nvPr/>
        </p:nvGrpSpPr>
        <p:grpSpPr>
          <a:xfrm>
            <a:off x="4046568" y="2540932"/>
            <a:ext cx="369332" cy="936104"/>
            <a:chOff x="4046568" y="2540931"/>
            <a:chExt cx="369332" cy="936104"/>
          </a:xfrm>
        </p:grpSpPr>
        <p:sp>
          <p:nvSpPr>
            <p:cNvPr id="92" name="圆角矩形 91"/>
            <p:cNvSpPr/>
            <p:nvPr/>
          </p:nvSpPr>
          <p:spPr>
            <a:xfrm>
              <a:off x="4058479" y="2540931"/>
              <a:ext cx="288032" cy="936104"/>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91" name="TextBox 90"/>
            <p:cNvSpPr txBox="1"/>
            <p:nvPr/>
          </p:nvSpPr>
          <p:spPr>
            <a:xfrm>
              <a:off x="4046568" y="2558307"/>
              <a:ext cx="369332" cy="901352"/>
            </a:xfrm>
            <a:prstGeom prst="rect">
              <a:avLst/>
            </a:prstGeom>
            <a:noFill/>
          </p:spPr>
          <p:txBody>
            <a:bodyPr vert="eaVert" wrap="square" rtlCol="0" anchor="ctr">
              <a:spAutoFit/>
            </a:bodyPr>
            <a:lstStyle/>
            <a:p>
              <a:pPr algn="ctr">
                <a:buClr>
                  <a:schemeClr val="tx1">
                    <a:lumMod val="90000"/>
                    <a:lumOff val="10000"/>
                  </a:schemeClr>
                </a:buClr>
              </a:pPr>
              <a:r>
                <a:rPr lang="zh-CN" altLang="en-US" sz="1200" b="1" dirty="0">
                  <a:solidFill>
                    <a:schemeClr val="bg1"/>
                  </a:solidFill>
                </a:rPr>
                <a:t>行政人事部</a:t>
              </a:r>
              <a:endParaRPr lang="zh-CN" altLang="en-US" sz="1200" b="1" dirty="0">
                <a:solidFill>
                  <a:schemeClr val="bg1"/>
                </a:solidFill>
              </a:endParaRPr>
            </a:p>
          </p:txBody>
        </p:sp>
      </p:grpSp>
      <p:grpSp>
        <p:nvGrpSpPr>
          <p:cNvPr id="22" name="组合 21"/>
          <p:cNvGrpSpPr/>
          <p:nvPr/>
        </p:nvGrpSpPr>
        <p:grpSpPr>
          <a:xfrm>
            <a:off x="5126688" y="2540932"/>
            <a:ext cx="369332" cy="936104"/>
            <a:chOff x="5126688" y="2540931"/>
            <a:chExt cx="369332" cy="936104"/>
          </a:xfrm>
        </p:grpSpPr>
        <p:sp>
          <p:nvSpPr>
            <p:cNvPr id="97" name="圆角矩形 96"/>
            <p:cNvSpPr/>
            <p:nvPr/>
          </p:nvSpPr>
          <p:spPr>
            <a:xfrm>
              <a:off x="5138599" y="2540931"/>
              <a:ext cx="288032" cy="936104"/>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96" name="TextBox 95"/>
            <p:cNvSpPr txBox="1"/>
            <p:nvPr/>
          </p:nvSpPr>
          <p:spPr>
            <a:xfrm>
              <a:off x="5126688" y="2558307"/>
              <a:ext cx="369332" cy="901352"/>
            </a:xfrm>
            <a:prstGeom prst="rect">
              <a:avLst/>
            </a:prstGeom>
            <a:noFill/>
          </p:spPr>
          <p:txBody>
            <a:bodyPr vert="eaVert" wrap="square" rtlCol="0" anchor="ctr">
              <a:spAutoFit/>
            </a:bodyPr>
            <a:lstStyle/>
            <a:p>
              <a:pPr algn="ctr">
                <a:buClr>
                  <a:schemeClr val="tx1">
                    <a:lumMod val="90000"/>
                    <a:lumOff val="10000"/>
                  </a:schemeClr>
                </a:buClr>
              </a:pPr>
              <a:r>
                <a:rPr lang="zh-CN" altLang="en-US" sz="1200" b="1" dirty="0">
                  <a:solidFill>
                    <a:schemeClr val="bg1"/>
                  </a:solidFill>
                </a:rPr>
                <a:t>信息管理部</a:t>
              </a:r>
              <a:endParaRPr lang="zh-CN" altLang="en-US" sz="1200" b="1" dirty="0">
                <a:solidFill>
                  <a:schemeClr val="bg1"/>
                </a:solidFill>
              </a:endParaRPr>
            </a:p>
          </p:txBody>
        </p:sp>
      </p:grpSp>
      <p:grpSp>
        <p:nvGrpSpPr>
          <p:cNvPr id="23" name="组合 22"/>
          <p:cNvGrpSpPr/>
          <p:nvPr/>
        </p:nvGrpSpPr>
        <p:grpSpPr>
          <a:xfrm>
            <a:off x="5846768" y="2540932"/>
            <a:ext cx="369332" cy="936104"/>
            <a:chOff x="5846768" y="2540931"/>
            <a:chExt cx="369332" cy="936104"/>
          </a:xfrm>
        </p:grpSpPr>
        <p:sp>
          <p:nvSpPr>
            <p:cNvPr id="102" name="圆角矩形 101"/>
            <p:cNvSpPr/>
            <p:nvPr/>
          </p:nvSpPr>
          <p:spPr>
            <a:xfrm>
              <a:off x="5858679" y="2540931"/>
              <a:ext cx="288032" cy="936104"/>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01" name="TextBox 100"/>
            <p:cNvSpPr txBox="1"/>
            <p:nvPr/>
          </p:nvSpPr>
          <p:spPr>
            <a:xfrm>
              <a:off x="5846768" y="2558307"/>
              <a:ext cx="369332" cy="901352"/>
            </a:xfrm>
            <a:prstGeom prst="rect">
              <a:avLst/>
            </a:prstGeom>
            <a:noFill/>
          </p:spPr>
          <p:txBody>
            <a:bodyPr vert="eaVert" wrap="square" rtlCol="0" anchor="ctr">
              <a:spAutoFit/>
            </a:bodyPr>
            <a:lstStyle/>
            <a:p>
              <a:pPr algn="ctr">
                <a:buClr>
                  <a:schemeClr val="tx1">
                    <a:lumMod val="90000"/>
                    <a:lumOff val="10000"/>
                  </a:schemeClr>
                </a:buClr>
              </a:pPr>
              <a:r>
                <a:rPr lang="zh-CN" altLang="en-US" sz="1200" b="1" dirty="0">
                  <a:solidFill>
                    <a:schemeClr val="bg1"/>
                  </a:solidFill>
                </a:rPr>
                <a:t>财务部</a:t>
              </a:r>
              <a:endParaRPr lang="zh-CN" altLang="en-US" sz="1200" b="1" dirty="0">
                <a:solidFill>
                  <a:schemeClr val="bg1"/>
                </a:solidFill>
              </a:endParaRPr>
            </a:p>
          </p:txBody>
        </p:sp>
      </p:grpSp>
      <p:grpSp>
        <p:nvGrpSpPr>
          <p:cNvPr id="24" name="组合 23"/>
          <p:cNvGrpSpPr/>
          <p:nvPr/>
        </p:nvGrpSpPr>
        <p:grpSpPr>
          <a:xfrm>
            <a:off x="6533806" y="2540932"/>
            <a:ext cx="369332" cy="936104"/>
            <a:chOff x="6533806" y="2540931"/>
            <a:chExt cx="369332" cy="936104"/>
          </a:xfrm>
        </p:grpSpPr>
        <p:sp>
          <p:nvSpPr>
            <p:cNvPr id="107" name="圆角矩形 106"/>
            <p:cNvSpPr/>
            <p:nvPr/>
          </p:nvSpPr>
          <p:spPr>
            <a:xfrm>
              <a:off x="6545717" y="2540931"/>
              <a:ext cx="288032" cy="936104"/>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06" name="TextBox 105"/>
            <p:cNvSpPr txBox="1"/>
            <p:nvPr/>
          </p:nvSpPr>
          <p:spPr>
            <a:xfrm>
              <a:off x="6533806" y="2670384"/>
              <a:ext cx="369332" cy="677199"/>
            </a:xfrm>
            <a:prstGeom prst="rect">
              <a:avLst/>
            </a:prstGeom>
            <a:noFill/>
          </p:spPr>
          <p:txBody>
            <a:bodyPr vert="eaVert" wrap="square" rtlCol="0" anchor="ctr">
              <a:spAutoFit/>
            </a:bodyPr>
            <a:lstStyle/>
            <a:p>
              <a:pPr algn="ctr">
                <a:buClr>
                  <a:schemeClr val="tx1">
                    <a:lumMod val="90000"/>
                    <a:lumOff val="10000"/>
                  </a:schemeClr>
                </a:buClr>
              </a:pPr>
              <a:r>
                <a:rPr lang="zh-CN" altLang="en-US" sz="1200" b="1" dirty="0">
                  <a:solidFill>
                    <a:schemeClr val="bg1"/>
                  </a:solidFill>
                </a:rPr>
                <a:t>股份部</a:t>
              </a:r>
              <a:endParaRPr lang="zh-CN" altLang="en-US" sz="1200" b="1" dirty="0">
                <a:solidFill>
                  <a:schemeClr val="bg1"/>
                </a:solidFill>
              </a:endParaRPr>
            </a:p>
          </p:txBody>
        </p:sp>
      </p:grpSp>
      <p:grpSp>
        <p:nvGrpSpPr>
          <p:cNvPr id="25" name="组合 24"/>
          <p:cNvGrpSpPr/>
          <p:nvPr/>
        </p:nvGrpSpPr>
        <p:grpSpPr>
          <a:xfrm>
            <a:off x="7445619" y="2540932"/>
            <a:ext cx="369332" cy="936104"/>
            <a:chOff x="7445619" y="2540931"/>
            <a:chExt cx="369332" cy="936104"/>
          </a:xfrm>
        </p:grpSpPr>
        <p:sp>
          <p:nvSpPr>
            <p:cNvPr id="112" name="圆角矩形 111"/>
            <p:cNvSpPr/>
            <p:nvPr/>
          </p:nvSpPr>
          <p:spPr>
            <a:xfrm>
              <a:off x="7466605" y="2540931"/>
              <a:ext cx="288032" cy="936104"/>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11" name="TextBox 110"/>
            <p:cNvSpPr txBox="1"/>
            <p:nvPr/>
          </p:nvSpPr>
          <p:spPr>
            <a:xfrm>
              <a:off x="7445619" y="2670384"/>
              <a:ext cx="369332" cy="677199"/>
            </a:xfrm>
            <a:prstGeom prst="rect">
              <a:avLst/>
            </a:prstGeom>
            <a:noFill/>
          </p:spPr>
          <p:txBody>
            <a:bodyPr vert="eaVert" wrap="square" rtlCol="0" anchor="ctr">
              <a:spAutoFit/>
            </a:bodyPr>
            <a:lstStyle/>
            <a:p>
              <a:pPr algn="ctr">
                <a:buClr>
                  <a:schemeClr val="tx1">
                    <a:lumMod val="90000"/>
                    <a:lumOff val="10000"/>
                  </a:schemeClr>
                </a:buClr>
              </a:pPr>
              <a:r>
                <a:rPr lang="zh-CN" altLang="en-US" sz="1200" b="1" dirty="0">
                  <a:solidFill>
                    <a:schemeClr val="bg1"/>
                  </a:solidFill>
                </a:rPr>
                <a:t>营销部</a:t>
              </a:r>
              <a:endParaRPr lang="zh-CN" altLang="en-US" sz="1200" b="1" dirty="0">
                <a:solidFill>
                  <a:schemeClr val="bg1"/>
                </a:solidFill>
              </a:endParaRPr>
            </a:p>
          </p:txBody>
        </p:sp>
      </p:grpSp>
      <p:grpSp>
        <p:nvGrpSpPr>
          <p:cNvPr id="27" name="组合 26"/>
          <p:cNvGrpSpPr/>
          <p:nvPr/>
        </p:nvGrpSpPr>
        <p:grpSpPr>
          <a:xfrm>
            <a:off x="8409094" y="2540932"/>
            <a:ext cx="369332" cy="936104"/>
            <a:chOff x="8409094" y="2540931"/>
            <a:chExt cx="369332" cy="936104"/>
          </a:xfrm>
        </p:grpSpPr>
        <p:sp>
          <p:nvSpPr>
            <p:cNvPr id="117" name="圆角矩形 116"/>
            <p:cNvSpPr/>
            <p:nvPr/>
          </p:nvSpPr>
          <p:spPr>
            <a:xfrm>
              <a:off x="8427217" y="2540931"/>
              <a:ext cx="288032" cy="936104"/>
            </a:xfrm>
            <a:prstGeom prst="roundRect">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16" name="TextBox 115"/>
            <p:cNvSpPr txBox="1"/>
            <p:nvPr/>
          </p:nvSpPr>
          <p:spPr>
            <a:xfrm>
              <a:off x="8409094" y="2670384"/>
              <a:ext cx="369332" cy="677199"/>
            </a:xfrm>
            <a:prstGeom prst="rect">
              <a:avLst/>
            </a:prstGeom>
            <a:noFill/>
          </p:spPr>
          <p:txBody>
            <a:bodyPr vert="eaVert" wrap="square" rtlCol="0" anchor="ctr">
              <a:spAutoFit/>
            </a:bodyPr>
            <a:lstStyle/>
            <a:p>
              <a:pPr algn="ctr">
                <a:buClr>
                  <a:schemeClr val="tx1">
                    <a:lumMod val="90000"/>
                    <a:lumOff val="10000"/>
                  </a:schemeClr>
                </a:buClr>
              </a:pPr>
              <a:r>
                <a:rPr lang="zh-CN" altLang="en-US" sz="1200" b="1" dirty="0">
                  <a:solidFill>
                    <a:schemeClr val="bg1"/>
                  </a:solidFill>
                </a:rPr>
                <a:t>国际部</a:t>
              </a:r>
              <a:endParaRPr lang="zh-CN" altLang="en-US" sz="1200" b="1" dirty="0">
                <a:solidFill>
                  <a:schemeClr val="bg1"/>
                </a:solidFill>
              </a:endParaRPr>
            </a:p>
          </p:txBody>
        </p:sp>
      </p:grpSp>
      <p:grpSp>
        <p:nvGrpSpPr>
          <p:cNvPr id="28" name="组合 27"/>
          <p:cNvGrpSpPr/>
          <p:nvPr/>
        </p:nvGrpSpPr>
        <p:grpSpPr>
          <a:xfrm>
            <a:off x="259215" y="3781003"/>
            <a:ext cx="353943" cy="1080000"/>
            <a:chOff x="259214" y="3781003"/>
            <a:chExt cx="353943" cy="1080000"/>
          </a:xfrm>
        </p:grpSpPr>
        <p:sp>
          <p:nvSpPr>
            <p:cNvPr id="122" name="圆角矩形 121"/>
            <p:cNvSpPr/>
            <p:nvPr/>
          </p:nvSpPr>
          <p:spPr>
            <a:xfrm>
              <a:off x="272506"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21" name="TextBox 120"/>
            <p:cNvSpPr txBox="1"/>
            <p:nvPr/>
          </p:nvSpPr>
          <p:spPr>
            <a:xfrm>
              <a:off x="259214"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电子开发部</a:t>
              </a:r>
              <a:endParaRPr lang="zh-CN" altLang="en-US" sz="1100" b="1" dirty="0">
                <a:solidFill>
                  <a:schemeClr val="bg1"/>
                </a:solidFill>
              </a:endParaRPr>
            </a:p>
          </p:txBody>
        </p:sp>
      </p:grpSp>
      <p:grpSp>
        <p:nvGrpSpPr>
          <p:cNvPr id="29" name="组合 28"/>
          <p:cNvGrpSpPr/>
          <p:nvPr/>
        </p:nvGrpSpPr>
        <p:grpSpPr>
          <a:xfrm>
            <a:off x="621544" y="3801051"/>
            <a:ext cx="353943" cy="1039906"/>
            <a:chOff x="621530" y="3801050"/>
            <a:chExt cx="353943" cy="1039906"/>
          </a:xfrm>
        </p:grpSpPr>
        <p:sp>
          <p:nvSpPr>
            <p:cNvPr id="128" name="圆角矩形 127"/>
            <p:cNvSpPr/>
            <p:nvPr/>
          </p:nvSpPr>
          <p:spPr>
            <a:xfrm>
              <a:off x="652838" y="3801050"/>
              <a:ext cx="252000" cy="1039906"/>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26" name="TextBox 125"/>
            <p:cNvSpPr txBox="1"/>
            <p:nvPr/>
          </p:nvSpPr>
          <p:spPr>
            <a:xfrm>
              <a:off x="621530"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化工开发部</a:t>
              </a:r>
              <a:endParaRPr lang="zh-CN" altLang="en-US" sz="1100" b="1" dirty="0">
                <a:solidFill>
                  <a:schemeClr val="bg1"/>
                </a:solidFill>
              </a:endParaRPr>
            </a:p>
          </p:txBody>
        </p:sp>
      </p:grpSp>
      <p:grpSp>
        <p:nvGrpSpPr>
          <p:cNvPr id="30" name="组合 29"/>
          <p:cNvGrpSpPr/>
          <p:nvPr/>
        </p:nvGrpSpPr>
        <p:grpSpPr>
          <a:xfrm>
            <a:off x="983852" y="3781003"/>
            <a:ext cx="353943" cy="1080000"/>
            <a:chOff x="983846" y="3781003"/>
            <a:chExt cx="353943" cy="1080000"/>
          </a:xfrm>
        </p:grpSpPr>
        <p:sp>
          <p:nvSpPr>
            <p:cNvPr id="132" name="圆角矩形 131"/>
            <p:cNvSpPr/>
            <p:nvPr/>
          </p:nvSpPr>
          <p:spPr>
            <a:xfrm>
              <a:off x="997138"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31" name="TextBox 130"/>
            <p:cNvSpPr txBox="1"/>
            <p:nvPr/>
          </p:nvSpPr>
          <p:spPr>
            <a:xfrm>
              <a:off x="983846"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采购部</a:t>
              </a:r>
              <a:endParaRPr lang="zh-CN" altLang="en-US" sz="1100" b="1" dirty="0">
                <a:solidFill>
                  <a:schemeClr val="bg1"/>
                </a:solidFill>
              </a:endParaRPr>
            </a:p>
          </p:txBody>
        </p:sp>
      </p:grpSp>
      <p:grpSp>
        <p:nvGrpSpPr>
          <p:cNvPr id="31" name="组合 30"/>
          <p:cNvGrpSpPr/>
          <p:nvPr/>
        </p:nvGrpSpPr>
        <p:grpSpPr>
          <a:xfrm>
            <a:off x="1346179" y="3781003"/>
            <a:ext cx="353943" cy="1080000"/>
            <a:chOff x="1346162" y="3781003"/>
            <a:chExt cx="353943" cy="1080000"/>
          </a:xfrm>
        </p:grpSpPr>
        <p:sp>
          <p:nvSpPr>
            <p:cNvPr id="137" name="圆角矩形 136"/>
            <p:cNvSpPr/>
            <p:nvPr/>
          </p:nvSpPr>
          <p:spPr>
            <a:xfrm>
              <a:off x="1359454"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36" name="TextBox 135"/>
            <p:cNvSpPr txBox="1"/>
            <p:nvPr/>
          </p:nvSpPr>
          <p:spPr>
            <a:xfrm>
              <a:off x="1346162"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仓库</a:t>
              </a:r>
              <a:endParaRPr lang="zh-CN" altLang="en-US" sz="1100" b="1" dirty="0">
                <a:solidFill>
                  <a:schemeClr val="bg1"/>
                </a:solidFill>
              </a:endParaRPr>
            </a:p>
          </p:txBody>
        </p:sp>
      </p:grpSp>
      <p:grpSp>
        <p:nvGrpSpPr>
          <p:cNvPr id="235" name="组合 234"/>
          <p:cNvGrpSpPr/>
          <p:nvPr/>
        </p:nvGrpSpPr>
        <p:grpSpPr>
          <a:xfrm>
            <a:off x="1708483" y="3781003"/>
            <a:ext cx="353943" cy="1080000"/>
            <a:chOff x="1708478" y="3781003"/>
            <a:chExt cx="353943" cy="1080000"/>
          </a:xfrm>
        </p:grpSpPr>
        <p:sp>
          <p:nvSpPr>
            <p:cNvPr id="142" name="圆角矩形 141"/>
            <p:cNvSpPr/>
            <p:nvPr/>
          </p:nvSpPr>
          <p:spPr>
            <a:xfrm>
              <a:off x="1721770"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41" name="TextBox 140"/>
            <p:cNvSpPr txBox="1"/>
            <p:nvPr/>
          </p:nvSpPr>
          <p:spPr>
            <a:xfrm>
              <a:off x="1708478"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生管部</a:t>
              </a:r>
              <a:endParaRPr lang="zh-CN" altLang="en-US" sz="1100" b="1" dirty="0">
                <a:solidFill>
                  <a:schemeClr val="bg1"/>
                </a:solidFill>
              </a:endParaRPr>
            </a:p>
          </p:txBody>
        </p:sp>
      </p:grpSp>
      <p:grpSp>
        <p:nvGrpSpPr>
          <p:cNvPr id="248" name="组合 247"/>
          <p:cNvGrpSpPr/>
          <p:nvPr/>
        </p:nvGrpSpPr>
        <p:grpSpPr>
          <a:xfrm>
            <a:off x="2070840" y="3801051"/>
            <a:ext cx="353943" cy="1039906"/>
            <a:chOff x="2070794" y="3801050"/>
            <a:chExt cx="353943" cy="1039906"/>
          </a:xfrm>
        </p:grpSpPr>
        <p:sp>
          <p:nvSpPr>
            <p:cNvPr id="148" name="圆角矩形 147"/>
            <p:cNvSpPr/>
            <p:nvPr/>
          </p:nvSpPr>
          <p:spPr>
            <a:xfrm>
              <a:off x="2102102" y="3801050"/>
              <a:ext cx="252000" cy="1039906"/>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46" name="TextBox 145"/>
            <p:cNvSpPr txBox="1"/>
            <p:nvPr/>
          </p:nvSpPr>
          <p:spPr>
            <a:xfrm>
              <a:off x="2070794"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电子厂</a:t>
              </a:r>
              <a:endParaRPr lang="zh-CN" altLang="en-US" sz="1100" b="1" dirty="0">
                <a:solidFill>
                  <a:schemeClr val="bg1"/>
                </a:solidFill>
              </a:endParaRPr>
            </a:p>
          </p:txBody>
        </p:sp>
      </p:grpSp>
      <p:grpSp>
        <p:nvGrpSpPr>
          <p:cNvPr id="256" name="组合 255"/>
          <p:cNvGrpSpPr/>
          <p:nvPr/>
        </p:nvGrpSpPr>
        <p:grpSpPr>
          <a:xfrm>
            <a:off x="2433122" y="3781003"/>
            <a:ext cx="353943" cy="1080000"/>
            <a:chOff x="2433110" y="3781003"/>
            <a:chExt cx="353943" cy="1080000"/>
          </a:xfrm>
        </p:grpSpPr>
        <p:sp>
          <p:nvSpPr>
            <p:cNvPr id="152" name="圆角矩形 151"/>
            <p:cNvSpPr/>
            <p:nvPr/>
          </p:nvSpPr>
          <p:spPr>
            <a:xfrm>
              <a:off x="2446402"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51" name="TextBox 150"/>
            <p:cNvSpPr txBox="1"/>
            <p:nvPr/>
          </p:nvSpPr>
          <p:spPr>
            <a:xfrm>
              <a:off x="2433110"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生技部</a:t>
              </a:r>
              <a:endParaRPr lang="zh-CN" altLang="en-US" sz="1100" b="1" dirty="0">
                <a:solidFill>
                  <a:schemeClr val="bg1"/>
                </a:solidFill>
              </a:endParaRPr>
            </a:p>
          </p:txBody>
        </p:sp>
      </p:grpSp>
      <p:grpSp>
        <p:nvGrpSpPr>
          <p:cNvPr id="258" name="组合 257"/>
          <p:cNvGrpSpPr/>
          <p:nvPr/>
        </p:nvGrpSpPr>
        <p:grpSpPr>
          <a:xfrm>
            <a:off x="2795436" y="3801051"/>
            <a:ext cx="353943" cy="1039906"/>
            <a:chOff x="2795426" y="3801050"/>
            <a:chExt cx="353943" cy="1039906"/>
          </a:xfrm>
        </p:grpSpPr>
        <p:sp>
          <p:nvSpPr>
            <p:cNvPr id="158" name="圆角矩形 157"/>
            <p:cNvSpPr/>
            <p:nvPr/>
          </p:nvSpPr>
          <p:spPr>
            <a:xfrm>
              <a:off x="2826734" y="3801050"/>
              <a:ext cx="252000" cy="1039906"/>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56" name="TextBox 155"/>
            <p:cNvSpPr txBox="1"/>
            <p:nvPr/>
          </p:nvSpPr>
          <p:spPr>
            <a:xfrm>
              <a:off x="2795426"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质管部</a:t>
              </a:r>
              <a:endParaRPr lang="zh-CN" altLang="en-US" sz="1100" b="1" dirty="0">
                <a:solidFill>
                  <a:schemeClr val="bg1"/>
                </a:solidFill>
              </a:endParaRPr>
            </a:p>
          </p:txBody>
        </p:sp>
      </p:grpSp>
      <p:grpSp>
        <p:nvGrpSpPr>
          <p:cNvPr id="259" name="组合 258"/>
          <p:cNvGrpSpPr/>
          <p:nvPr/>
        </p:nvGrpSpPr>
        <p:grpSpPr>
          <a:xfrm>
            <a:off x="3157763" y="3781003"/>
            <a:ext cx="353943" cy="1080000"/>
            <a:chOff x="3157742" y="3781003"/>
            <a:chExt cx="353943" cy="1080000"/>
          </a:xfrm>
        </p:grpSpPr>
        <p:sp>
          <p:nvSpPr>
            <p:cNvPr id="162" name="圆角矩形 161"/>
            <p:cNvSpPr/>
            <p:nvPr/>
          </p:nvSpPr>
          <p:spPr>
            <a:xfrm>
              <a:off x="3171034"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61" name="TextBox 160"/>
            <p:cNvSpPr txBox="1"/>
            <p:nvPr/>
          </p:nvSpPr>
          <p:spPr>
            <a:xfrm>
              <a:off x="3157742"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质检部</a:t>
              </a:r>
              <a:endParaRPr lang="zh-CN" altLang="en-US" sz="1100" b="1" dirty="0">
                <a:solidFill>
                  <a:schemeClr val="bg1"/>
                </a:solidFill>
              </a:endParaRPr>
            </a:p>
          </p:txBody>
        </p:sp>
      </p:grpSp>
      <p:grpSp>
        <p:nvGrpSpPr>
          <p:cNvPr id="261" name="组合 260"/>
          <p:cNvGrpSpPr/>
          <p:nvPr/>
        </p:nvGrpSpPr>
        <p:grpSpPr>
          <a:xfrm>
            <a:off x="3520103" y="3801051"/>
            <a:ext cx="353943" cy="1039906"/>
            <a:chOff x="3520058" y="3801050"/>
            <a:chExt cx="353943" cy="1039906"/>
          </a:xfrm>
        </p:grpSpPr>
        <p:sp>
          <p:nvSpPr>
            <p:cNvPr id="168" name="圆角矩形 167"/>
            <p:cNvSpPr/>
            <p:nvPr/>
          </p:nvSpPr>
          <p:spPr>
            <a:xfrm>
              <a:off x="3551366" y="3801050"/>
              <a:ext cx="252000" cy="1039906"/>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66" name="TextBox 165"/>
            <p:cNvSpPr txBox="1"/>
            <p:nvPr/>
          </p:nvSpPr>
          <p:spPr>
            <a:xfrm>
              <a:off x="3520058" y="3843153"/>
              <a:ext cx="353943" cy="945369"/>
            </a:xfrm>
            <a:prstGeom prst="rect">
              <a:avLst/>
            </a:prstGeom>
            <a:noFill/>
            <a:ln>
              <a:noFill/>
            </a:ln>
            <a:effectLst/>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行政部</a:t>
              </a:r>
              <a:endParaRPr lang="zh-CN" altLang="en-US" sz="1100" b="1" dirty="0">
                <a:solidFill>
                  <a:schemeClr val="bg1"/>
                </a:solidFill>
              </a:endParaRPr>
            </a:p>
          </p:txBody>
        </p:sp>
      </p:grpSp>
      <p:grpSp>
        <p:nvGrpSpPr>
          <p:cNvPr id="262" name="组合 261"/>
          <p:cNvGrpSpPr/>
          <p:nvPr/>
        </p:nvGrpSpPr>
        <p:grpSpPr>
          <a:xfrm>
            <a:off x="3882384" y="3781003"/>
            <a:ext cx="353943" cy="1080000"/>
            <a:chOff x="3882374" y="3781003"/>
            <a:chExt cx="353943" cy="1080000"/>
          </a:xfrm>
        </p:grpSpPr>
        <p:sp>
          <p:nvSpPr>
            <p:cNvPr id="172" name="圆角矩形 171"/>
            <p:cNvSpPr/>
            <p:nvPr/>
          </p:nvSpPr>
          <p:spPr>
            <a:xfrm>
              <a:off x="3895666"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71" name="TextBox 170"/>
            <p:cNvSpPr txBox="1"/>
            <p:nvPr/>
          </p:nvSpPr>
          <p:spPr>
            <a:xfrm>
              <a:off x="3882374"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人力资源部</a:t>
              </a:r>
              <a:endParaRPr lang="zh-CN" altLang="en-US" sz="1100" b="1" dirty="0">
                <a:solidFill>
                  <a:schemeClr val="bg1"/>
                </a:solidFill>
              </a:endParaRPr>
            </a:p>
          </p:txBody>
        </p:sp>
      </p:grpSp>
      <p:grpSp>
        <p:nvGrpSpPr>
          <p:cNvPr id="265" name="组合 264"/>
          <p:cNvGrpSpPr/>
          <p:nvPr/>
        </p:nvGrpSpPr>
        <p:grpSpPr>
          <a:xfrm>
            <a:off x="4244736" y="3781003"/>
            <a:ext cx="353943" cy="1080000"/>
            <a:chOff x="4244690" y="3781003"/>
            <a:chExt cx="353943" cy="1080000"/>
          </a:xfrm>
        </p:grpSpPr>
        <p:sp>
          <p:nvSpPr>
            <p:cNvPr id="177" name="圆角矩形 176"/>
            <p:cNvSpPr/>
            <p:nvPr/>
          </p:nvSpPr>
          <p:spPr>
            <a:xfrm>
              <a:off x="4257982"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76" name="TextBox 175"/>
            <p:cNvSpPr txBox="1"/>
            <p:nvPr/>
          </p:nvSpPr>
          <p:spPr>
            <a:xfrm>
              <a:off x="4244690"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法务部</a:t>
              </a:r>
              <a:endParaRPr lang="zh-CN" altLang="en-US" sz="1100" b="1" dirty="0">
                <a:solidFill>
                  <a:schemeClr val="bg1"/>
                </a:solidFill>
              </a:endParaRPr>
            </a:p>
          </p:txBody>
        </p:sp>
      </p:grpSp>
      <p:grpSp>
        <p:nvGrpSpPr>
          <p:cNvPr id="266" name="组合 265"/>
          <p:cNvGrpSpPr/>
          <p:nvPr/>
        </p:nvGrpSpPr>
        <p:grpSpPr>
          <a:xfrm>
            <a:off x="4607028" y="3801051"/>
            <a:ext cx="353943" cy="1039906"/>
            <a:chOff x="4607006" y="3801050"/>
            <a:chExt cx="353943" cy="1039906"/>
          </a:xfrm>
        </p:grpSpPr>
        <p:sp>
          <p:nvSpPr>
            <p:cNvPr id="183" name="圆角矩形 182"/>
            <p:cNvSpPr/>
            <p:nvPr/>
          </p:nvSpPr>
          <p:spPr>
            <a:xfrm>
              <a:off x="4638314" y="3801050"/>
              <a:ext cx="252000" cy="1039906"/>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81" name="TextBox 180"/>
            <p:cNvSpPr txBox="1"/>
            <p:nvPr/>
          </p:nvSpPr>
          <p:spPr>
            <a:xfrm>
              <a:off x="4607006"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总务部</a:t>
              </a:r>
              <a:endParaRPr lang="zh-CN" altLang="en-US" sz="1100" b="1" dirty="0">
                <a:solidFill>
                  <a:schemeClr val="bg1"/>
                </a:solidFill>
              </a:endParaRPr>
            </a:p>
          </p:txBody>
        </p:sp>
      </p:grpSp>
      <p:grpSp>
        <p:nvGrpSpPr>
          <p:cNvPr id="268" name="组合 267"/>
          <p:cNvGrpSpPr/>
          <p:nvPr/>
        </p:nvGrpSpPr>
        <p:grpSpPr>
          <a:xfrm>
            <a:off x="4969335" y="3781003"/>
            <a:ext cx="353943" cy="1080000"/>
            <a:chOff x="4969322" y="3781003"/>
            <a:chExt cx="353943" cy="1080000"/>
          </a:xfrm>
        </p:grpSpPr>
        <p:sp>
          <p:nvSpPr>
            <p:cNvPr id="187" name="圆角矩形 186"/>
            <p:cNvSpPr/>
            <p:nvPr/>
          </p:nvSpPr>
          <p:spPr>
            <a:xfrm>
              <a:off x="4982614"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86" name="TextBox 185"/>
            <p:cNvSpPr txBox="1"/>
            <p:nvPr/>
          </p:nvSpPr>
          <p:spPr>
            <a:xfrm>
              <a:off x="4969322"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电脑室</a:t>
              </a:r>
              <a:endParaRPr lang="zh-CN" altLang="en-US" sz="1100" b="1" dirty="0">
                <a:solidFill>
                  <a:schemeClr val="bg1"/>
                </a:solidFill>
              </a:endParaRPr>
            </a:p>
          </p:txBody>
        </p:sp>
      </p:grpSp>
      <p:grpSp>
        <p:nvGrpSpPr>
          <p:cNvPr id="269" name="组合 268"/>
          <p:cNvGrpSpPr/>
          <p:nvPr/>
        </p:nvGrpSpPr>
        <p:grpSpPr>
          <a:xfrm>
            <a:off x="5331649" y="3801051"/>
            <a:ext cx="353943" cy="1039906"/>
            <a:chOff x="5331638" y="3801050"/>
            <a:chExt cx="353943" cy="1039906"/>
          </a:xfrm>
        </p:grpSpPr>
        <p:sp>
          <p:nvSpPr>
            <p:cNvPr id="193" name="圆角矩形 192"/>
            <p:cNvSpPr/>
            <p:nvPr/>
          </p:nvSpPr>
          <p:spPr>
            <a:xfrm>
              <a:off x="5362946" y="3801050"/>
              <a:ext cx="252000" cy="1039906"/>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91" name="TextBox 190"/>
            <p:cNvSpPr txBox="1"/>
            <p:nvPr/>
          </p:nvSpPr>
          <p:spPr>
            <a:xfrm>
              <a:off x="5331638"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文管中心</a:t>
              </a:r>
              <a:endParaRPr lang="zh-CN" altLang="en-US" sz="1100" b="1" dirty="0">
                <a:solidFill>
                  <a:schemeClr val="bg1"/>
                </a:solidFill>
              </a:endParaRPr>
            </a:p>
          </p:txBody>
        </p:sp>
      </p:grpSp>
      <p:grpSp>
        <p:nvGrpSpPr>
          <p:cNvPr id="270" name="组合 269"/>
          <p:cNvGrpSpPr/>
          <p:nvPr/>
        </p:nvGrpSpPr>
        <p:grpSpPr>
          <a:xfrm>
            <a:off x="5693963" y="3781003"/>
            <a:ext cx="353943" cy="1080000"/>
            <a:chOff x="5693954" y="3781003"/>
            <a:chExt cx="353943" cy="1080000"/>
          </a:xfrm>
        </p:grpSpPr>
        <p:sp>
          <p:nvSpPr>
            <p:cNvPr id="197" name="圆角矩形 196"/>
            <p:cNvSpPr/>
            <p:nvPr/>
          </p:nvSpPr>
          <p:spPr>
            <a:xfrm>
              <a:off x="5707246"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196" name="TextBox 195"/>
            <p:cNvSpPr txBox="1"/>
            <p:nvPr/>
          </p:nvSpPr>
          <p:spPr>
            <a:xfrm>
              <a:off x="5693954"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会计出纳</a:t>
              </a:r>
              <a:endParaRPr lang="zh-CN" altLang="en-US" sz="1100" b="1" dirty="0">
                <a:solidFill>
                  <a:schemeClr val="bg1"/>
                </a:solidFill>
              </a:endParaRPr>
            </a:p>
          </p:txBody>
        </p:sp>
      </p:grpSp>
      <p:grpSp>
        <p:nvGrpSpPr>
          <p:cNvPr id="271" name="组合 270"/>
          <p:cNvGrpSpPr/>
          <p:nvPr/>
        </p:nvGrpSpPr>
        <p:grpSpPr>
          <a:xfrm>
            <a:off x="6056270" y="3781003"/>
            <a:ext cx="353943" cy="1080000"/>
            <a:chOff x="6056270" y="3781003"/>
            <a:chExt cx="353943" cy="1080000"/>
          </a:xfrm>
        </p:grpSpPr>
        <p:sp>
          <p:nvSpPr>
            <p:cNvPr id="202" name="圆角矩形 201"/>
            <p:cNvSpPr/>
            <p:nvPr/>
          </p:nvSpPr>
          <p:spPr>
            <a:xfrm>
              <a:off x="6069562"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01" name="TextBox 200"/>
            <p:cNvSpPr txBox="1"/>
            <p:nvPr/>
          </p:nvSpPr>
          <p:spPr>
            <a:xfrm>
              <a:off x="6056270"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证券部</a:t>
              </a:r>
              <a:endParaRPr lang="zh-CN" altLang="en-US" sz="1100" b="1" dirty="0">
                <a:solidFill>
                  <a:schemeClr val="bg1"/>
                </a:solidFill>
              </a:endParaRPr>
            </a:p>
          </p:txBody>
        </p:sp>
      </p:grpSp>
      <p:grpSp>
        <p:nvGrpSpPr>
          <p:cNvPr id="272" name="组合 271"/>
          <p:cNvGrpSpPr/>
          <p:nvPr/>
        </p:nvGrpSpPr>
        <p:grpSpPr>
          <a:xfrm>
            <a:off x="6418617" y="3801051"/>
            <a:ext cx="353943" cy="1039906"/>
            <a:chOff x="6418586" y="3801050"/>
            <a:chExt cx="353943" cy="1039906"/>
          </a:xfrm>
        </p:grpSpPr>
        <p:sp>
          <p:nvSpPr>
            <p:cNvPr id="245" name="圆角矩形 244"/>
            <p:cNvSpPr/>
            <p:nvPr/>
          </p:nvSpPr>
          <p:spPr>
            <a:xfrm>
              <a:off x="6449894" y="3801050"/>
              <a:ext cx="252000" cy="1039906"/>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endParaRPr>
            </a:p>
          </p:txBody>
        </p:sp>
        <p:sp>
          <p:nvSpPr>
            <p:cNvPr id="243" name="TextBox 242"/>
            <p:cNvSpPr txBox="1"/>
            <p:nvPr/>
          </p:nvSpPr>
          <p:spPr>
            <a:xfrm>
              <a:off x="6418586"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股份制办公室</a:t>
              </a:r>
              <a:endParaRPr lang="zh-CN" altLang="en-US" sz="1100" b="1" dirty="0">
                <a:solidFill>
                  <a:schemeClr val="bg1"/>
                </a:solidFill>
              </a:endParaRPr>
            </a:p>
          </p:txBody>
        </p:sp>
      </p:grpSp>
      <p:grpSp>
        <p:nvGrpSpPr>
          <p:cNvPr id="273" name="组合 272"/>
          <p:cNvGrpSpPr/>
          <p:nvPr/>
        </p:nvGrpSpPr>
        <p:grpSpPr>
          <a:xfrm>
            <a:off x="6780924" y="3801051"/>
            <a:ext cx="353943" cy="1039906"/>
            <a:chOff x="6780902" y="3801050"/>
            <a:chExt cx="353943" cy="1039906"/>
          </a:xfrm>
        </p:grpSpPr>
        <p:sp>
          <p:nvSpPr>
            <p:cNvPr id="213" name="圆角矩形 212"/>
            <p:cNvSpPr/>
            <p:nvPr/>
          </p:nvSpPr>
          <p:spPr>
            <a:xfrm>
              <a:off x="6812210" y="3801050"/>
              <a:ext cx="252000" cy="1039906"/>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11" name="TextBox 210"/>
            <p:cNvSpPr txBox="1"/>
            <p:nvPr/>
          </p:nvSpPr>
          <p:spPr>
            <a:xfrm>
              <a:off x="6780902"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对外投资部</a:t>
              </a:r>
              <a:endParaRPr lang="zh-CN" altLang="en-US" sz="1100" b="1" dirty="0">
                <a:solidFill>
                  <a:schemeClr val="bg1"/>
                </a:solidFill>
              </a:endParaRPr>
            </a:p>
          </p:txBody>
        </p:sp>
      </p:grpSp>
      <p:grpSp>
        <p:nvGrpSpPr>
          <p:cNvPr id="274" name="组合 273"/>
          <p:cNvGrpSpPr/>
          <p:nvPr/>
        </p:nvGrpSpPr>
        <p:grpSpPr>
          <a:xfrm>
            <a:off x="7143238" y="3781003"/>
            <a:ext cx="353943" cy="1080000"/>
            <a:chOff x="7143218" y="3781003"/>
            <a:chExt cx="353943" cy="1080000"/>
          </a:xfrm>
        </p:grpSpPr>
        <p:sp>
          <p:nvSpPr>
            <p:cNvPr id="217" name="圆角矩形 216"/>
            <p:cNvSpPr/>
            <p:nvPr/>
          </p:nvSpPr>
          <p:spPr>
            <a:xfrm>
              <a:off x="7156510"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16" name="TextBox 215"/>
            <p:cNvSpPr txBox="1"/>
            <p:nvPr/>
          </p:nvSpPr>
          <p:spPr>
            <a:xfrm>
              <a:off x="7143218"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商务中心</a:t>
              </a:r>
              <a:endParaRPr lang="zh-CN" altLang="en-US" sz="1100" b="1" dirty="0">
                <a:solidFill>
                  <a:schemeClr val="bg1"/>
                </a:solidFill>
              </a:endParaRPr>
            </a:p>
          </p:txBody>
        </p:sp>
      </p:grpSp>
      <p:grpSp>
        <p:nvGrpSpPr>
          <p:cNvPr id="275" name="组合 274"/>
          <p:cNvGrpSpPr/>
          <p:nvPr/>
        </p:nvGrpSpPr>
        <p:grpSpPr>
          <a:xfrm>
            <a:off x="7505545" y="3781003"/>
            <a:ext cx="353943" cy="1080000"/>
            <a:chOff x="7505534" y="3781003"/>
            <a:chExt cx="353943" cy="1080000"/>
          </a:xfrm>
        </p:grpSpPr>
        <p:sp>
          <p:nvSpPr>
            <p:cNvPr id="222" name="圆角矩形 221"/>
            <p:cNvSpPr/>
            <p:nvPr/>
          </p:nvSpPr>
          <p:spPr>
            <a:xfrm>
              <a:off x="7518826"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21" name="TextBox 220"/>
            <p:cNvSpPr txBox="1"/>
            <p:nvPr/>
          </p:nvSpPr>
          <p:spPr>
            <a:xfrm>
              <a:off x="7505534"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销售部</a:t>
              </a:r>
              <a:endParaRPr lang="zh-CN" altLang="en-US" sz="1100" b="1" dirty="0">
                <a:solidFill>
                  <a:schemeClr val="bg1"/>
                </a:solidFill>
              </a:endParaRPr>
            </a:p>
          </p:txBody>
        </p:sp>
      </p:grpSp>
      <p:grpSp>
        <p:nvGrpSpPr>
          <p:cNvPr id="276" name="组合 275"/>
          <p:cNvGrpSpPr/>
          <p:nvPr/>
        </p:nvGrpSpPr>
        <p:grpSpPr>
          <a:xfrm>
            <a:off x="7867859" y="3801051"/>
            <a:ext cx="353943" cy="1039906"/>
            <a:chOff x="7867850" y="3801050"/>
            <a:chExt cx="353943" cy="1039906"/>
          </a:xfrm>
        </p:grpSpPr>
        <p:sp>
          <p:nvSpPr>
            <p:cNvPr id="228" name="圆角矩形 227"/>
            <p:cNvSpPr/>
            <p:nvPr/>
          </p:nvSpPr>
          <p:spPr>
            <a:xfrm>
              <a:off x="7899158" y="3801050"/>
              <a:ext cx="252000" cy="1039906"/>
            </a:xfrm>
            <a:prstGeom prst="roundRect">
              <a:avLst/>
            </a:prstGeom>
            <a:solidFill>
              <a:schemeClr val="accent2"/>
            </a:solidFill>
            <a:ln w="15875">
              <a:noFill/>
            </a:ln>
            <a:effectLst>
              <a:outerShdw blurRad="1524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26" name="TextBox 225"/>
            <p:cNvSpPr txBox="1"/>
            <p:nvPr/>
          </p:nvSpPr>
          <p:spPr>
            <a:xfrm>
              <a:off x="7867850"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售后服务部</a:t>
              </a:r>
              <a:endParaRPr lang="zh-CN" altLang="en-US" sz="1100" b="1" dirty="0">
                <a:solidFill>
                  <a:schemeClr val="bg1"/>
                </a:solidFill>
              </a:endParaRPr>
            </a:p>
          </p:txBody>
        </p:sp>
      </p:grpSp>
      <p:grpSp>
        <p:nvGrpSpPr>
          <p:cNvPr id="277" name="组合 276"/>
          <p:cNvGrpSpPr/>
          <p:nvPr/>
        </p:nvGrpSpPr>
        <p:grpSpPr>
          <a:xfrm>
            <a:off x="8230212" y="3781003"/>
            <a:ext cx="353943" cy="1080000"/>
            <a:chOff x="8230166" y="3781003"/>
            <a:chExt cx="353943" cy="1080000"/>
          </a:xfrm>
        </p:grpSpPr>
        <p:sp>
          <p:nvSpPr>
            <p:cNvPr id="232" name="圆角矩形 231"/>
            <p:cNvSpPr/>
            <p:nvPr/>
          </p:nvSpPr>
          <p:spPr>
            <a:xfrm>
              <a:off x="8243458"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31" name="TextBox 230"/>
            <p:cNvSpPr txBox="1"/>
            <p:nvPr/>
          </p:nvSpPr>
          <p:spPr>
            <a:xfrm>
              <a:off x="8230166"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外贸部</a:t>
              </a:r>
              <a:endParaRPr lang="zh-CN" altLang="en-US" sz="1100" b="1" dirty="0">
                <a:solidFill>
                  <a:schemeClr val="bg1"/>
                </a:solidFill>
              </a:endParaRPr>
            </a:p>
          </p:txBody>
        </p:sp>
      </p:grpSp>
      <p:cxnSp>
        <p:nvCxnSpPr>
          <p:cNvPr id="13" name="直接连接符 12"/>
          <p:cNvCxnSpPr/>
          <p:nvPr/>
        </p:nvCxnSpPr>
        <p:spPr>
          <a:xfrm>
            <a:off x="2034537" y="1807335"/>
            <a:ext cx="5364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nvGrpSpPr>
          <p:cNvPr id="278" name="组合 277"/>
          <p:cNvGrpSpPr/>
          <p:nvPr/>
        </p:nvGrpSpPr>
        <p:grpSpPr>
          <a:xfrm>
            <a:off x="8592524" y="3781003"/>
            <a:ext cx="353943" cy="1080000"/>
            <a:chOff x="8592478" y="3781003"/>
            <a:chExt cx="353943" cy="1080000"/>
          </a:xfrm>
        </p:grpSpPr>
        <p:sp>
          <p:nvSpPr>
            <p:cNvPr id="239" name="圆角矩形 238"/>
            <p:cNvSpPr/>
            <p:nvPr/>
          </p:nvSpPr>
          <p:spPr>
            <a:xfrm>
              <a:off x="8605770" y="3781003"/>
              <a:ext cx="288032" cy="1080000"/>
            </a:xfrm>
            <a:prstGeom prst="roundRect">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38" name="TextBox 237"/>
            <p:cNvSpPr txBox="1"/>
            <p:nvPr/>
          </p:nvSpPr>
          <p:spPr>
            <a:xfrm>
              <a:off x="8592478" y="3843153"/>
              <a:ext cx="353943" cy="945369"/>
            </a:xfrm>
            <a:prstGeom prst="rect">
              <a:avLst/>
            </a:prstGeom>
            <a:noFill/>
          </p:spPr>
          <p:txBody>
            <a:bodyPr vert="eaVert" wrap="square" rtlCol="0" anchor="ctr">
              <a:spAutoFit/>
            </a:bodyPr>
            <a:lstStyle/>
            <a:p>
              <a:pPr algn="ctr">
                <a:buClr>
                  <a:schemeClr val="tx1">
                    <a:lumMod val="90000"/>
                    <a:lumOff val="10000"/>
                  </a:schemeClr>
                </a:buClr>
              </a:pPr>
              <a:r>
                <a:rPr lang="zh-CN" altLang="en-US" sz="1100" b="1" dirty="0">
                  <a:solidFill>
                    <a:schemeClr val="bg1"/>
                  </a:solidFill>
                </a:rPr>
                <a:t>加工部</a:t>
              </a:r>
              <a:endParaRPr lang="zh-CN" altLang="en-US" sz="1100" b="1"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8000">
        <p14:gallery dir="l"/>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strVal val="(6*min(max(#ppt_w*#ppt_h,.3),1)-7.4)/-.7*#ppt_w"/>
                                          </p:val>
                                        </p:tav>
                                        <p:tav tm="100000">
                                          <p:val>
                                            <p:strVal val="#ppt_w"/>
                                          </p:val>
                                        </p:tav>
                                      </p:tavLst>
                                    </p:anim>
                                    <p:anim calcmode="lin" valueType="num">
                                      <p:cBhvr>
                                        <p:cTn id="15" dur="500" fill="hold"/>
                                        <p:tgtEl>
                                          <p:spTgt spid="12"/>
                                        </p:tgtEl>
                                        <p:attrNameLst>
                                          <p:attrName>ppt_h</p:attrName>
                                        </p:attrNameLst>
                                      </p:cBhvr>
                                      <p:tavLst>
                                        <p:tav tm="0">
                                          <p:val>
                                            <p:strVal val="(6*min(max(#ppt_w*#ppt_h,.3),1)-7.4)/-.7*#ppt_h"/>
                                          </p:val>
                                        </p:tav>
                                        <p:tav tm="100000">
                                          <p:val>
                                            <p:strVal val="#ppt_h"/>
                                          </p:val>
                                        </p:tav>
                                      </p:tavLst>
                                    </p:anim>
                                    <p:anim calcmode="lin" valueType="num">
                                      <p:cBhvr>
                                        <p:cTn id="16" dur="500" fill="hold"/>
                                        <p:tgtEl>
                                          <p:spTgt spid="12"/>
                                        </p:tgtEl>
                                        <p:attrNameLst>
                                          <p:attrName>ppt_x</p:attrName>
                                        </p:attrNameLst>
                                      </p:cBhvr>
                                      <p:tavLst>
                                        <p:tav tm="0">
                                          <p:val>
                                            <p:fltVal val="0.5"/>
                                          </p:val>
                                        </p:tav>
                                        <p:tav tm="100000">
                                          <p:val>
                                            <p:strVal val="#ppt_x"/>
                                          </p:val>
                                        </p:tav>
                                      </p:tavLst>
                                    </p:anim>
                                    <p:anim calcmode="lin" valueType="num">
                                      <p:cBhvr>
                                        <p:cTn id="17"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263"/>
                                        </p:tgtEl>
                                        <p:attrNameLst>
                                          <p:attrName>style.visibility</p:attrName>
                                        </p:attrNameLst>
                                      </p:cBhvr>
                                      <p:to>
                                        <p:strVal val="visible"/>
                                      </p:to>
                                    </p:set>
                                    <p:animEffect transition="in" filter="wipe(up)">
                                      <p:cBhvr>
                                        <p:cTn id="21" dur="500"/>
                                        <p:tgtEl>
                                          <p:spTgt spid="263"/>
                                        </p:tgtEl>
                                      </p:cBhvr>
                                    </p:animEffect>
                                  </p:childTnLst>
                                </p:cTn>
                              </p:par>
                            </p:childTnLst>
                          </p:cTn>
                        </p:par>
                        <p:par>
                          <p:cTn id="22" fill="hold">
                            <p:stCondLst>
                              <p:cond delay="1500"/>
                            </p:stCondLst>
                            <p:childTnLst>
                              <p:par>
                                <p:cTn id="23" presetID="16" presetClass="entr" presetSubtype="37"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64"/>
                                        </p:tgtEl>
                                        <p:attrNameLst>
                                          <p:attrName>style.visibility</p:attrName>
                                        </p:attrNameLst>
                                      </p:cBhvr>
                                      <p:to>
                                        <p:strVal val="visible"/>
                                      </p:to>
                                    </p:set>
                                    <p:animEffect transition="in" filter="wipe(up)">
                                      <p:cBhvr>
                                        <p:cTn id="29" dur="500"/>
                                        <p:tgtEl>
                                          <p:spTgt spid="264"/>
                                        </p:tgtEl>
                                      </p:cBhvr>
                                    </p:animEffect>
                                  </p:childTnLst>
                                </p:cTn>
                              </p:par>
                              <p:par>
                                <p:cTn id="30" presetID="22" presetClass="entr" presetSubtype="1" fill="hold" nodeType="withEffect">
                                  <p:stCondLst>
                                    <p:cond delay="0"/>
                                  </p:stCondLst>
                                  <p:childTnLst>
                                    <p:set>
                                      <p:cBhvr>
                                        <p:cTn id="31" dur="1" fill="hold">
                                          <p:stCondLst>
                                            <p:cond delay="0"/>
                                          </p:stCondLst>
                                        </p:cTn>
                                        <p:tgtEl>
                                          <p:spTgt spid="267"/>
                                        </p:tgtEl>
                                        <p:attrNameLst>
                                          <p:attrName>style.visibility</p:attrName>
                                        </p:attrNameLst>
                                      </p:cBhvr>
                                      <p:to>
                                        <p:strVal val="visible"/>
                                      </p:to>
                                    </p:set>
                                    <p:animEffect transition="in" filter="wipe(up)">
                                      <p:cBhvr>
                                        <p:cTn id="32" dur="500"/>
                                        <p:tgtEl>
                                          <p:spTgt spid="267"/>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par>
                          <p:cTn id="49" fill="hold">
                            <p:stCondLst>
                              <p:cond delay="3000"/>
                            </p:stCondLst>
                            <p:childTnLst>
                              <p:par>
                                <p:cTn id="50" presetID="22" presetClass="entr" presetSubtype="1" fill="hold" nodeType="afterEffect">
                                  <p:stCondLst>
                                    <p:cond delay="0"/>
                                  </p:stCondLst>
                                  <p:childTnLst>
                                    <p:set>
                                      <p:cBhvr>
                                        <p:cTn id="51" dur="1" fill="hold">
                                          <p:stCondLst>
                                            <p:cond delay="0"/>
                                          </p:stCondLst>
                                        </p:cTn>
                                        <p:tgtEl>
                                          <p:spTgt spid="283"/>
                                        </p:tgtEl>
                                        <p:attrNameLst>
                                          <p:attrName>style.visibility</p:attrName>
                                        </p:attrNameLst>
                                      </p:cBhvr>
                                      <p:to>
                                        <p:strVal val="visible"/>
                                      </p:to>
                                    </p:set>
                                    <p:animEffect transition="in" filter="wipe(up)">
                                      <p:cBhvr>
                                        <p:cTn id="52" dur="500"/>
                                        <p:tgtEl>
                                          <p:spTgt spid="283"/>
                                        </p:tgtEl>
                                      </p:cBhvr>
                                    </p:animEffect>
                                  </p:childTnLst>
                                </p:cTn>
                              </p:par>
                            </p:childTnLst>
                          </p:cTn>
                        </p:par>
                        <p:par>
                          <p:cTn id="53" fill="hold">
                            <p:stCondLst>
                              <p:cond delay="3500"/>
                            </p:stCondLst>
                            <p:childTnLst>
                              <p:par>
                                <p:cTn id="54" presetID="42"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750"/>
                                        <p:tgtEl>
                                          <p:spTgt spid="17"/>
                                        </p:tgtEl>
                                      </p:cBhvr>
                                    </p:animEffect>
                                    <p:anim calcmode="lin" valueType="num">
                                      <p:cBhvr>
                                        <p:cTn id="57" dur="750" fill="hold"/>
                                        <p:tgtEl>
                                          <p:spTgt spid="17"/>
                                        </p:tgtEl>
                                        <p:attrNameLst>
                                          <p:attrName>ppt_x</p:attrName>
                                        </p:attrNameLst>
                                      </p:cBhvr>
                                      <p:tavLst>
                                        <p:tav tm="0">
                                          <p:val>
                                            <p:strVal val="#ppt_x"/>
                                          </p:val>
                                        </p:tav>
                                        <p:tav tm="100000">
                                          <p:val>
                                            <p:strVal val="#ppt_x"/>
                                          </p:val>
                                        </p:tav>
                                      </p:tavLst>
                                    </p:anim>
                                    <p:anim calcmode="lin" valueType="num">
                                      <p:cBhvr>
                                        <p:cTn id="58" dur="75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750"/>
                                        <p:tgtEl>
                                          <p:spTgt spid="18"/>
                                        </p:tgtEl>
                                      </p:cBhvr>
                                    </p:animEffect>
                                    <p:anim calcmode="lin" valueType="num">
                                      <p:cBhvr>
                                        <p:cTn id="62" dur="750" fill="hold"/>
                                        <p:tgtEl>
                                          <p:spTgt spid="18"/>
                                        </p:tgtEl>
                                        <p:attrNameLst>
                                          <p:attrName>ppt_x</p:attrName>
                                        </p:attrNameLst>
                                      </p:cBhvr>
                                      <p:tavLst>
                                        <p:tav tm="0">
                                          <p:val>
                                            <p:strVal val="#ppt_x"/>
                                          </p:val>
                                        </p:tav>
                                        <p:tav tm="100000">
                                          <p:val>
                                            <p:strVal val="#ppt_x"/>
                                          </p:val>
                                        </p:tav>
                                      </p:tavLst>
                                    </p:anim>
                                    <p:anim calcmode="lin" valueType="num">
                                      <p:cBhvr>
                                        <p:cTn id="63" dur="750" fill="hold"/>
                                        <p:tgtEl>
                                          <p:spTgt spid="1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750"/>
                                        <p:tgtEl>
                                          <p:spTgt spid="19"/>
                                        </p:tgtEl>
                                      </p:cBhvr>
                                    </p:animEffect>
                                    <p:anim calcmode="lin" valueType="num">
                                      <p:cBhvr>
                                        <p:cTn id="67" dur="750" fill="hold"/>
                                        <p:tgtEl>
                                          <p:spTgt spid="19"/>
                                        </p:tgtEl>
                                        <p:attrNameLst>
                                          <p:attrName>ppt_x</p:attrName>
                                        </p:attrNameLst>
                                      </p:cBhvr>
                                      <p:tavLst>
                                        <p:tav tm="0">
                                          <p:val>
                                            <p:strVal val="#ppt_x"/>
                                          </p:val>
                                        </p:tav>
                                        <p:tav tm="100000">
                                          <p:val>
                                            <p:strVal val="#ppt_x"/>
                                          </p:val>
                                        </p:tav>
                                      </p:tavLst>
                                    </p:anim>
                                    <p:anim calcmode="lin" valueType="num">
                                      <p:cBhvr>
                                        <p:cTn id="68" dur="750" fill="hold"/>
                                        <p:tgtEl>
                                          <p:spTgt spid="19"/>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750"/>
                                        <p:tgtEl>
                                          <p:spTgt spid="21"/>
                                        </p:tgtEl>
                                      </p:cBhvr>
                                    </p:animEffect>
                                    <p:anim calcmode="lin" valueType="num">
                                      <p:cBhvr>
                                        <p:cTn id="72" dur="750" fill="hold"/>
                                        <p:tgtEl>
                                          <p:spTgt spid="21"/>
                                        </p:tgtEl>
                                        <p:attrNameLst>
                                          <p:attrName>ppt_x</p:attrName>
                                        </p:attrNameLst>
                                      </p:cBhvr>
                                      <p:tavLst>
                                        <p:tav tm="0">
                                          <p:val>
                                            <p:strVal val="#ppt_x"/>
                                          </p:val>
                                        </p:tav>
                                        <p:tav tm="100000">
                                          <p:val>
                                            <p:strVal val="#ppt_x"/>
                                          </p:val>
                                        </p:tav>
                                      </p:tavLst>
                                    </p:anim>
                                    <p:anim calcmode="lin" valueType="num">
                                      <p:cBhvr>
                                        <p:cTn id="73" dur="750" fill="hold"/>
                                        <p:tgtEl>
                                          <p:spTgt spid="21"/>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750"/>
                                        <p:tgtEl>
                                          <p:spTgt spid="22"/>
                                        </p:tgtEl>
                                      </p:cBhvr>
                                    </p:animEffect>
                                    <p:anim calcmode="lin" valueType="num">
                                      <p:cBhvr>
                                        <p:cTn id="77" dur="750" fill="hold"/>
                                        <p:tgtEl>
                                          <p:spTgt spid="22"/>
                                        </p:tgtEl>
                                        <p:attrNameLst>
                                          <p:attrName>ppt_x</p:attrName>
                                        </p:attrNameLst>
                                      </p:cBhvr>
                                      <p:tavLst>
                                        <p:tav tm="0">
                                          <p:val>
                                            <p:strVal val="#ppt_x"/>
                                          </p:val>
                                        </p:tav>
                                        <p:tav tm="100000">
                                          <p:val>
                                            <p:strVal val="#ppt_x"/>
                                          </p:val>
                                        </p:tav>
                                      </p:tavLst>
                                    </p:anim>
                                    <p:anim calcmode="lin" valueType="num">
                                      <p:cBhvr>
                                        <p:cTn id="78" dur="750" fill="hold"/>
                                        <p:tgtEl>
                                          <p:spTgt spid="22"/>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750"/>
                                        <p:tgtEl>
                                          <p:spTgt spid="23"/>
                                        </p:tgtEl>
                                      </p:cBhvr>
                                    </p:animEffect>
                                    <p:anim calcmode="lin" valueType="num">
                                      <p:cBhvr>
                                        <p:cTn id="82" dur="750" fill="hold"/>
                                        <p:tgtEl>
                                          <p:spTgt spid="23"/>
                                        </p:tgtEl>
                                        <p:attrNameLst>
                                          <p:attrName>ppt_x</p:attrName>
                                        </p:attrNameLst>
                                      </p:cBhvr>
                                      <p:tavLst>
                                        <p:tav tm="0">
                                          <p:val>
                                            <p:strVal val="#ppt_x"/>
                                          </p:val>
                                        </p:tav>
                                        <p:tav tm="100000">
                                          <p:val>
                                            <p:strVal val="#ppt_x"/>
                                          </p:val>
                                        </p:tav>
                                      </p:tavLst>
                                    </p:anim>
                                    <p:anim calcmode="lin" valueType="num">
                                      <p:cBhvr>
                                        <p:cTn id="83" dur="750" fill="hold"/>
                                        <p:tgtEl>
                                          <p:spTgt spid="23"/>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750"/>
                                        <p:tgtEl>
                                          <p:spTgt spid="24"/>
                                        </p:tgtEl>
                                      </p:cBhvr>
                                    </p:animEffect>
                                    <p:anim calcmode="lin" valueType="num">
                                      <p:cBhvr>
                                        <p:cTn id="87" dur="750" fill="hold"/>
                                        <p:tgtEl>
                                          <p:spTgt spid="24"/>
                                        </p:tgtEl>
                                        <p:attrNameLst>
                                          <p:attrName>ppt_x</p:attrName>
                                        </p:attrNameLst>
                                      </p:cBhvr>
                                      <p:tavLst>
                                        <p:tav tm="0">
                                          <p:val>
                                            <p:strVal val="#ppt_x"/>
                                          </p:val>
                                        </p:tav>
                                        <p:tav tm="100000">
                                          <p:val>
                                            <p:strVal val="#ppt_x"/>
                                          </p:val>
                                        </p:tav>
                                      </p:tavLst>
                                    </p:anim>
                                    <p:anim calcmode="lin" valueType="num">
                                      <p:cBhvr>
                                        <p:cTn id="88" dur="750" fill="hold"/>
                                        <p:tgtEl>
                                          <p:spTgt spid="24"/>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750"/>
                                        <p:tgtEl>
                                          <p:spTgt spid="25"/>
                                        </p:tgtEl>
                                      </p:cBhvr>
                                    </p:animEffect>
                                    <p:anim calcmode="lin" valueType="num">
                                      <p:cBhvr>
                                        <p:cTn id="92" dur="750" fill="hold"/>
                                        <p:tgtEl>
                                          <p:spTgt spid="25"/>
                                        </p:tgtEl>
                                        <p:attrNameLst>
                                          <p:attrName>ppt_x</p:attrName>
                                        </p:attrNameLst>
                                      </p:cBhvr>
                                      <p:tavLst>
                                        <p:tav tm="0">
                                          <p:val>
                                            <p:strVal val="#ppt_x"/>
                                          </p:val>
                                        </p:tav>
                                        <p:tav tm="100000">
                                          <p:val>
                                            <p:strVal val="#ppt_x"/>
                                          </p:val>
                                        </p:tav>
                                      </p:tavLst>
                                    </p:anim>
                                    <p:anim calcmode="lin" valueType="num">
                                      <p:cBhvr>
                                        <p:cTn id="93" dur="750" fill="hold"/>
                                        <p:tgtEl>
                                          <p:spTgt spid="25"/>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750"/>
                                        <p:tgtEl>
                                          <p:spTgt spid="27"/>
                                        </p:tgtEl>
                                      </p:cBhvr>
                                    </p:animEffect>
                                    <p:anim calcmode="lin" valueType="num">
                                      <p:cBhvr>
                                        <p:cTn id="97" dur="750" fill="hold"/>
                                        <p:tgtEl>
                                          <p:spTgt spid="27"/>
                                        </p:tgtEl>
                                        <p:attrNameLst>
                                          <p:attrName>ppt_x</p:attrName>
                                        </p:attrNameLst>
                                      </p:cBhvr>
                                      <p:tavLst>
                                        <p:tav tm="0">
                                          <p:val>
                                            <p:strVal val="#ppt_x"/>
                                          </p:val>
                                        </p:tav>
                                        <p:tav tm="100000">
                                          <p:val>
                                            <p:strVal val="#ppt_x"/>
                                          </p:val>
                                        </p:tav>
                                      </p:tavLst>
                                    </p:anim>
                                    <p:anim calcmode="lin" valueType="num">
                                      <p:cBhvr>
                                        <p:cTn id="98" dur="750" fill="hold"/>
                                        <p:tgtEl>
                                          <p:spTgt spid="27"/>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281"/>
                                        </p:tgtEl>
                                        <p:attrNameLst>
                                          <p:attrName>style.visibility</p:attrName>
                                        </p:attrNameLst>
                                      </p:cBhvr>
                                      <p:to>
                                        <p:strVal val="visible"/>
                                      </p:to>
                                    </p:set>
                                    <p:animEffect transition="in" filter="fade">
                                      <p:cBhvr>
                                        <p:cTn id="101" dur="750"/>
                                        <p:tgtEl>
                                          <p:spTgt spid="281"/>
                                        </p:tgtEl>
                                      </p:cBhvr>
                                    </p:animEffect>
                                    <p:anim calcmode="lin" valueType="num">
                                      <p:cBhvr>
                                        <p:cTn id="102" dur="750" fill="hold"/>
                                        <p:tgtEl>
                                          <p:spTgt spid="281"/>
                                        </p:tgtEl>
                                        <p:attrNameLst>
                                          <p:attrName>ppt_x</p:attrName>
                                        </p:attrNameLst>
                                      </p:cBhvr>
                                      <p:tavLst>
                                        <p:tav tm="0">
                                          <p:val>
                                            <p:strVal val="#ppt_x"/>
                                          </p:val>
                                        </p:tav>
                                        <p:tav tm="100000">
                                          <p:val>
                                            <p:strVal val="#ppt_x"/>
                                          </p:val>
                                        </p:tav>
                                      </p:tavLst>
                                    </p:anim>
                                    <p:anim calcmode="lin" valueType="num">
                                      <p:cBhvr>
                                        <p:cTn id="103" dur="750" fill="hold"/>
                                        <p:tgtEl>
                                          <p:spTgt spid="281"/>
                                        </p:tgtEl>
                                        <p:attrNameLst>
                                          <p:attrName>ppt_y</p:attrName>
                                        </p:attrNameLst>
                                      </p:cBhvr>
                                      <p:tavLst>
                                        <p:tav tm="0">
                                          <p:val>
                                            <p:strVal val="#ppt_y+.1"/>
                                          </p:val>
                                        </p:tav>
                                        <p:tav tm="100000">
                                          <p:val>
                                            <p:strVal val="#ppt_y"/>
                                          </p:val>
                                        </p:tav>
                                      </p:tavLst>
                                    </p:anim>
                                  </p:childTnLst>
                                </p:cTn>
                              </p:par>
                            </p:childTnLst>
                          </p:cTn>
                        </p:par>
                        <p:par>
                          <p:cTn id="104" fill="hold">
                            <p:stCondLst>
                              <p:cond delay="4500"/>
                            </p:stCondLst>
                            <p:childTnLst>
                              <p:par>
                                <p:cTn id="105" presetID="22" presetClass="entr" presetSubtype="1" fill="hold" nodeType="after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wipe(up)">
                                      <p:cBhvr>
                                        <p:cTn id="107" dur="500"/>
                                        <p:tgtEl>
                                          <p:spTgt spid="4"/>
                                        </p:tgtEl>
                                      </p:cBhvr>
                                    </p:animEffect>
                                  </p:childTnLst>
                                </p:cTn>
                              </p:par>
                            </p:childTnLst>
                          </p:cTn>
                        </p:par>
                        <p:par>
                          <p:cTn id="108" fill="hold">
                            <p:stCondLst>
                              <p:cond delay="5000"/>
                            </p:stCondLst>
                            <p:childTnLst>
                              <p:par>
                                <p:cTn id="109" presetID="42" presetClass="entr" presetSubtype="0" fill="hold" nodeType="after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250"/>
                                        <p:tgtEl>
                                          <p:spTgt spid="28"/>
                                        </p:tgtEl>
                                      </p:cBhvr>
                                    </p:animEffect>
                                    <p:anim calcmode="lin" valueType="num">
                                      <p:cBhvr>
                                        <p:cTn id="112" dur="250" fill="hold"/>
                                        <p:tgtEl>
                                          <p:spTgt spid="28"/>
                                        </p:tgtEl>
                                        <p:attrNameLst>
                                          <p:attrName>ppt_x</p:attrName>
                                        </p:attrNameLst>
                                      </p:cBhvr>
                                      <p:tavLst>
                                        <p:tav tm="0">
                                          <p:val>
                                            <p:strVal val="#ppt_x"/>
                                          </p:val>
                                        </p:tav>
                                        <p:tav tm="100000">
                                          <p:val>
                                            <p:strVal val="#ppt_x"/>
                                          </p:val>
                                        </p:tav>
                                      </p:tavLst>
                                    </p:anim>
                                    <p:anim calcmode="lin" valueType="num">
                                      <p:cBhvr>
                                        <p:cTn id="113" dur="250" fill="hold"/>
                                        <p:tgtEl>
                                          <p:spTgt spid="28"/>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100"/>
                                  </p:stCondLst>
                                  <p:childTnLst>
                                    <p:set>
                                      <p:cBhvr>
                                        <p:cTn id="115" dur="1" fill="hold">
                                          <p:stCondLst>
                                            <p:cond delay="0"/>
                                          </p:stCondLst>
                                        </p:cTn>
                                        <p:tgtEl>
                                          <p:spTgt spid="29"/>
                                        </p:tgtEl>
                                        <p:attrNameLst>
                                          <p:attrName>style.visibility</p:attrName>
                                        </p:attrNameLst>
                                      </p:cBhvr>
                                      <p:to>
                                        <p:strVal val="visible"/>
                                      </p:to>
                                    </p:set>
                                    <p:animEffect transition="in" filter="fade">
                                      <p:cBhvr>
                                        <p:cTn id="116" dur="250"/>
                                        <p:tgtEl>
                                          <p:spTgt spid="29"/>
                                        </p:tgtEl>
                                      </p:cBhvr>
                                    </p:animEffect>
                                    <p:anim calcmode="lin" valueType="num">
                                      <p:cBhvr>
                                        <p:cTn id="117" dur="250" fill="hold"/>
                                        <p:tgtEl>
                                          <p:spTgt spid="29"/>
                                        </p:tgtEl>
                                        <p:attrNameLst>
                                          <p:attrName>ppt_x</p:attrName>
                                        </p:attrNameLst>
                                      </p:cBhvr>
                                      <p:tavLst>
                                        <p:tav tm="0">
                                          <p:val>
                                            <p:strVal val="#ppt_x"/>
                                          </p:val>
                                        </p:tav>
                                        <p:tav tm="100000">
                                          <p:val>
                                            <p:strVal val="#ppt_x"/>
                                          </p:val>
                                        </p:tav>
                                      </p:tavLst>
                                    </p:anim>
                                    <p:anim calcmode="lin" valueType="num">
                                      <p:cBhvr>
                                        <p:cTn id="118" dur="250" fill="hold"/>
                                        <p:tgtEl>
                                          <p:spTgt spid="29"/>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200"/>
                                  </p:stCondLst>
                                  <p:childTnLst>
                                    <p:set>
                                      <p:cBhvr>
                                        <p:cTn id="120" dur="1" fill="hold">
                                          <p:stCondLst>
                                            <p:cond delay="0"/>
                                          </p:stCondLst>
                                        </p:cTn>
                                        <p:tgtEl>
                                          <p:spTgt spid="30"/>
                                        </p:tgtEl>
                                        <p:attrNameLst>
                                          <p:attrName>style.visibility</p:attrName>
                                        </p:attrNameLst>
                                      </p:cBhvr>
                                      <p:to>
                                        <p:strVal val="visible"/>
                                      </p:to>
                                    </p:set>
                                    <p:animEffect transition="in" filter="fade">
                                      <p:cBhvr>
                                        <p:cTn id="121" dur="250"/>
                                        <p:tgtEl>
                                          <p:spTgt spid="30"/>
                                        </p:tgtEl>
                                      </p:cBhvr>
                                    </p:animEffect>
                                    <p:anim calcmode="lin" valueType="num">
                                      <p:cBhvr>
                                        <p:cTn id="122" dur="250" fill="hold"/>
                                        <p:tgtEl>
                                          <p:spTgt spid="30"/>
                                        </p:tgtEl>
                                        <p:attrNameLst>
                                          <p:attrName>ppt_x</p:attrName>
                                        </p:attrNameLst>
                                      </p:cBhvr>
                                      <p:tavLst>
                                        <p:tav tm="0">
                                          <p:val>
                                            <p:strVal val="#ppt_x"/>
                                          </p:val>
                                        </p:tav>
                                        <p:tav tm="100000">
                                          <p:val>
                                            <p:strVal val="#ppt_x"/>
                                          </p:val>
                                        </p:tav>
                                      </p:tavLst>
                                    </p:anim>
                                    <p:anim calcmode="lin" valueType="num">
                                      <p:cBhvr>
                                        <p:cTn id="123" dur="250" fill="hold"/>
                                        <p:tgtEl>
                                          <p:spTgt spid="30"/>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300"/>
                                  </p:stCondLst>
                                  <p:childTnLst>
                                    <p:set>
                                      <p:cBhvr>
                                        <p:cTn id="125" dur="1" fill="hold">
                                          <p:stCondLst>
                                            <p:cond delay="0"/>
                                          </p:stCondLst>
                                        </p:cTn>
                                        <p:tgtEl>
                                          <p:spTgt spid="31"/>
                                        </p:tgtEl>
                                        <p:attrNameLst>
                                          <p:attrName>style.visibility</p:attrName>
                                        </p:attrNameLst>
                                      </p:cBhvr>
                                      <p:to>
                                        <p:strVal val="visible"/>
                                      </p:to>
                                    </p:set>
                                    <p:animEffect transition="in" filter="fade">
                                      <p:cBhvr>
                                        <p:cTn id="126" dur="250"/>
                                        <p:tgtEl>
                                          <p:spTgt spid="31"/>
                                        </p:tgtEl>
                                      </p:cBhvr>
                                    </p:animEffect>
                                    <p:anim calcmode="lin" valueType="num">
                                      <p:cBhvr>
                                        <p:cTn id="127" dur="250" fill="hold"/>
                                        <p:tgtEl>
                                          <p:spTgt spid="31"/>
                                        </p:tgtEl>
                                        <p:attrNameLst>
                                          <p:attrName>ppt_x</p:attrName>
                                        </p:attrNameLst>
                                      </p:cBhvr>
                                      <p:tavLst>
                                        <p:tav tm="0">
                                          <p:val>
                                            <p:strVal val="#ppt_x"/>
                                          </p:val>
                                        </p:tav>
                                        <p:tav tm="100000">
                                          <p:val>
                                            <p:strVal val="#ppt_x"/>
                                          </p:val>
                                        </p:tav>
                                      </p:tavLst>
                                    </p:anim>
                                    <p:anim calcmode="lin" valueType="num">
                                      <p:cBhvr>
                                        <p:cTn id="128" dur="250" fill="hold"/>
                                        <p:tgtEl>
                                          <p:spTgt spid="31"/>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400"/>
                                  </p:stCondLst>
                                  <p:childTnLst>
                                    <p:set>
                                      <p:cBhvr>
                                        <p:cTn id="130" dur="1" fill="hold">
                                          <p:stCondLst>
                                            <p:cond delay="0"/>
                                          </p:stCondLst>
                                        </p:cTn>
                                        <p:tgtEl>
                                          <p:spTgt spid="235"/>
                                        </p:tgtEl>
                                        <p:attrNameLst>
                                          <p:attrName>style.visibility</p:attrName>
                                        </p:attrNameLst>
                                      </p:cBhvr>
                                      <p:to>
                                        <p:strVal val="visible"/>
                                      </p:to>
                                    </p:set>
                                    <p:animEffect transition="in" filter="fade">
                                      <p:cBhvr>
                                        <p:cTn id="131" dur="250"/>
                                        <p:tgtEl>
                                          <p:spTgt spid="235"/>
                                        </p:tgtEl>
                                      </p:cBhvr>
                                    </p:animEffect>
                                    <p:anim calcmode="lin" valueType="num">
                                      <p:cBhvr>
                                        <p:cTn id="132" dur="250" fill="hold"/>
                                        <p:tgtEl>
                                          <p:spTgt spid="235"/>
                                        </p:tgtEl>
                                        <p:attrNameLst>
                                          <p:attrName>ppt_x</p:attrName>
                                        </p:attrNameLst>
                                      </p:cBhvr>
                                      <p:tavLst>
                                        <p:tav tm="0">
                                          <p:val>
                                            <p:strVal val="#ppt_x"/>
                                          </p:val>
                                        </p:tav>
                                        <p:tav tm="100000">
                                          <p:val>
                                            <p:strVal val="#ppt_x"/>
                                          </p:val>
                                        </p:tav>
                                      </p:tavLst>
                                    </p:anim>
                                    <p:anim calcmode="lin" valueType="num">
                                      <p:cBhvr>
                                        <p:cTn id="133" dur="250" fill="hold"/>
                                        <p:tgtEl>
                                          <p:spTgt spid="235"/>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500"/>
                                  </p:stCondLst>
                                  <p:childTnLst>
                                    <p:set>
                                      <p:cBhvr>
                                        <p:cTn id="135" dur="1" fill="hold">
                                          <p:stCondLst>
                                            <p:cond delay="0"/>
                                          </p:stCondLst>
                                        </p:cTn>
                                        <p:tgtEl>
                                          <p:spTgt spid="248"/>
                                        </p:tgtEl>
                                        <p:attrNameLst>
                                          <p:attrName>style.visibility</p:attrName>
                                        </p:attrNameLst>
                                      </p:cBhvr>
                                      <p:to>
                                        <p:strVal val="visible"/>
                                      </p:to>
                                    </p:set>
                                    <p:animEffect transition="in" filter="fade">
                                      <p:cBhvr>
                                        <p:cTn id="136" dur="250"/>
                                        <p:tgtEl>
                                          <p:spTgt spid="248"/>
                                        </p:tgtEl>
                                      </p:cBhvr>
                                    </p:animEffect>
                                    <p:anim calcmode="lin" valueType="num">
                                      <p:cBhvr>
                                        <p:cTn id="137" dur="250" fill="hold"/>
                                        <p:tgtEl>
                                          <p:spTgt spid="248"/>
                                        </p:tgtEl>
                                        <p:attrNameLst>
                                          <p:attrName>ppt_x</p:attrName>
                                        </p:attrNameLst>
                                      </p:cBhvr>
                                      <p:tavLst>
                                        <p:tav tm="0">
                                          <p:val>
                                            <p:strVal val="#ppt_x"/>
                                          </p:val>
                                        </p:tav>
                                        <p:tav tm="100000">
                                          <p:val>
                                            <p:strVal val="#ppt_x"/>
                                          </p:val>
                                        </p:tav>
                                      </p:tavLst>
                                    </p:anim>
                                    <p:anim calcmode="lin" valueType="num">
                                      <p:cBhvr>
                                        <p:cTn id="138" dur="250" fill="hold"/>
                                        <p:tgtEl>
                                          <p:spTgt spid="248"/>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600"/>
                                  </p:stCondLst>
                                  <p:childTnLst>
                                    <p:set>
                                      <p:cBhvr>
                                        <p:cTn id="140" dur="1" fill="hold">
                                          <p:stCondLst>
                                            <p:cond delay="0"/>
                                          </p:stCondLst>
                                        </p:cTn>
                                        <p:tgtEl>
                                          <p:spTgt spid="256"/>
                                        </p:tgtEl>
                                        <p:attrNameLst>
                                          <p:attrName>style.visibility</p:attrName>
                                        </p:attrNameLst>
                                      </p:cBhvr>
                                      <p:to>
                                        <p:strVal val="visible"/>
                                      </p:to>
                                    </p:set>
                                    <p:animEffect transition="in" filter="fade">
                                      <p:cBhvr>
                                        <p:cTn id="141" dur="250"/>
                                        <p:tgtEl>
                                          <p:spTgt spid="256"/>
                                        </p:tgtEl>
                                      </p:cBhvr>
                                    </p:animEffect>
                                    <p:anim calcmode="lin" valueType="num">
                                      <p:cBhvr>
                                        <p:cTn id="142" dur="250" fill="hold"/>
                                        <p:tgtEl>
                                          <p:spTgt spid="256"/>
                                        </p:tgtEl>
                                        <p:attrNameLst>
                                          <p:attrName>ppt_x</p:attrName>
                                        </p:attrNameLst>
                                      </p:cBhvr>
                                      <p:tavLst>
                                        <p:tav tm="0">
                                          <p:val>
                                            <p:strVal val="#ppt_x"/>
                                          </p:val>
                                        </p:tav>
                                        <p:tav tm="100000">
                                          <p:val>
                                            <p:strVal val="#ppt_x"/>
                                          </p:val>
                                        </p:tav>
                                      </p:tavLst>
                                    </p:anim>
                                    <p:anim calcmode="lin" valueType="num">
                                      <p:cBhvr>
                                        <p:cTn id="143" dur="250" fill="hold"/>
                                        <p:tgtEl>
                                          <p:spTgt spid="256"/>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700"/>
                                  </p:stCondLst>
                                  <p:childTnLst>
                                    <p:set>
                                      <p:cBhvr>
                                        <p:cTn id="145" dur="1" fill="hold">
                                          <p:stCondLst>
                                            <p:cond delay="0"/>
                                          </p:stCondLst>
                                        </p:cTn>
                                        <p:tgtEl>
                                          <p:spTgt spid="258"/>
                                        </p:tgtEl>
                                        <p:attrNameLst>
                                          <p:attrName>style.visibility</p:attrName>
                                        </p:attrNameLst>
                                      </p:cBhvr>
                                      <p:to>
                                        <p:strVal val="visible"/>
                                      </p:to>
                                    </p:set>
                                    <p:animEffect transition="in" filter="fade">
                                      <p:cBhvr>
                                        <p:cTn id="146" dur="250"/>
                                        <p:tgtEl>
                                          <p:spTgt spid="258"/>
                                        </p:tgtEl>
                                      </p:cBhvr>
                                    </p:animEffect>
                                    <p:anim calcmode="lin" valueType="num">
                                      <p:cBhvr>
                                        <p:cTn id="147" dur="250" fill="hold"/>
                                        <p:tgtEl>
                                          <p:spTgt spid="258"/>
                                        </p:tgtEl>
                                        <p:attrNameLst>
                                          <p:attrName>ppt_x</p:attrName>
                                        </p:attrNameLst>
                                      </p:cBhvr>
                                      <p:tavLst>
                                        <p:tav tm="0">
                                          <p:val>
                                            <p:strVal val="#ppt_x"/>
                                          </p:val>
                                        </p:tav>
                                        <p:tav tm="100000">
                                          <p:val>
                                            <p:strVal val="#ppt_x"/>
                                          </p:val>
                                        </p:tav>
                                      </p:tavLst>
                                    </p:anim>
                                    <p:anim calcmode="lin" valueType="num">
                                      <p:cBhvr>
                                        <p:cTn id="148" dur="250" fill="hold"/>
                                        <p:tgtEl>
                                          <p:spTgt spid="258"/>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800"/>
                                  </p:stCondLst>
                                  <p:childTnLst>
                                    <p:set>
                                      <p:cBhvr>
                                        <p:cTn id="150" dur="1" fill="hold">
                                          <p:stCondLst>
                                            <p:cond delay="0"/>
                                          </p:stCondLst>
                                        </p:cTn>
                                        <p:tgtEl>
                                          <p:spTgt spid="259"/>
                                        </p:tgtEl>
                                        <p:attrNameLst>
                                          <p:attrName>style.visibility</p:attrName>
                                        </p:attrNameLst>
                                      </p:cBhvr>
                                      <p:to>
                                        <p:strVal val="visible"/>
                                      </p:to>
                                    </p:set>
                                    <p:animEffect transition="in" filter="fade">
                                      <p:cBhvr>
                                        <p:cTn id="151" dur="250"/>
                                        <p:tgtEl>
                                          <p:spTgt spid="259"/>
                                        </p:tgtEl>
                                      </p:cBhvr>
                                    </p:animEffect>
                                    <p:anim calcmode="lin" valueType="num">
                                      <p:cBhvr>
                                        <p:cTn id="152" dur="250" fill="hold"/>
                                        <p:tgtEl>
                                          <p:spTgt spid="259"/>
                                        </p:tgtEl>
                                        <p:attrNameLst>
                                          <p:attrName>ppt_x</p:attrName>
                                        </p:attrNameLst>
                                      </p:cBhvr>
                                      <p:tavLst>
                                        <p:tav tm="0">
                                          <p:val>
                                            <p:strVal val="#ppt_x"/>
                                          </p:val>
                                        </p:tav>
                                        <p:tav tm="100000">
                                          <p:val>
                                            <p:strVal val="#ppt_x"/>
                                          </p:val>
                                        </p:tav>
                                      </p:tavLst>
                                    </p:anim>
                                    <p:anim calcmode="lin" valueType="num">
                                      <p:cBhvr>
                                        <p:cTn id="153" dur="250" fill="hold"/>
                                        <p:tgtEl>
                                          <p:spTgt spid="259"/>
                                        </p:tgtEl>
                                        <p:attrNameLst>
                                          <p:attrName>ppt_y</p:attrName>
                                        </p:attrNameLst>
                                      </p:cBhvr>
                                      <p:tavLst>
                                        <p:tav tm="0">
                                          <p:val>
                                            <p:strVal val="#ppt_y+.1"/>
                                          </p:val>
                                        </p:tav>
                                        <p:tav tm="100000">
                                          <p:val>
                                            <p:strVal val="#ppt_y"/>
                                          </p:val>
                                        </p:tav>
                                      </p:tavLst>
                                    </p:anim>
                                  </p:childTnLst>
                                </p:cTn>
                              </p:par>
                              <p:par>
                                <p:cTn id="154" presetID="42" presetClass="entr" presetSubtype="0" fill="hold" nodeType="withEffect">
                                  <p:stCondLst>
                                    <p:cond delay="900"/>
                                  </p:stCondLst>
                                  <p:childTnLst>
                                    <p:set>
                                      <p:cBhvr>
                                        <p:cTn id="155" dur="1" fill="hold">
                                          <p:stCondLst>
                                            <p:cond delay="0"/>
                                          </p:stCondLst>
                                        </p:cTn>
                                        <p:tgtEl>
                                          <p:spTgt spid="261"/>
                                        </p:tgtEl>
                                        <p:attrNameLst>
                                          <p:attrName>style.visibility</p:attrName>
                                        </p:attrNameLst>
                                      </p:cBhvr>
                                      <p:to>
                                        <p:strVal val="visible"/>
                                      </p:to>
                                    </p:set>
                                    <p:animEffect transition="in" filter="fade">
                                      <p:cBhvr>
                                        <p:cTn id="156" dur="250"/>
                                        <p:tgtEl>
                                          <p:spTgt spid="261"/>
                                        </p:tgtEl>
                                      </p:cBhvr>
                                    </p:animEffect>
                                    <p:anim calcmode="lin" valueType="num">
                                      <p:cBhvr>
                                        <p:cTn id="157" dur="250" fill="hold"/>
                                        <p:tgtEl>
                                          <p:spTgt spid="261"/>
                                        </p:tgtEl>
                                        <p:attrNameLst>
                                          <p:attrName>ppt_x</p:attrName>
                                        </p:attrNameLst>
                                      </p:cBhvr>
                                      <p:tavLst>
                                        <p:tav tm="0">
                                          <p:val>
                                            <p:strVal val="#ppt_x"/>
                                          </p:val>
                                        </p:tav>
                                        <p:tav tm="100000">
                                          <p:val>
                                            <p:strVal val="#ppt_x"/>
                                          </p:val>
                                        </p:tav>
                                      </p:tavLst>
                                    </p:anim>
                                    <p:anim calcmode="lin" valueType="num">
                                      <p:cBhvr>
                                        <p:cTn id="158" dur="250" fill="hold"/>
                                        <p:tgtEl>
                                          <p:spTgt spid="261"/>
                                        </p:tgtEl>
                                        <p:attrNameLst>
                                          <p:attrName>ppt_y</p:attrName>
                                        </p:attrNameLst>
                                      </p:cBhvr>
                                      <p:tavLst>
                                        <p:tav tm="0">
                                          <p:val>
                                            <p:strVal val="#ppt_y+.1"/>
                                          </p:val>
                                        </p:tav>
                                        <p:tav tm="100000">
                                          <p:val>
                                            <p:strVal val="#ppt_y"/>
                                          </p:val>
                                        </p:tav>
                                      </p:tavLst>
                                    </p:anim>
                                  </p:childTnLst>
                                </p:cTn>
                              </p:par>
                              <p:par>
                                <p:cTn id="159" presetID="42" presetClass="entr" presetSubtype="0" fill="hold" nodeType="withEffect">
                                  <p:stCondLst>
                                    <p:cond delay="1000"/>
                                  </p:stCondLst>
                                  <p:childTnLst>
                                    <p:set>
                                      <p:cBhvr>
                                        <p:cTn id="160" dur="1" fill="hold">
                                          <p:stCondLst>
                                            <p:cond delay="0"/>
                                          </p:stCondLst>
                                        </p:cTn>
                                        <p:tgtEl>
                                          <p:spTgt spid="262"/>
                                        </p:tgtEl>
                                        <p:attrNameLst>
                                          <p:attrName>style.visibility</p:attrName>
                                        </p:attrNameLst>
                                      </p:cBhvr>
                                      <p:to>
                                        <p:strVal val="visible"/>
                                      </p:to>
                                    </p:set>
                                    <p:animEffect transition="in" filter="fade">
                                      <p:cBhvr>
                                        <p:cTn id="161" dur="250"/>
                                        <p:tgtEl>
                                          <p:spTgt spid="262"/>
                                        </p:tgtEl>
                                      </p:cBhvr>
                                    </p:animEffect>
                                    <p:anim calcmode="lin" valueType="num">
                                      <p:cBhvr>
                                        <p:cTn id="162" dur="250" fill="hold"/>
                                        <p:tgtEl>
                                          <p:spTgt spid="262"/>
                                        </p:tgtEl>
                                        <p:attrNameLst>
                                          <p:attrName>ppt_x</p:attrName>
                                        </p:attrNameLst>
                                      </p:cBhvr>
                                      <p:tavLst>
                                        <p:tav tm="0">
                                          <p:val>
                                            <p:strVal val="#ppt_x"/>
                                          </p:val>
                                        </p:tav>
                                        <p:tav tm="100000">
                                          <p:val>
                                            <p:strVal val="#ppt_x"/>
                                          </p:val>
                                        </p:tav>
                                      </p:tavLst>
                                    </p:anim>
                                    <p:anim calcmode="lin" valueType="num">
                                      <p:cBhvr>
                                        <p:cTn id="163" dur="250" fill="hold"/>
                                        <p:tgtEl>
                                          <p:spTgt spid="262"/>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1100"/>
                                  </p:stCondLst>
                                  <p:childTnLst>
                                    <p:set>
                                      <p:cBhvr>
                                        <p:cTn id="165" dur="1" fill="hold">
                                          <p:stCondLst>
                                            <p:cond delay="0"/>
                                          </p:stCondLst>
                                        </p:cTn>
                                        <p:tgtEl>
                                          <p:spTgt spid="265"/>
                                        </p:tgtEl>
                                        <p:attrNameLst>
                                          <p:attrName>style.visibility</p:attrName>
                                        </p:attrNameLst>
                                      </p:cBhvr>
                                      <p:to>
                                        <p:strVal val="visible"/>
                                      </p:to>
                                    </p:set>
                                    <p:animEffect transition="in" filter="fade">
                                      <p:cBhvr>
                                        <p:cTn id="166" dur="250"/>
                                        <p:tgtEl>
                                          <p:spTgt spid="265"/>
                                        </p:tgtEl>
                                      </p:cBhvr>
                                    </p:animEffect>
                                    <p:anim calcmode="lin" valueType="num">
                                      <p:cBhvr>
                                        <p:cTn id="167" dur="250" fill="hold"/>
                                        <p:tgtEl>
                                          <p:spTgt spid="265"/>
                                        </p:tgtEl>
                                        <p:attrNameLst>
                                          <p:attrName>ppt_x</p:attrName>
                                        </p:attrNameLst>
                                      </p:cBhvr>
                                      <p:tavLst>
                                        <p:tav tm="0">
                                          <p:val>
                                            <p:strVal val="#ppt_x"/>
                                          </p:val>
                                        </p:tav>
                                        <p:tav tm="100000">
                                          <p:val>
                                            <p:strVal val="#ppt_x"/>
                                          </p:val>
                                        </p:tav>
                                      </p:tavLst>
                                    </p:anim>
                                    <p:anim calcmode="lin" valueType="num">
                                      <p:cBhvr>
                                        <p:cTn id="168" dur="250" fill="hold"/>
                                        <p:tgtEl>
                                          <p:spTgt spid="265"/>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1200"/>
                                  </p:stCondLst>
                                  <p:childTnLst>
                                    <p:set>
                                      <p:cBhvr>
                                        <p:cTn id="170" dur="1" fill="hold">
                                          <p:stCondLst>
                                            <p:cond delay="0"/>
                                          </p:stCondLst>
                                        </p:cTn>
                                        <p:tgtEl>
                                          <p:spTgt spid="266"/>
                                        </p:tgtEl>
                                        <p:attrNameLst>
                                          <p:attrName>style.visibility</p:attrName>
                                        </p:attrNameLst>
                                      </p:cBhvr>
                                      <p:to>
                                        <p:strVal val="visible"/>
                                      </p:to>
                                    </p:set>
                                    <p:animEffect transition="in" filter="fade">
                                      <p:cBhvr>
                                        <p:cTn id="171" dur="250"/>
                                        <p:tgtEl>
                                          <p:spTgt spid="266"/>
                                        </p:tgtEl>
                                      </p:cBhvr>
                                    </p:animEffect>
                                    <p:anim calcmode="lin" valueType="num">
                                      <p:cBhvr>
                                        <p:cTn id="172" dur="250" fill="hold"/>
                                        <p:tgtEl>
                                          <p:spTgt spid="266"/>
                                        </p:tgtEl>
                                        <p:attrNameLst>
                                          <p:attrName>ppt_x</p:attrName>
                                        </p:attrNameLst>
                                      </p:cBhvr>
                                      <p:tavLst>
                                        <p:tav tm="0">
                                          <p:val>
                                            <p:strVal val="#ppt_x"/>
                                          </p:val>
                                        </p:tav>
                                        <p:tav tm="100000">
                                          <p:val>
                                            <p:strVal val="#ppt_x"/>
                                          </p:val>
                                        </p:tav>
                                      </p:tavLst>
                                    </p:anim>
                                    <p:anim calcmode="lin" valueType="num">
                                      <p:cBhvr>
                                        <p:cTn id="173" dur="250" fill="hold"/>
                                        <p:tgtEl>
                                          <p:spTgt spid="266"/>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1300"/>
                                  </p:stCondLst>
                                  <p:childTnLst>
                                    <p:set>
                                      <p:cBhvr>
                                        <p:cTn id="175" dur="1" fill="hold">
                                          <p:stCondLst>
                                            <p:cond delay="0"/>
                                          </p:stCondLst>
                                        </p:cTn>
                                        <p:tgtEl>
                                          <p:spTgt spid="268"/>
                                        </p:tgtEl>
                                        <p:attrNameLst>
                                          <p:attrName>style.visibility</p:attrName>
                                        </p:attrNameLst>
                                      </p:cBhvr>
                                      <p:to>
                                        <p:strVal val="visible"/>
                                      </p:to>
                                    </p:set>
                                    <p:animEffect transition="in" filter="fade">
                                      <p:cBhvr>
                                        <p:cTn id="176" dur="250"/>
                                        <p:tgtEl>
                                          <p:spTgt spid="268"/>
                                        </p:tgtEl>
                                      </p:cBhvr>
                                    </p:animEffect>
                                    <p:anim calcmode="lin" valueType="num">
                                      <p:cBhvr>
                                        <p:cTn id="177" dur="250" fill="hold"/>
                                        <p:tgtEl>
                                          <p:spTgt spid="268"/>
                                        </p:tgtEl>
                                        <p:attrNameLst>
                                          <p:attrName>ppt_x</p:attrName>
                                        </p:attrNameLst>
                                      </p:cBhvr>
                                      <p:tavLst>
                                        <p:tav tm="0">
                                          <p:val>
                                            <p:strVal val="#ppt_x"/>
                                          </p:val>
                                        </p:tav>
                                        <p:tav tm="100000">
                                          <p:val>
                                            <p:strVal val="#ppt_x"/>
                                          </p:val>
                                        </p:tav>
                                      </p:tavLst>
                                    </p:anim>
                                    <p:anim calcmode="lin" valueType="num">
                                      <p:cBhvr>
                                        <p:cTn id="178" dur="250" fill="hold"/>
                                        <p:tgtEl>
                                          <p:spTgt spid="268"/>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1400"/>
                                  </p:stCondLst>
                                  <p:childTnLst>
                                    <p:set>
                                      <p:cBhvr>
                                        <p:cTn id="180" dur="1" fill="hold">
                                          <p:stCondLst>
                                            <p:cond delay="0"/>
                                          </p:stCondLst>
                                        </p:cTn>
                                        <p:tgtEl>
                                          <p:spTgt spid="269"/>
                                        </p:tgtEl>
                                        <p:attrNameLst>
                                          <p:attrName>style.visibility</p:attrName>
                                        </p:attrNameLst>
                                      </p:cBhvr>
                                      <p:to>
                                        <p:strVal val="visible"/>
                                      </p:to>
                                    </p:set>
                                    <p:animEffect transition="in" filter="fade">
                                      <p:cBhvr>
                                        <p:cTn id="181" dur="250"/>
                                        <p:tgtEl>
                                          <p:spTgt spid="269"/>
                                        </p:tgtEl>
                                      </p:cBhvr>
                                    </p:animEffect>
                                    <p:anim calcmode="lin" valueType="num">
                                      <p:cBhvr>
                                        <p:cTn id="182" dur="250" fill="hold"/>
                                        <p:tgtEl>
                                          <p:spTgt spid="269"/>
                                        </p:tgtEl>
                                        <p:attrNameLst>
                                          <p:attrName>ppt_x</p:attrName>
                                        </p:attrNameLst>
                                      </p:cBhvr>
                                      <p:tavLst>
                                        <p:tav tm="0">
                                          <p:val>
                                            <p:strVal val="#ppt_x"/>
                                          </p:val>
                                        </p:tav>
                                        <p:tav tm="100000">
                                          <p:val>
                                            <p:strVal val="#ppt_x"/>
                                          </p:val>
                                        </p:tav>
                                      </p:tavLst>
                                    </p:anim>
                                    <p:anim calcmode="lin" valueType="num">
                                      <p:cBhvr>
                                        <p:cTn id="183" dur="250" fill="hold"/>
                                        <p:tgtEl>
                                          <p:spTgt spid="269"/>
                                        </p:tgtEl>
                                        <p:attrNameLst>
                                          <p:attrName>ppt_y</p:attrName>
                                        </p:attrNameLst>
                                      </p:cBhvr>
                                      <p:tavLst>
                                        <p:tav tm="0">
                                          <p:val>
                                            <p:strVal val="#ppt_y+.1"/>
                                          </p:val>
                                        </p:tav>
                                        <p:tav tm="100000">
                                          <p:val>
                                            <p:strVal val="#ppt_y"/>
                                          </p:val>
                                        </p:tav>
                                      </p:tavLst>
                                    </p:anim>
                                  </p:childTnLst>
                                </p:cTn>
                              </p:par>
                              <p:par>
                                <p:cTn id="184" presetID="42" presetClass="entr" presetSubtype="0" fill="hold" nodeType="withEffect">
                                  <p:stCondLst>
                                    <p:cond delay="1500"/>
                                  </p:stCondLst>
                                  <p:childTnLst>
                                    <p:set>
                                      <p:cBhvr>
                                        <p:cTn id="185" dur="1" fill="hold">
                                          <p:stCondLst>
                                            <p:cond delay="0"/>
                                          </p:stCondLst>
                                        </p:cTn>
                                        <p:tgtEl>
                                          <p:spTgt spid="270"/>
                                        </p:tgtEl>
                                        <p:attrNameLst>
                                          <p:attrName>style.visibility</p:attrName>
                                        </p:attrNameLst>
                                      </p:cBhvr>
                                      <p:to>
                                        <p:strVal val="visible"/>
                                      </p:to>
                                    </p:set>
                                    <p:animEffect transition="in" filter="fade">
                                      <p:cBhvr>
                                        <p:cTn id="186" dur="250"/>
                                        <p:tgtEl>
                                          <p:spTgt spid="270"/>
                                        </p:tgtEl>
                                      </p:cBhvr>
                                    </p:animEffect>
                                    <p:anim calcmode="lin" valueType="num">
                                      <p:cBhvr>
                                        <p:cTn id="187" dur="250" fill="hold"/>
                                        <p:tgtEl>
                                          <p:spTgt spid="270"/>
                                        </p:tgtEl>
                                        <p:attrNameLst>
                                          <p:attrName>ppt_x</p:attrName>
                                        </p:attrNameLst>
                                      </p:cBhvr>
                                      <p:tavLst>
                                        <p:tav tm="0">
                                          <p:val>
                                            <p:strVal val="#ppt_x"/>
                                          </p:val>
                                        </p:tav>
                                        <p:tav tm="100000">
                                          <p:val>
                                            <p:strVal val="#ppt_x"/>
                                          </p:val>
                                        </p:tav>
                                      </p:tavLst>
                                    </p:anim>
                                    <p:anim calcmode="lin" valueType="num">
                                      <p:cBhvr>
                                        <p:cTn id="188" dur="250" fill="hold"/>
                                        <p:tgtEl>
                                          <p:spTgt spid="270"/>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1600"/>
                                  </p:stCondLst>
                                  <p:childTnLst>
                                    <p:set>
                                      <p:cBhvr>
                                        <p:cTn id="190" dur="1" fill="hold">
                                          <p:stCondLst>
                                            <p:cond delay="0"/>
                                          </p:stCondLst>
                                        </p:cTn>
                                        <p:tgtEl>
                                          <p:spTgt spid="271"/>
                                        </p:tgtEl>
                                        <p:attrNameLst>
                                          <p:attrName>style.visibility</p:attrName>
                                        </p:attrNameLst>
                                      </p:cBhvr>
                                      <p:to>
                                        <p:strVal val="visible"/>
                                      </p:to>
                                    </p:set>
                                    <p:animEffect transition="in" filter="fade">
                                      <p:cBhvr>
                                        <p:cTn id="191" dur="250"/>
                                        <p:tgtEl>
                                          <p:spTgt spid="271"/>
                                        </p:tgtEl>
                                      </p:cBhvr>
                                    </p:animEffect>
                                    <p:anim calcmode="lin" valueType="num">
                                      <p:cBhvr>
                                        <p:cTn id="192" dur="250" fill="hold"/>
                                        <p:tgtEl>
                                          <p:spTgt spid="271"/>
                                        </p:tgtEl>
                                        <p:attrNameLst>
                                          <p:attrName>ppt_x</p:attrName>
                                        </p:attrNameLst>
                                      </p:cBhvr>
                                      <p:tavLst>
                                        <p:tav tm="0">
                                          <p:val>
                                            <p:strVal val="#ppt_x"/>
                                          </p:val>
                                        </p:tav>
                                        <p:tav tm="100000">
                                          <p:val>
                                            <p:strVal val="#ppt_x"/>
                                          </p:val>
                                        </p:tav>
                                      </p:tavLst>
                                    </p:anim>
                                    <p:anim calcmode="lin" valueType="num">
                                      <p:cBhvr>
                                        <p:cTn id="193" dur="250" fill="hold"/>
                                        <p:tgtEl>
                                          <p:spTgt spid="271"/>
                                        </p:tgtEl>
                                        <p:attrNameLst>
                                          <p:attrName>ppt_y</p:attrName>
                                        </p:attrNameLst>
                                      </p:cBhvr>
                                      <p:tavLst>
                                        <p:tav tm="0">
                                          <p:val>
                                            <p:strVal val="#ppt_y+.1"/>
                                          </p:val>
                                        </p:tav>
                                        <p:tav tm="100000">
                                          <p:val>
                                            <p:strVal val="#ppt_y"/>
                                          </p:val>
                                        </p:tav>
                                      </p:tavLst>
                                    </p:anim>
                                  </p:childTnLst>
                                </p:cTn>
                              </p:par>
                              <p:par>
                                <p:cTn id="194" presetID="42" presetClass="entr" presetSubtype="0" fill="hold" nodeType="withEffect">
                                  <p:stCondLst>
                                    <p:cond delay="1700"/>
                                  </p:stCondLst>
                                  <p:childTnLst>
                                    <p:set>
                                      <p:cBhvr>
                                        <p:cTn id="195" dur="1" fill="hold">
                                          <p:stCondLst>
                                            <p:cond delay="0"/>
                                          </p:stCondLst>
                                        </p:cTn>
                                        <p:tgtEl>
                                          <p:spTgt spid="272"/>
                                        </p:tgtEl>
                                        <p:attrNameLst>
                                          <p:attrName>style.visibility</p:attrName>
                                        </p:attrNameLst>
                                      </p:cBhvr>
                                      <p:to>
                                        <p:strVal val="visible"/>
                                      </p:to>
                                    </p:set>
                                    <p:animEffect transition="in" filter="fade">
                                      <p:cBhvr>
                                        <p:cTn id="196" dur="250"/>
                                        <p:tgtEl>
                                          <p:spTgt spid="272"/>
                                        </p:tgtEl>
                                      </p:cBhvr>
                                    </p:animEffect>
                                    <p:anim calcmode="lin" valueType="num">
                                      <p:cBhvr>
                                        <p:cTn id="197" dur="250" fill="hold"/>
                                        <p:tgtEl>
                                          <p:spTgt spid="272"/>
                                        </p:tgtEl>
                                        <p:attrNameLst>
                                          <p:attrName>ppt_x</p:attrName>
                                        </p:attrNameLst>
                                      </p:cBhvr>
                                      <p:tavLst>
                                        <p:tav tm="0">
                                          <p:val>
                                            <p:strVal val="#ppt_x"/>
                                          </p:val>
                                        </p:tav>
                                        <p:tav tm="100000">
                                          <p:val>
                                            <p:strVal val="#ppt_x"/>
                                          </p:val>
                                        </p:tav>
                                      </p:tavLst>
                                    </p:anim>
                                    <p:anim calcmode="lin" valueType="num">
                                      <p:cBhvr>
                                        <p:cTn id="198" dur="250" fill="hold"/>
                                        <p:tgtEl>
                                          <p:spTgt spid="272"/>
                                        </p:tgtEl>
                                        <p:attrNameLst>
                                          <p:attrName>ppt_y</p:attrName>
                                        </p:attrNameLst>
                                      </p:cBhvr>
                                      <p:tavLst>
                                        <p:tav tm="0">
                                          <p:val>
                                            <p:strVal val="#ppt_y+.1"/>
                                          </p:val>
                                        </p:tav>
                                        <p:tav tm="100000">
                                          <p:val>
                                            <p:strVal val="#ppt_y"/>
                                          </p:val>
                                        </p:tav>
                                      </p:tavLst>
                                    </p:anim>
                                  </p:childTnLst>
                                </p:cTn>
                              </p:par>
                              <p:par>
                                <p:cTn id="199" presetID="42" presetClass="entr" presetSubtype="0" fill="hold" nodeType="withEffect">
                                  <p:stCondLst>
                                    <p:cond delay="1800"/>
                                  </p:stCondLst>
                                  <p:childTnLst>
                                    <p:set>
                                      <p:cBhvr>
                                        <p:cTn id="200" dur="1" fill="hold">
                                          <p:stCondLst>
                                            <p:cond delay="0"/>
                                          </p:stCondLst>
                                        </p:cTn>
                                        <p:tgtEl>
                                          <p:spTgt spid="273"/>
                                        </p:tgtEl>
                                        <p:attrNameLst>
                                          <p:attrName>style.visibility</p:attrName>
                                        </p:attrNameLst>
                                      </p:cBhvr>
                                      <p:to>
                                        <p:strVal val="visible"/>
                                      </p:to>
                                    </p:set>
                                    <p:animEffect transition="in" filter="fade">
                                      <p:cBhvr>
                                        <p:cTn id="201" dur="250"/>
                                        <p:tgtEl>
                                          <p:spTgt spid="273"/>
                                        </p:tgtEl>
                                      </p:cBhvr>
                                    </p:animEffect>
                                    <p:anim calcmode="lin" valueType="num">
                                      <p:cBhvr>
                                        <p:cTn id="202" dur="250" fill="hold"/>
                                        <p:tgtEl>
                                          <p:spTgt spid="273"/>
                                        </p:tgtEl>
                                        <p:attrNameLst>
                                          <p:attrName>ppt_x</p:attrName>
                                        </p:attrNameLst>
                                      </p:cBhvr>
                                      <p:tavLst>
                                        <p:tav tm="0">
                                          <p:val>
                                            <p:strVal val="#ppt_x"/>
                                          </p:val>
                                        </p:tav>
                                        <p:tav tm="100000">
                                          <p:val>
                                            <p:strVal val="#ppt_x"/>
                                          </p:val>
                                        </p:tav>
                                      </p:tavLst>
                                    </p:anim>
                                    <p:anim calcmode="lin" valueType="num">
                                      <p:cBhvr>
                                        <p:cTn id="203" dur="250" fill="hold"/>
                                        <p:tgtEl>
                                          <p:spTgt spid="273"/>
                                        </p:tgtEl>
                                        <p:attrNameLst>
                                          <p:attrName>ppt_y</p:attrName>
                                        </p:attrNameLst>
                                      </p:cBhvr>
                                      <p:tavLst>
                                        <p:tav tm="0">
                                          <p:val>
                                            <p:strVal val="#ppt_y+.1"/>
                                          </p:val>
                                        </p:tav>
                                        <p:tav tm="100000">
                                          <p:val>
                                            <p:strVal val="#ppt_y"/>
                                          </p:val>
                                        </p:tav>
                                      </p:tavLst>
                                    </p:anim>
                                  </p:childTnLst>
                                </p:cTn>
                              </p:par>
                              <p:par>
                                <p:cTn id="204" presetID="42" presetClass="entr" presetSubtype="0" fill="hold" nodeType="withEffect">
                                  <p:stCondLst>
                                    <p:cond delay="1900"/>
                                  </p:stCondLst>
                                  <p:childTnLst>
                                    <p:set>
                                      <p:cBhvr>
                                        <p:cTn id="205" dur="1" fill="hold">
                                          <p:stCondLst>
                                            <p:cond delay="0"/>
                                          </p:stCondLst>
                                        </p:cTn>
                                        <p:tgtEl>
                                          <p:spTgt spid="274"/>
                                        </p:tgtEl>
                                        <p:attrNameLst>
                                          <p:attrName>style.visibility</p:attrName>
                                        </p:attrNameLst>
                                      </p:cBhvr>
                                      <p:to>
                                        <p:strVal val="visible"/>
                                      </p:to>
                                    </p:set>
                                    <p:animEffect transition="in" filter="fade">
                                      <p:cBhvr>
                                        <p:cTn id="206" dur="250"/>
                                        <p:tgtEl>
                                          <p:spTgt spid="274"/>
                                        </p:tgtEl>
                                      </p:cBhvr>
                                    </p:animEffect>
                                    <p:anim calcmode="lin" valueType="num">
                                      <p:cBhvr>
                                        <p:cTn id="207" dur="250" fill="hold"/>
                                        <p:tgtEl>
                                          <p:spTgt spid="274"/>
                                        </p:tgtEl>
                                        <p:attrNameLst>
                                          <p:attrName>ppt_x</p:attrName>
                                        </p:attrNameLst>
                                      </p:cBhvr>
                                      <p:tavLst>
                                        <p:tav tm="0">
                                          <p:val>
                                            <p:strVal val="#ppt_x"/>
                                          </p:val>
                                        </p:tav>
                                        <p:tav tm="100000">
                                          <p:val>
                                            <p:strVal val="#ppt_x"/>
                                          </p:val>
                                        </p:tav>
                                      </p:tavLst>
                                    </p:anim>
                                    <p:anim calcmode="lin" valueType="num">
                                      <p:cBhvr>
                                        <p:cTn id="208" dur="250" fill="hold"/>
                                        <p:tgtEl>
                                          <p:spTgt spid="274"/>
                                        </p:tgtEl>
                                        <p:attrNameLst>
                                          <p:attrName>ppt_y</p:attrName>
                                        </p:attrNameLst>
                                      </p:cBhvr>
                                      <p:tavLst>
                                        <p:tav tm="0">
                                          <p:val>
                                            <p:strVal val="#ppt_y+.1"/>
                                          </p:val>
                                        </p:tav>
                                        <p:tav tm="100000">
                                          <p:val>
                                            <p:strVal val="#ppt_y"/>
                                          </p:val>
                                        </p:tav>
                                      </p:tavLst>
                                    </p:anim>
                                  </p:childTnLst>
                                </p:cTn>
                              </p:par>
                              <p:par>
                                <p:cTn id="209" presetID="42" presetClass="entr" presetSubtype="0" fill="hold" nodeType="withEffect">
                                  <p:stCondLst>
                                    <p:cond delay="2000"/>
                                  </p:stCondLst>
                                  <p:childTnLst>
                                    <p:set>
                                      <p:cBhvr>
                                        <p:cTn id="210" dur="1" fill="hold">
                                          <p:stCondLst>
                                            <p:cond delay="0"/>
                                          </p:stCondLst>
                                        </p:cTn>
                                        <p:tgtEl>
                                          <p:spTgt spid="275"/>
                                        </p:tgtEl>
                                        <p:attrNameLst>
                                          <p:attrName>style.visibility</p:attrName>
                                        </p:attrNameLst>
                                      </p:cBhvr>
                                      <p:to>
                                        <p:strVal val="visible"/>
                                      </p:to>
                                    </p:set>
                                    <p:animEffect transition="in" filter="fade">
                                      <p:cBhvr>
                                        <p:cTn id="211" dur="250"/>
                                        <p:tgtEl>
                                          <p:spTgt spid="275"/>
                                        </p:tgtEl>
                                      </p:cBhvr>
                                    </p:animEffect>
                                    <p:anim calcmode="lin" valueType="num">
                                      <p:cBhvr>
                                        <p:cTn id="212" dur="250" fill="hold"/>
                                        <p:tgtEl>
                                          <p:spTgt spid="275"/>
                                        </p:tgtEl>
                                        <p:attrNameLst>
                                          <p:attrName>ppt_x</p:attrName>
                                        </p:attrNameLst>
                                      </p:cBhvr>
                                      <p:tavLst>
                                        <p:tav tm="0">
                                          <p:val>
                                            <p:strVal val="#ppt_x"/>
                                          </p:val>
                                        </p:tav>
                                        <p:tav tm="100000">
                                          <p:val>
                                            <p:strVal val="#ppt_x"/>
                                          </p:val>
                                        </p:tav>
                                      </p:tavLst>
                                    </p:anim>
                                    <p:anim calcmode="lin" valueType="num">
                                      <p:cBhvr>
                                        <p:cTn id="213" dur="250" fill="hold"/>
                                        <p:tgtEl>
                                          <p:spTgt spid="275"/>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2100"/>
                                  </p:stCondLst>
                                  <p:childTnLst>
                                    <p:set>
                                      <p:cBhvr>
                                        <p:cTn id="215" dur="1" fill="hold">
                                          <p:stCondLst>
                                            <p:cond delay="0"/>
                                          </p:stCondLst>
                                        </p:cTn>
                                        <p:tgtEl>
                                          <p:spTgt spid="276"/>
                                        </p:tgtEl>
                                        <p:attrNameLst>
                                          <p:attrName>style.visibility</p:attrName>
                                        </p:attrNameLst>
                                      </p:cBhvr>
                                      <p:to>
                                        <p:strVal val="visible"/>
                                      </p:to>
                                    </p:set>
                                    <p:animEffect transition="in" filter="fade">
                                      <p:cBhvr>
                                        <p:cTn id="216" dur="250"/>
                                        <p:tgtEl>
                                          <p:spTgt spid="276"/>
                                        </p:tgtEl>
                                      </p:cBhvr>
                                    </p:animEffect>
                                    <p:anim calcmode="lin" valueType="num">
                                      <p:cBhvr>
                                        <p:cTn id="217" dur="250" fill="hold"/>
                                        <p:tgtEl>
                                          <p:spTgt spid="276"/>
                                        </p:tgtEl>
                                        <p:attrNameLst>
                                          <p:attrName>ppt_x</p:attrName>
                                        </p:attrNameLst>
                                      </p:cBhvr>
                                      <p:tavLst>
                                        <p:tav tm="0">
                                          <p:val>
                                            <p:strVal val="#ppt_x"/>
                                          </p:val>
                                        </p:tav>
                                        <p:tav tm="100000">
                                          <p:val>
                                            <p:strVal val="#ppt_x"/>
                                          </p:val>
                                        </p:tav>
                                      </p:tavLst>
                                    </p:anim>
                                    <p:anim calcmode="lin" valueType="num">
                                      <p:cBhvr>
                                        <p:cTn id="218" dur="250" fill="hold"/>
                                        <p:tgtEl>
                                          <p:spTgt spid="276"/>
                                        </p:tgtEl>
                                        <p:attrNameLst>
                                          <p:attrName>ppt_y</p:attrName>
                                        </p:attrNameLst>
                                      </p:cBhvr>
                                      <p:tavLst>
                                        <p:tav tm="0">
                                          <p:val>
                                            <p:strVal val="#ppt_y+.1"/>
                                          </p:val>
                                        </p:tav>
                                        <p:tav tm="100000">
                                          <p:val>
                                            <p:strVal val="#ppt_y"/>
                                          </p:val>
                                        </p:tav>
                                      </p:tavLst>
                                    </p:anim>
                                  </p:childTnLst>
                                </p:cTn>
                              </p:par>
                              <p:par>
                                <p:cTn id="219" presetID="42" presetClass="entr" presetSubtype="0" fill="hold" nodeType="withEffect">
                                  <p:stCondLst>
                                    <p:cond delay="2200"/>
                                  </p:stCondLst>
                                  <p:childTnLst>
                                    <p:set>
                                      <p:cBhvr>
                                        <p:cTn id="220" dur="1" fill="hold">
                                          <p:stCondLst>
                                            <p:cond delay="0"/>
                                          </p:stCondLst>
                                        </p:cTn>
                                        <p:tgtEl>
                                          <p:spTgt spid="277"/>
                                        </p:tgtEl>
                                        <p:attrNameLst>
                                          <p:attrName>style.visibility</p:attrName>
                                        </p:attrNameLst>
                                      </p:cBhvr>
                                      <p:to>
                                        <p:strVal val="visible"/>
                                      </p:to>
                                    </p:set>
                                    <p:animEffect transition="in" filter="fade">
                                      <p:cBhvr>
                                        <p:cTn id="221" dur="250"/>
                                        <p:tgtEl>
                                          <p:spTgt spid="277"/>
                                        </p:tgtEl>
                                      </p:cBhvr>
                                    </p:animEffect>
                                    <p:anim calcmode="lin" valueType="num">
                                      <p:cBhvr>
                                        <p:cTn id="222" dur="250" fill="hold"/>
                                        <p:tgtEl>
                                          <p:spTgt spid="277"/>
                                        </p:tgtEl>
                                        <p:attrNameLst>
                                          <p:attrName>ppt_x</p:attrName>
                                        </p:attrNameLst>
                                      </p:cBhvr>
                                      <p:tavLst>
                                        <p:tav tm="0">
                                          <p:val>
                                            <p:strVal val="#ppt_x"/>
                                          </p:val>
                                        </p:tav>
                                        <p:tav tm="100000">
                                          <p:val>
                                            <p:strVal val="#ppt_x"/>
                                          </p:val>
                                        </p:tav>
                                      </p:tavLst>
                                    </p:anim>
                                    <p:anim calcmode="lin" valueType="num">
                                      <p:cBhvr>
                                        <p:cTn id="223" dur="250" fill="hold"/>
                                        <p:tgtEl>
                                          <p:spTgt spid="277"/>
                                        </p:tgtEl>
                                        <p:attrNameLst>
                                          <p:attrName>ppt_y</p:attrName>
                                        </p:attrNameLst>
                                      </p:cBhvr>
                                      <p:tavLst>
                                        <p:tav tm="0">
                                          <p:val>
                                            <p:strVal val="#ppt_y+.1"/>
                                          </p:val>
                                        </p:tav>
                                        <p:tav tm="100000">
                                          <p:val>
                                            <p:strVal val="#ppt_y"/>
                                          </p:val>
                                        </p:tav>
                                      </p:tavLst>
                                    </p:anim>
                                  </p:childTnLst>
                                </p:cTn>
                              </p:par>
                              <p:par>
                                <p:cTn id="224" presetID="42" presetClass="entr" presetSubtype="0" fill="hold" nodeType="withEffect">
                                  <p:stCondLst>
                                    <p:cond delay="2300"/>
                                  </p:stCondLst>
                                  <p:childTnLst>
                                    <p:set>
                                      <p:cBhvr>
                                        <p:cTn id="225" dur="1" fill="hold">
                                          <p:stCondLst>
                                            <p:cond delay="0"/>
                                          </p:stCondLst>
                                        </p:cTn>
                                        <p:tgtEl>
                                          <p:spTgt spid="278"/>
                                        </p:tgtEl>
                                        <p:attrNameLst>
                                          <p:attrName>style.visibility</p:attrName>
                                        </p:attrNameLst>
                                      </p:cBhvr>
                                      <p:to>
                                        <p:strVal val="visible"/>
                                      </p:to>
                                    </p:set>
                                    <p:animEffect transition="in" filter="fade">
                                      <p:cBhvr>
                                        <p:cTn id="226" dur="250"/>
                                        <p:tgtEl>
                                          <p:spTgt spid="278"/>
                                        </p:tgtEl>
                                      </p:cBhvr>
                                    </p:animEffect>
                                    <p:anim calcmode="lin" valueType="num">
                                      <p:cBhvr>
                                        <p:cTn id="227" dur="250" fill="hold"/>
                                        <p:tgtEl>
                                          <p:spTgt spid="278"/>
                                        </p:tgtEl>
                                        <p:attrNameLst>
                                          <p:attrName>ppt_x</p:attrName>
                                        </p:attrNameLst>
                                      </p:cBhvr>
                                      <p:tavLst>
                                        <p:tav tm="0">
                                          <p:val>
                                            <p:strVal val="#ppt_x"/>
                                          </p:val>
                                        </p:tav>
                                        <p:tav tm="100000">
                                          <p:val>
                                            <p:strVal val="#ppt_x"/>
                                          </p:val>
                                        </p:tav>
                                      </p:tavLst>
                                    </p:anim>
                                    <p:anim calcmode="lin" valueType="num">
                                      <p:cBhvr>
                                        <p:cTn id="228" dur="250" fill="hold"/>
                                        <p:tgtEl>
                                          <p:spTgt spid="2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H_Picture_1"/>
          <p:cNvSpPr/>
          <p:nvPr>
            <p:custDataLst>
              <p:tags r:id="rId1"/>
            </p:custDataLst>
          </p:nvPr>
        </p:nvSpPr>
        <p:spPr>
          <a:xfrm>
            <a:off x="960982" y="1203598"/>
            <a:ext cx="4686999" cy="2412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MH_SubTitle_1"/>
          <p:cNvSpPr/>
          <p:nvPr>
            <p:custDataLst>
              <p:tags r:id="rId3"/>
            </p:custDataLst>
          </p:nvPr>
        </p:nvSpPr>
        <p:spPr>
          <a:xfrm>
            <a:off x="5748764" y="1203598"/>
            <a:ext cx="1152000" cy="11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lgn="ctr" eaLnBrk="1" fontAlgn="auto" hangingPunct="1">
              <a:lnSpc>
                <a:spcPct val="150000"/>
              </a:lnSpc>
              <a:spcBef>
                <a:spcPts val="0"/>
              </a:spcBef>
              <a:spcAft>
                <a:spcPts val="0"/>
              </a:spcAft>
              <a:defRPr/>
            </a:pPr>
            <a:r>
              <a:rPr lang="zh-CN" altLang="en-US" sz="2800" b="1" dirty="0">
                <a:solidFill>
                  <a:srgbClr val="FFFFFF"/>
                </a:solidFill>
              </a:rPr>
              <a:t>专业</a:t>
            </a:r>
            <a:endParaRPr lang="zh-CN" altLang="en-US" sz="2800" b="1" dirty="0">
              <a:solidFill>
                <a:srgbClr val="FFFFFF"/>
              </a:solidFill>
            </a:endParaRPr>
          </a:p>
        </p:txBody>
      </p:sp>
      <p:sp>
        <p:nvSpPr>
          <p:cNvPr id="5124" name="MH_Text_1"/>
          <p:cNvSpPr txBox="1">
            <a:spLocks noChangeArrowheads="1"/>
          </p:cNvSpPr>
          <p:nvPr>
            <p:custDataLst>
              <p:tags r:id="rId4"/>
            </p:custDataLst>
          </p:nvPr>
        </p:nvSpPr>
        <p:spPr bwMode="auto">
          <a:xfrm>
            <a:off x="971700" y="3848279"/>
            <a:ext cx="7119761" cy="73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30000"/>
              </a:lnSpc>
              <a:spcBef>
                <a:spcPct val="0"/>
              </a:spcBef>
              <a:buNone/>
              <a:defRPr/>
            </a:pPr>
            <a:r>
              <a:rPr lang="zh-CN" altLang="en-US" sz="1200" dirty="0">
                <a:solidFill>
                  <a:schemeClr val="tx1">
                    <a:lumMod val="65000"/>
                    <a:lumOff val="35000"/>
                  </a:schemeClr>
                </a:solidFill>
                <a:latin typeface="+mn-lt"/>
                <a:ea typeface="+mn-ea"/>
              </a:rPr>
              <a:t>我们来自五湖四海、但共同的目标孕育着同一个理想，出发点不同但目的地一样，年轻的心在这一刻相聚、团结一致、不理不弃，斩破风浪，勇敢起航。</a:t>
            </a:r>
            <a:endParaRPr lang="zh-CN" altLang="en-US" sz="1200" dirty="0">
              <a:solidFill>
                <a:schemeClr val="tx1">
                  <a:lumMod val="65000"/>
                  <a:lumOff val="35000"/>
                </a:schemeClr>
              </a:solidFill>
              <a:latin typeface="+mn-lt"/>
              <a:ea typeface="+mn-ea"/>
            </a:endParaRPr>
          </a:p>
        </p:txBody>
      </p:sp>
      <p:sp>
        <p:nvSpPr>
          <p:cNvPr id="3077" name="MH_PageTitle"/>
          <p:cNvSpPr>
            <a:spLocks noGrp="1"/>
          </p:cNvSpPr>
          <p:nvPr>
            <p:ph type="title"/>
            <p:custDataLst>
              <p:tags r:id="rId5"/>
            </p:custDataLst>
          </p:nvPr>
        </p:nvSpPr>
        <p:spPr/>
        <p:txBody>
          <a:bodyPr/>
          <a:lstStyle/>
          <a:p>
            <a:r>
              <a:rPr lang="zh-CN" altLang="en-US" sz="2000" dirty="0"/>
              <a:t>团队介绍</a:t>
            </a:r>
            <a:r>
              <a:rPr lang="en-US" altLang="zh-CN" sz="1200" dirty="0">
                <a:solidFill>
                  <a:prstClr val="black">
                    <a:lumMod val="65000"/>
                    <a:lumOff val="35000"/>
                  </a:prstClr>
                </a:solidFill>
              </a:rPr>
              <a:t>(Team Introduction)</a:t>
            </a:r>
            <a:endParaRPr lang="zh-CN" altLang="en-US" dirty="0"/>
          </a:p>
        </p:txBody>
      </p:sp>
      <p:sp>
        <p:nvSpPr>
          <p:cNvPr id="7" name="MH_SubTitle_1"/>
          <p:cNvSpPr/>
          <p:nvPr>
            <p:custDataLst>
              <p:tags r:id="rId6"/>
            </p:custDataLst>
          </p:nvPr>
        </p:nvSpPr>
        <p:spPr>
          <a:xfrm>
            <a:off x="7011361" y="1203598"/>
            <a:ext cx="115200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lgn="ctr" eaLnBrk="1" fontAlgn="auto" hangingPunct="1">
              <a:lnSpc>
                <a:spcPct val="150000"/>
              </a:lnSpc>
              <a:spcBef>
                <a:spcPts val="0"/>
              </a:spcBef>
              <a:spcAft>
                <a:spcPts val="0"/>
              </a:spcAft>
              <a:defRPr/>
            </a:pPr>
            <a:r>
              <a:rPr lang="zh-CN" altLang="en-US" sz="2800" b="1" dirty="0">
                <a:solidFill>
                  <a:srgbClr val="FFFFFF"/>
                </a:solidFill>
              </a:rPr>
              <a:t>年轻</a:t>
            </a:r>
            <a:endParaRPr lang="zh-CN" altLang="en-US" sz="2800" b="1" dirty="0">
              <a:solidFill>
                <a:srgbClr val="FFFFFF"/>
              </a:solidFill>
            </a:endParaRPr>
          </a:p>
        </p:txBody>
      </p:sp>
      <p:sp>
        <p:nvSpPr>
          <p:cNvPr id="8" name="MH_SubTitle_1"/>
          <p:cNvSpPr/>
          <p:nvPr>
            <p:custDataLst>
              <p:tags r:id="rId7"/>
            </p:custDataLst>
          </p:nvPr>
        </p:nvSpPr>
        <p:spPr>
          <a:xfrm>
            <a:off x="5748764" y="2476120"/>
            <a:ext cx="1152000" cy="11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lgn="ctr">
              <a:lnSpc>
                <a:spcPct val="150000"/>
              </a:lnSpc>
            </a:pPr>
            <a:r>
              <a:rPr lang="zh-CN" altLang="en-US" sz="2800" b="1" dirty="0">
                <a:solidFill>
                  <a:srgbClr val="FFFFFF"/>
                </a:solidFill>
              </a:rPr>
              <a:t>创新</a:t>
            </a:r>
            <a:endParaRPr lang="zh-CN" altLang="en-US" sz="2800" b="1" dirty="0">
              <a:solidFill>
                <a:srgbClr val="FFFFFF"/>
              </a:solidFill>
            </a:endParaRPr>
          </a:p>
        </p:txBody>
      </p:sp>
      <p:sp>
        <p:nvSpPr>
          <p:cNvPr id="9" name="MH_SubTitle_1"/>
          <p:cNvSpPr/>
          <p:nvPr>
            <p:custDataLst>
              <p:tags r:id="rId8"/>
            </p:custDataLst>
          </p:nvPr>
        </p:nvSpPr>
        <p:spPr>
          <a:xfrm>
            <a:off x="7011361" y="2476120"/>
            <a:ext cx="1152000" cy="11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lgn="ctr">
              <a:lnSpc>
                <a:spcPct val="150000"/>
              </a:lnSpc>
            </a:pPr>
            <a:r>
              <a:rPr lang="zh-CN" altLang="en-US" sz="2800" b="1" dirty="0">
                <a:solidFill>
                  <a:srgbClr val="FFFFFF"/>
                </a:solidFill>
              </a:rPr>
              <a:t>团结</a:t>
            </a:r>
            <a:endParaRPr lang="zh-CN" altLang="en-US" sz="2800" b="1" dirty="0">
              <a:solidFill>
                <a:srgbClr val="FFFFFF"/>
              </a:solidFill>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600" advTm="8000">
        <p14:gallery dir="l"/>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300" tmFilter="0, 0; .2, .5; .8, .5; 1, 0"/>
                                        <p:tgtEl>
                                          <p:spTgt spid="4"/>
                                        </p:tgtEl>
                                      </p:cBhvr>
                                    </p:animEffect>
                                    <p:animScale>
                                      <p:cBhvr>
                                        <p:cTn id="13" dur="150" autoRev="1" fill="hold"/>
                                        <p:tgtEl>
                                          <p:spTgt spid="4"/>
                                        </p:tgtEl>
                                      </p:cBhvr>
                                      <p:by x="105000" y="105000"/>
                                    </p:animScale>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20" dur="1000" fill="hold"/>
                                        <p:tgtEl>
                                          <p:spTgt spid="2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9"/>
                                        </p:tgtEl>
                                      </p:cBhvr>
                                    </p:animEffect>
                                  </p:childTnLst>
                                </p:cTn>
                              </p:par>
                              <p:par>
                                <p:cTn id="25" presetID="25" presetClass="entr" presetSubtype="0"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grpId="0" nodeType="withEffect">
                                  <p:stCondLst>
                                    <p:cond delay="100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grpId="0" nodeType="withEffect">
                                  <p:stCondLst>
                                    <p:cond delay="150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childTnLst>
                          </p:cTn>
                        </p:par>
                        <p:par>
                          <p:cTn id="55" fill="hold">
                            <p:stCondLst>
                              <p:cond delay="25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5124"/>
                                        </p:tgtEl>
                                        <p:attrNameLst>
                                          <p:attrName>style.visibility</p:attrName>
                                        </p:attrNameLst>
                                      </p:cBhvr>
                                      <p:to>
                                        <p:strVal val="visible"/>
                                      </p:to>
                                    </p:set>
                                    <p:anim calcmode="lin" valueType="num">
                                      <p:cBhvr>
                                        <p:cTn id="58" dur="500" fill="hold"/>
                                        <p:tgtEl>
                                          <p:spTgt spid="5124"/>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5124"/>
                                        </p:tgtEl>
                                        <p:attrNameLst>
                                          <p:attrName>ppt_y</p:attrName>
                                        </p:attrNameLst>
                                      </p:cBhvr>
                                      <p:tavLst>
                                        <p:tav tm="0">
                                          <p:val>
                                            <p:strVal val="#ppt_y"/>
                                          </p:val>
                                        </p:tav>
                                        <p:tav tm="100000">
                                          <p:val>
                                            <p:strVal val="#ppt_y"/>
                                          </p:val>
                                        </p:tav>
                                      </p:tavLst>
                                    </p:anim>
                                    <p:anim calcmode="lin" valueType="num">
                                      <p:cBhvr>
                                        <p:cTn id="60" dur="500" fill="hold"/>
                                        <p:tgtEl>
                                          <p:spTgt spid="5124"/>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5124"/>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9" grpId="0" animBg="1"/>
      <p:bldP spid="5124" grpId="0"/>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
          <p:cNvSpPr>
            <a:spLocks noChangeArrowheads="1"/>
          </p:cNvSpPr>
          <p:nvPr/>
        </p:nvSpPr>
        <p:spPr bwMode="auto">
          <a:xfrm>
            <a:off x="1168720" y="2211710"/>
            <a:ext cx="1440000" cy="144000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38100">
            <a:solidFill>
              <a:schemeClr val="bg1">
                <a:lumMod val="85000"/>
              </a:schemeClr>
            </a:solidFill>
          </a:ln>
        </p:spPr>
        <p:txBody>
          <a:bodyPr lIns="81629" tIns="40815" rIns="81629" bIns="40815"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endParaRPr lang="zh-CN" altLang="en-US" sz="1180">
              <a:solidFill>
                <a:srgbClr val="FFFFFF"/>
              </a:solidFill>
              <a:latin typeface="微软雅黑" panose="020B0503020204020204" pitchFamily="34" charset="-122"/>
            </a:endParaRPr>
          </a:p>
        </p:txBody>
      </p:sp>
      <p:sp>
        <p:nvSpPr>
          <p:cNvPr id="6" name="矩形 4"/>
          <p:cNvSpPr>
            <a:spLocks noChangeArrowheads="1"/>
          </p:cNvSpPr>
          <p:nvPr/>
        </p:nvSpPr>
        <p:spPr bwMode="auto">
          <a:xfrm>
            <a:off x="2968702" y="2211710"/>
            <a:ext cx="1440000" cy="1440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bg1">
                <a:lumMod val="85000"/>
              </a:schemeClr>
            </a:solidFill>
          </a:ln>
        </p:spPr>
        <p:txBody>
          <a:bodyPr lIns="81629" tIns="40815" rIns="81629" bIns="40815"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endParaRPr lang="zh-CN" altLang="en-US" sz="1180">
              <a:solidFill>
                <a:srgbClr val="FFFFFF"/>
              </a:solidFill>
              <a:latin typeface="微软雅黑" panose="020B0503020204020204" pitchFamily="34" charset="-122"/>
            </a:endParaRPr>
          </a:p>
        </p:txBody>
      </p:sp>
      <p:sp>
        <p:nvSpPr>
          <p:cNvPr id="7" name="矩形 7"/>
          <p:cNvSpPr>
            <a:spLocks noChangeArrowheads="1"/>
          </p:cNvSpPr>
          <p:nvPr/>
        </p:nvSpPr>
        <p:spPr bwMode="auto">
          <a:xfrm>
            <a:off x="6567029" y="2211710"/>
            <a:ext cx="1440000" cy="1440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lumMod val="85000"/>
              </a:schemeClr>
            </a:solidFill>
          </a:ln>
        </p:spPr>
        <p:txBody>
          <a:bodyPr lIns="81629" tIns="40815" rIns="81629" bIns="40815"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endParaRPr lang="zh-CN" altLang="en-US" sz="1180">
              <a:solidFill>
                <a:srgbClr val="FFFFFF"/>
              </a:solidFill>
              <a:latin typeface="微软雅黑" panose="020B0503020204020204" pitchFamily="34" charset="-122"/>
            </a:endParaRPr>
          </a:p>
        </p:txBody>
      </p:sp>
      <p:sp>
        <p:nvSpPr>
          <p:cNvPr id="8" name="矩形 9"/>
          <p:cNvSpPr>
            <a:spLocks noChangeArrowheads="1"/>
          </p:cNvSpPr>
          <p:nvPr/>
        </p:nvSpPr>
        <p:spPr bwMode="auto">
          <a:xfrm>
            <a:off x="4767863" y="2211710"/>
            <a:ext cx="1440000" cy="144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bg1">
                <a:lumMod val="85000"/>
              </a:schemeClr>
            </a:solidFill>
          </a:ln>
        </p:spPr>
        <p:txBody>
          <a:bodyPr lIns="81629" tIns="40815" rIns="81629" bIns="40815" anchor="ctr"/>
          <a:lstStyle/>
          <a:p>
            <a:pPr algn="ctr"/>
            <a:endParaRPr lang="zh-CN" altLang="en-US" sz="1180">
              <a:solidFill>
                <a:srgbClr val="FFFFFF"/>
              </a:solidFill>
              <a:latin typeface="微软雅黑" panose="020B0503020204020204" pitchFamily="34" charset="-122"/>
              <a:ea typeface="微软雅黑" panose="020B0503020204020204" pitchFamily="34" charset="-122"/>
            </a:endParaRPr>
          </a:p>
        </p:txBody>
      </p:sp>
      <p:sp>
        <p:nvSpPr>
          <p:cNvPr id="11" name="矩形 10"/>
          <p:cNvSpPr/>
          <p:nvPr/>
        </p:nvSpPr>
        <p:spPr bwMode="auto">
          <a:xfrm>
            <a:off x="1190075" y="3831950"/>
            <a:ext cx="1440000" cy="540000"/>
          </a:xfrm>
          <a:prstGeom prst="rect">
            <a:avLst/>
          </a:prstGeom>
          <a:solidFill>
            <a:schemeClr val="accent2">
              <a:alpha val="85000"/>
            </a:schemeClr>
          </a:solidFill>
          <a:ln>
            <a:noFill/>
          </a:ln>
          <a:effectLst/>
        </p:spPr>
        <p:txBody>
          <a:bodyPr wrap="none" lIns="0" tIns="40815" rIns="0" bIns="40815" anchor="ctr"/>
          <a:lstStyle/>
          <a:p>
            <a:pPr algn="ctr">
              <a:lnSpc>
                <a:spcPct val="130000"/>
              </a:lnSpc>
              <a:defRPr/>
            </a:pPr>
            <a:r>
              <a:rPr lang="zh-CN" altLang="en-US" sz="1200" b="1" dirty="0">
                <a:solidFill>
                  <a:srgbClr val="F8F8F8"/>
                </a:solidFill>
                <a:latin typeface="微软雅黑" panose="020B0503020204020204" pitchFamily="34" charset="-122"/>
                <a:ea typeface="微软雅黑" panose="020B0503020204020204" pitchFamily="34" charset="-122"/>
              </a:rPr>
              <a:t>代用名</a:t>
            </a:r>
            <a:endParaRPr lang="en-US" altLang="zh-CN" sz="1200" b="1" dirty="0">
              <a:solidFill>
                <a:srgbClr val="F8F8F8"/>
              </a:solidFill>
              <a:latin typeface="微软雅黑" panose="020B0503020204020204" pitchFamily="34" charset="-122"/>
              <a:ea typeface="微软雅黑" panose="020B0503020204020204" pitchFamily="34" charset="-122"/>
            </a:endParaRPr>
          </a:p>
          <a:p>
            <a:pPr algn="ctr">
              <a:lnSpc>
                <a:spcPct val="130000"/>
              </a:lnSpc>
              <a:defRPr/>
            </a:pPr>
            <a:r>
              <a:rPr lang="zh-CN" altLang="en-US" sz="900" dirty="0">
                <a:solidFill>
                  <a:schemeClr val="bg1"/>
                </a:solidFill>
                <a:latin typeface="微软雅黑" panose="020B0503020204020204" pitchFamily="34" charset="-122"/>
                <a:ea typeface="微软雅黑" panose="020B0503020204020204" pitchFamily="34" charset="-122"/>
              </a:rPr>
              <a:t>销售部主管</a:t>
            </a:r>
            <a:endParaRPr lang="en-US" altLang="zh-CN" sz="9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bwMode="auto">
          <a:xfrm>
            <a:off x="2990057" y="3831950"/>
            <a:ext cx="1440000" cy="540000"/>
          </a:xfrm>
          <a:prstGeom prst="rect">
            <a:avLst/>
          </a:prstGeom>
          <a:solidFill>
            <a:schemeClr val="accent1">
              <a:alpha val="85000"/>
            </a:schemeClr>
          </a:solidFill>
          <a:ln>
            <a:noFill/>
          </a:ln>
          <a:effectLst/>
        </p:spPr>
        <p:txBody>
          <a:bodyPr wrap="none" lIns="0" tIns="40815" rIns="0" bIns="40815" anchor="ctr"/>
          <a:lstStyle/>
          <a:p>
            <a:pPr algn="ctr">
              <a:lnSpc>
                <a:spcPct val="130000"/>
              </a:lnSpc>
              <a:defRPr/>
            </a:pPr>
            <a:r>
              <a:rPr lang="zh-CN" altLang="en-US" sz="1200" b="1" dirty="0">
                <a:solidFill>
                  <a:srgbClr val="F8F8F8"/>
                </a:solidFill>
                <a:latin typeface="微软雅黑" panose="020B0503020204020204" pitchFamily="34" charset="-122"/>
                <a:ea typeface="微软雅黑" panose="020B0503020204020204" pitchFamily="34" charset="-122"/>
              </a:rPr>
              <a:t>代用名</a:t>
            </a:r>
            <a:endParaRPr lang="zh-CN" altLang="en-US" sz="1200" b="1" dirty="0">
              <a:solidFill>
                <a:srgbClr val="F8F8F8"/>
              </a:solidFill>
              <a:latin typeface="微软雅黑" panose="020B0503020204020204" pitchFamily="34" charset="-122"/>
              <a:ea typeface="微软雅黑" panose="020B0503020204020204" pitchFamily="34" charset="-122"/>
            </a:endParaRPr>
          </a:p>
          <a:p>
            <a:pPr algn="ctr">
              <a:lnSpc>
                <a:spcPct val="130000"/>
              </a:lnSpc>
              <a:defRPr/>
            </a:pPr>
            <a:r>
              <a:rPr lang="zh-CN" altLang="en-US" sz="900" dirty="0">
                <a:solidFill>
                  <a:srgbClr val="F8F8F8"/>
                </a:solidFill>
                <a:latin typeface="微软雅黑" panose="020B0503020204020204" pitchFamily="34" charset="-122"/>
                <a:ea typeface="微软雅黑" panose="020B0503020204020204" pitchFamily="34" charset="-122"/>
              </a:rPr>
              <a:t>人事部主管</a:t>
            </a:r>
            <a:endParaRPr lang="zh-CN" altLang="en-US" sz="900" dirty="0">
              <a:solidFill>
                <a:srgbClr val="F8F8F8"/>
              </a:solidFill>
              <a:latin typeface="微软雅黑" panose="020B0503020204020204" pitchFamily="34" charset="-122"/>
              <a:ea typeface="微软雅黑" panose="020B0503020204020204" pitchFamily="34" charset="-122"/>
            </a:endParaRPr>
          </a:p>
        </p:txBody>
      </p:sp>
      <p:sp>
        <p:nvSpPr>
          <p:cNvPr id="13" name="矩形 12"/>
          <p:cNvSpPr/>
          <p:nvPr/>
        </p:nvSpPr>
        <p:spPr bwMode="auto">
          <a:xfrm>
            <a:off x="6588384" y="3831950"/>
            <a:ext cx="1440000" cy="540000"/>
          </a:xfrm>
          <a:prstGeom prst="rect">
            <a:avLst/>
          </a:prstGeom>
          <a:solidFill>
            <a:schemeClr val="accent1">
              <a:alpha val="85000"/>
            </a:schemeClr>
          </a:solidFill>
          <a:ln>
            <a:noFill/>
          </a:ln>
          <a:effectLst/>
        </p:spPr>
        <p:txBody>
          <a:bodyPr wrap="none" lIns="0" tIns="40815" rIns="0" bIns="40815" anchor="ctr"/>
          <a:lstStyle/>
          <a:p>
            <a:pPr algn="ctr">
              <a:lnSpc>
                <a:spcPct val="130000"/>
              </a:lnSpc>
              <a:defRPr/>
            </a:pPr>
            <a:r>
              <a:rPr lang="zh-CN" altLang="en-US" sz="1200" b="1" dirty="0">
                <a:solidFill>
                  <a:srgbClr val="F8F8F8"/>
                </a:solidFill>
                <a:latin typeface="微软雅黑" panose="020B0503020204020204" pitchFamily="34" charset="-122"/>
                <a:ea typeface="微软雅黑" panose="020B0503020204020204" pitchFamily="34" charset="-122"/>
              </a:rPr>
              <a:t>代用名</a:t>
            </a:r>
            <a:endParaRPr lang="zh-CN" altLang="en-US" sz="1200" b="1" dirty="0">
              <a:solidFill>
                <a:srgbClr val="F8F8F8"/>
              </a:solidFill>
              <a:latin typeface="微软雅黑" panose="020B0503020204020204" pitchFamily="34" charset="-122"/>
              <a:ea typeface="微软雅黑" panose="020B0503020204020204" pitchFamily="34" charset="-122"/>
            </a:endParaRPr>
          </a:p>
          <a:p>
            <a:pPr algn="ctr">
              <a:lnSpc>
                <a:spcPct val="130000"/>
              </a:lnSpc>
              <a:defRPr/>
            </a:pPr>
            <a:r>
              <a:rPr lang="zh-CN" altLang="en-US" sz="900" dirty="0">
                <a:solidFill>
                  <a:srgbClr val="F8F8F8"/>
                </a:solidFill>
                <a:latin typeface="微软雅黑" panose="020B0503020204020204" pitchFamily="34" charset="-122"/>
                <a:ea typeface="微软雅黑" panose="020B0503020204020204" pitchFamily="34" charset="-122"/>
              </a:rPr>
              <a:t>市场部主管</a:t>
            </a:r>
            <a:endParaRPr lang="zh-CN" altLang="en-US" sz="900" dirty="0">
              <a:solidFill>
                <a:srgbClr val="F8F8F8"/>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4789218" y="3831950"/>
            <a:ext cx="1440000" cy="540000"/>
          </a:xfrm>
          <a:prstGeom prst="rect">
            <a:avLst/>
          </a:prstGeom>
          <a:solidFill>
            <a:schemeClr val="accent2">
              <a:alpha val="85000"/>
            </a:schemeClr>
          </a:solidFill>
          <a:ln>
            <a:noFill/>
          </a:ln>
          <a:effectLst/>
        </p:spPr>
        <p:txBody>
          <a:bodyPr wrap="none" lIns="0" tIns="40815" rIns="0" bIns="40815" anchor="ctr"/>
          <a:lstStyle/>
          <a:p>
            <a:pPr algn="ctr">
              <a:lnSpc>
                <a:spcPct val="130000"/>
              </a:lnSpc>
              <a:defRPr/>
            </a:pPr>
            <a:r>
              <a:rPr lang="zh-CN" altLang="en-US" sz="1200" b="1" dirty="0">
                <a:solidFill>
                  <a:srgbClr val="F8F8F8"/>
                </a:solidFill>
                <a:latin typeface="微软雅黑" panose="020B0503020204020204" pitchFamily="34" charset="-122"/>
                <a:ea typeface="微软雅黑" panose="020B0503020204020204" pitchFamily="34" charset="-122"/>
              </a:rPr>
              <a:t>代用名</a:t>
            </a:r>
            <a:endParaRPr lang="zh-CN" altLang="en-US" sz="1200" b="1" dirty="0">
              <a:solidFill>
                <a:srgbClr val="F8F8F8"/>
              </a:solidFill>
              <a:latin typeface="微软雅黑" panose="020B0503020204020204" pitchFamily="34" charset="-122"/>
              <a:ea typeface="微软雅黑" panose="020B0503020204020204" pitchFamily="34" charset="-122"/>
            </a:endParaRPr>
          </a:p>
          <a:p>
            <a:pPr algn="ctr">
              <a:lnSpc>
                <a:spcPct val="130000"/>
              </a:lnSpc>
              <a:defRPr/>
            </a:pPr>
            <a:r>
              <a:rPr lang="zh-CN" altLang="en-US" sz="900" dirty="0">
                <a:solidFill>
                  <a:srgbClr val="F8F8F8"/>
                </a:solidFill>
                <a:latin typeface="微软雅黑" panose="020B0503020204020204" pitchFamily="34" charset="-122"/>
                <a:ea typeface="微软雅黑" panose="020B0503020204020204" pitchFamily="34" charset="-122"/>
              </a:rPr>
              <a:t>研发部主管</a:t>
            </a:r>
            <a:endParaRPr lang="zh-CN" altLang="en-US" sz="900" dirty="0">
              <a:solidFill>
                <a:srgbClr val="F8F8F8"/>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sz="2000" dirty="0">
                <a:solidFill>
                  <a:srgbClr val="000000">
                    <a:lumMod val="65000"/>
                    <a:lumOff val="35000"/>
                  </a:srgbClr>
                </a:solidFill>
              </a:rPr>
              <a:t>团队介绍</a:t>
            </a:r>
            <a:r>
              <a:rPr lang="en-US" altLang="zh-CN" sz="1200" dirty="0">
                <a:solidFill>
                  <a:prstClr val="black">
                    <a:lumMod val="65000"/>
                    <a:lumOff val="35000"/>
                  </a:prstClr>
                </a:solidFill>
              </a:rPr>
              <a:t>(Team Introduction)</a:t>
            </a:r>
            <a:endParaRPr lang="zh-CN" altLang="en-US" dirty="0"/>
          </a:p>
        </p:txBody>
      </p:sp>
      <p:sp>
        <p:nvSpPr>
          <p:cNvPr id="17" name="矩形 47"/>
          <p:cNvSpPr>
            <a:spLocks noChangeArrowheads="1"/>
          </p:cNvSpPr>
          <p:nvPr/>
        </p:nvSpPr>
        <p:spPr bwMode="auto">
          <a:xfrm>
            <a:off x="899592" y="1302343"/>
            <a:ext cx="7344816" cy="5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73" tIns="34287" rIns="68573" bIns="34287">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a:lnSpc>
                <a:spcPct val="130000"/>
              </a:lnSpc>
              <a:spcBef>
                <a:spcPct val="0"/>
              </a:spcBef>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实力加自信就是一个坚韧不可摧的团队。站在每一个人都想挑战自我的立场上，我们以实力为盾、</a:t>
            </a:r>
            <a:endParaRPr lang="en-US" altLang="zh-CN"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endParaRPr>
          </a:p>
          <a:p>
            <a:pPr algn="ctr">
              <a:lnSpc>
                <a:spcPct val="130000"/>
              </a:lnSpc>
              <a:spcBef>
                <a:spcPct val="0"/>
              </a:spcBef>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方正兰亭黑_GBK" panose="02000000000000000000" pitchFamily="2" charset="-122"/>
              </a:rPr>
              <a:t>自信为矛、团结为勇气，组成了激情无畏的团体。我们会用实力证明，我们是最棒的，让我们勇敢地去做吧。</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19" presetClass="entr" presetSubtype="10" fill="hold" grpId="0" nodeType="withEffect">
                                  <p:stCondLst>
                                    <p:cond delay="25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fmla="#ppt_w*sin(2.5*pi*$)">
                                          <p:val>
                                            <p:fltVal val="0"/>
                                          </p:val>
                                        </p:tav>
                                        <p:tav tm="100000">
                                          <p:val>
                                            <p:fltVal val="1"/>
                                          </p:val>
                                        </p:tav>
                                      </p:tavLst>
                                    </p:anim>
                                    <p:anim calcmode="lin" valueType="num">
                                      <p:cBhvr>
                                        <p:cTn id="13" dur="750" fill="hold"/>
                                        <p:tgtEl>
                                          <p:spTgt spid="11"/>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Effect transition="in" filter="fade">
                                      <p:cBhvr>
                                        <p:cTn id="19" dur="1000"/>
                                        <p:tgtEl>
                                          <p:spTgt spid="6"/>
                                        </p:tgtEl>
                                      </p:cBhvr>
                                    </p:animEffect>
                                  </p:childTnLst>
                                </p:cTn>
                              </p:par>
                              <p:par>
                                <p:cTn id="20" presetID="19" presetClass="entr" presetSubtype="10" fill="hold" grpId="0" nodeType="withEffect">
                                  <p:stCondLst>
                                    <p:cond delay="25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fmla="#ppt_w*sin(2.5*pi*$)">
                                          <p:val>
                                            <p:fltVal val="0"/>
                                          </p:val>
                                        </p:tav>
                                        <p:tav tm="100000">
                                          <p:val>
                                            <p:fltVal val="1"/>
                                          </p:val>
                                        </p:tav>
                                      </p:tavLst>
                                    </p:anim>
                                    <p:anim calcmode="lin" valueType="num">
                                      <p:cBhvr>
                                        <p:cTn id="23" dur="750" fill="hold"/>
                                        <p:tgtEl>
                                          <p:spTgt spid="12"/>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Effect transition="in" filter="fade">
                                      <p:cBhvr>
                                        <p:cTn id="29" dur="1000"/>
                                        <p:tgtEl>
                                          <p:spTgt spid="8"/>
                                        </p:tgtEl>
                                      </p:cBhvr>
                                    </p:animEffect>
                                  </p:childTnLst>
                                </p:cTn>
                              </p:par>
                              <p:par>
                                <p:cTn id="30" presetID="19" presetClass="entr" presetSubtype="1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750" fill="hold"/>
                                        <p:tgtEl>
                                          <p:spTgt spid="14"/>
                                        </p:tgtEl>
                                        <p:attrNameLst>
                                          <p:attrName>ppt_w</p:attrName>
                                        </p:attrNameLst>
                                      </p:cBhvr>
                                      <p:tavLst>
                                        <p:tav tm="0" fmla="#ppt_w*sin(2.5*pi*$)">
                                          <p:val>
                                            <p:fltVal val="0"/>
                                          </p:val>
                                        </p:tav>
                                        <p:tav tm="100000">
                                          <p:val>
                                            <p:fltVal val="1"/>
                                          </p:val>
                                        </p:tav>
                                      </p:tavLst>
                                    </p:anim>
                                    <p:anim calcmode="lin" valueType="num">
                                      <p:cBhvr>
                                        <p:cTn id="33" dur="750" fill="hold"/>
                                        <p:tgtEl>
                                          <p:spTgt spid="14"/>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Effect transition="in" filter="fade">
                                      <p:cBhvr>
                                        <p:cTn id="39" dur="1000"/>
                                        <p:tgtEl>
                                          <p:spTgt spid="7"/>
                                        </p:tgtEl>
                                      </p:cBhvr>
                                    </p:animEffect>
                                  </p:childTnLst>
                                </p:cTn>
                              </p:par>
                              <p:par>
                                <p:cTn id="40" presetID="19" presetClass="entr" presetSubtype="10" fill="hold" grpId="0" nodeType="withEffect">
                                  <p:stCondLst>
                                    <p:cond delay="250"/>
                                  </p:stCondLst>
                                  <p:childTnLst>
                                    <p:set>
                                      <p:cBhvr>
                                        <p:cTn id="41" dur="1" fill="hold">
                                          <p:stCondLst>
                                            <p:cond delay="0"/>
                                          </p:stCondLst>
                                        </p:cTn>
                                        <p:tgtEl>
                                          <p:spTgt spid="13"/>
                                        </p:tgtEl>
                                        <p:attrNameLst>
                                          <p:attrName>style.visibility</p:attrName>
                                        </p:attrNameLst>
                                      </p:cBhvr>
                                      <p:to>
                                        <p:strVal val="visible"/>
                                      </p:to>
                                    </p:set>
                                    <p:anim calcmode="lin" valueType="num">
                                      <p:cBhvr>
                                        <p:cTn id="42" dur="750" fill="hold"/>
                                        <p:tgtEl>
                                          <p:spTgt spid="13"/>
                                        </p:tgtEl>
                                        <p:attrNameLst>
                                          <p:attrName>ppt_w</p:attrName>
                                        </p:attrNameLst>
                                      </p:cBhvr>
                                      <p:tavLst>
                                        <p:tav tm="0" fmla="#ppt_w*sin(2.5*pi*$)">
                                          <p:val>
                                            <p:fltVal val="0"/>
                                          </p:val>
                                        </p:tav>
                                        <p:tav tm="100000">
                                          <p:val>
                                            <p:fltVal val="1"/>
                                          </p:val>
                                        </p:tav>
                                      </p:tavLst>
                                    </p:anim>
                                    <p:anim calcmode="lin" valueType="num">
                                      <p:cBhvr>
                                        <p:cTn id="43" dur="750" fill="hold"/>
                                        <p:tgtEl>
                                          <p:spTgt spid="13"/>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Effect transition="in" filter="fade">
                                      <p:cBhvr>
                                        <p:cTn id="4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P spid="13" grpId="0" animBg="1"/>
      <p:bldP spid="14"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H_Other_1"/>
          <p:cNvSpPr/>
          <p:nvPr>
            <p:custDataLst>
              <p:tags r:id="rId1"/>
            </p:custDataLst>
          </p:nvPr>
        </p:nvSpPr>
        <p:spPr>
          <a:xfrm>
            <a:off x="1181179" y="1127523"/>
            <a:ext cx="2883098" cy="3532460"/>
          </a:xfrm>
          <a:prstGeom prst="rect">
            <a:avLst/>
          </a:prstGeom>
          <a:solidFill>
            <a:srgbClr val="EEEEEE"/>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MH_Picture_1"/>
          <p:cNvSpPr/>
          <p:nvPr>
            <p:custDataLst>
              <p:tags r:id="rId2"/>
            </p:custDataLst>
          </p:nvPr>
        </p:nvSpPr>
        <p:spPr>
          <a:xfrm>
            <a:off x="1380728" y="1318623"/>
            <a:ext cx="2484000" cy="248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MH_SubTitle_1"/>
          <p:cNvSpPr/>
          <p:nvPr>
            <p:custDataLst>
              <p:tags r:id="rId4"/>
            </p:custDataLst>
          </p:nvPr>
        </p:nvSpPr>
        <p:spPr>
          <a:xfrm>
            <a:off x="1216636" y="3940460"/>
            <a:ext cx="2812209" cy="58488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eaLnBrk="1" fontAlgn="auto" hangingPunct="1">
              <a:lnSpc>
                <a:spcPct val="150000"/>
              </a:lnSpc>
              <a:spcBef>
                <a:spcPts val="0"/>
              </a:spcBef>
              <a:spcAft>
                <a:spcPts val="0"/>
              </a:spcAft>
              <a:defRPr/>
            </a:pPr>
            <a:r>
              <a:rPr lang="zh-CN" altLang="en-US" sz="1400" b="1" dirty="0">
                <a:solidFill>
                  <a:schemeClr val="accent1"/>
                </a:solidFill>
              </a:rPr>
              <a:t>约翰</a:t>
            </a:r>
            <a:r>
              <a:rPr lang="en-US" altLang="zh-CN" sz="1400" b="1" dirty="0">
                <a:solidFill>
                  <a:schemeClr val="accent1"/>
                </a:solidFill>
              </a:rPr>
              <a:t>·</a:t>
            </a:r>
            <a:r>
              <a:rPr lang="zh-CN" altLang="en-US" sz="1400" b="1" dirty="0">
                <a:solidFill>
                  <a:schemeClr val="accent1"/>
                </a:solidFill>
              </a:rPr>
              <a:t>史密斯</a:t>
            </a:r>
            <a:endParaRPr lang="en-US" altLang="zh-CN" sz="1400" b="1" dirty="0">
              <a:solidFill>
                <a:schemeClr val="accent1"/>
              </a:solidFill>
            </a:endParaRPr>
          </a:p>
          <a:p>
            <a:pPr algn="ctr" eaLnBrk="1" fontAlgn="auto" hangingPunct="1">
              <a:lnSpc>
                <a:spcPct val="150000"/>
              </a:lnSpc>
              <a:spcBef>
                <a:spcPts val="0"/>
              </a:spcBef>
              <a:spcAft>
                <a:spcPts val="0"/>
              </a:spcAft>
              <a:defRPr/>
            </a:pPr>
            <a:r>
              <a:rPr lang="en-US" altLang="zh-CN" sz="1000" dirty="0">
                <a:solidFill>
                  <a:schemeClr val="bg1">
                    <a:lumMod val="50000"/>
                  </a:schemeClr>
                </a:solidFill>
              </a:rPr>
              <a:t>CEO&amp;</a:t>
            </a:r>
            <a:r>
              <a:rPr lang="zh-CN" altLang="en-US" sz="1000" dirty="0">
                <a:solidFill>
                  <a:schemeClr val="bg1">
                    <a:lumMod val="50000"/>
                  </a:schemeClr>
                </a:solidFill>
              </a:rPr>
              <a:t>企业创始人</a:t>
            </a:r>
            <a:endParaRPr lang="zh-CN" altLang="en-US" sz="1000" dirty="0">
              <a:solidFill>
                <a:schemeClr val="bg1">
                  <a:lumMod val="50000"/>
                </a:schemeClr>
              </a:solidFill>
            </a:endParaRPr>
          </a:p>
        </p:txBody>
      </p:sp>
      <p:sp>
        <p:nvSpPr>
          <p:cNvPr id="6" name="标题 5"/>
          <p:cNvSpPr>
            <a:spLocks noGrp="1"/>
          </p:cNvSpPr>
          <p:nvPr>
            <p:ph type="title"/>
          </p:nvPr>
        </p:nvSpPr>
        <p:spPr/>
        <p:txBody>
          <a:bodyPr/>
          <a:lstStyle/>
          <a:p>
            <a:r>
              <a:rPr lang="zh-CN" altLang="en-US" sz="2000" dirty="0">
                <a:solidFill>
                  <a:srgbClr val="000000">
                    <a:lumMod val="65000"/>
                    <a:lumOff val="35000"/>
                  </a:srgbClr>
                </a:solidFill>
              </a:rPr>
              <a:t>团队介绍</a:t>
            </a:r>
            <a:r>
              <a:rPr lang="en-US" altLang="zh-CN" sz="1200" dirty="0">
                <a:solidFill>
                  <a:prstClr val="black">
                    <a:lumMod val="65000"/>
                    <a:lumOff val="35000"/>
                  </a:prstClr>
                </a:solidFill>
              </a:rPr>
              <a:t>(Team Introduction)</a:t>
            </a:r>
            <a:endParaRPr lang="zh-CN" altLang="en-US" dirty="0"/>
          </a:p>
        </p:txBody>
      </p:sp>
      <p:sp>
        <p:nvSpPr>
          <p:cNvPr id="7" name="圆角矩形 6"/>
          <p:cNvSpPr/>
          <p:nvPr/>
        </p:nvSpPr>
        <p:spPr>
          <a:xfrm>
            <a:off x="4355976" y="1127523"/>
            <a:ext cx="3888432" cy="3532460"/>
          </a:xfrm>
          <a:prstGeom prst="roundRect">
            <a:avLst>
              <a:gd name="adj" fmla="val 4291"/>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4463988" y="1266866"/>
            <a:ext cx="3672408" cy="3693319"/>
          </a:xfrm>
          <a:prstGeom prst="rect">
            <a:avLst/>
          </a:prstGeom>
          <a:noFill/>
        </p:spPr>
        <p:txBody>
          <a:bodyPr wrap="square" rtlCol="0">
            <a:spAutoFit/>
          </a:bodyPr>
          <a:lstStyle/>
          <a:p>
            <a:pPr>
              <a:lnSpc>
                <a:spcPct val="150000"/>
              </a:lnSpc>
            </a:pPr>
            <a:r>
              <a:rPr lang="zh-CN" altLang="en-US" sz="1200" dirty="0">
                <a:solidFill>
                  <a:schemeClr val="bg1">
                    <a:lumMod val="50000"/>
                  </a:schemeClr>
                </a:solidFill>
              </a:rPr>
              <a:t>        约翰</a:t>
            </a:r>
            <a:r>
              <a:rPr lang="en-US" altLang="zh-CN" sz="1200" dirty="0">
                <a:solidFill>
                  <a:schemeClr val="bg1">
                    <a:lumMod val="50000"/>
                  </a:schemeClr>
                </a:solidFill>
              </a:rPr>
              <a:t>·</a:t>
            </a:r>
            <a:r>
              <a:rPr lang="zh-CN" altLang="en-US" sz="1200" dirty="0">
                <a:solidFill>
                  <a:schemeClr val="bg1">
                    <a:lumMod val="50000"/>
                  </a:schemeClr>
                </a:solidFill>
              </a:rPr>
              <a:t>史密斯于</a:t>
            </a:r>
            <a:r>
              <a:rPr lang="en-US" altLang="zh-CN" sz="1200" dirty="0">
                <a:solidFill>
                  <a:schemeClr val="bg1">
                    <a:lumMod val="50000"/>
                  </a:schemeClr>
                </a:solidFill>
              </a:rPr>
              <a:t>2003</a:t>
            </a:r>
            <a:r>
              <a:rPr lang="zh-CN" altLang="en-US" sz="1200" dirty="0">
                <a:solidFill>
                  <a:schemeClr val="bg1">
                    <a:lumMod val="50000"/>
                  </a:schemeClr>
                </a:solidFill>
              </a:rPr>
              <a:t>年</a:t>
            </a:r>
            <a:r>
              <a:rPr lang="en-US" altLang="zh-CN" sz="1200" dirty="0">
                <a:solidFill>
                  <a:schemeClr val="bg1">
                    <a:lumMod val="50000"/>
                  </a:schemeClr>
                </a:solidFill>
              </a:rPr>
              <a:t>5</a:t>
            </a:r>
            <a:r>
              <a:rPr lang="zh-CN" altLang="en-US" sz="1200" dirty="0">
                <a:solidFill>
                  <a:schemeClr val="bg1">
                    <a:lumMod val="50000"/>
                  </a:schemeClr>
                </a:solidFill>
              </a:rPr>
              <a:t>月被任命为首席执行长</a:t>
            </a:r>
            <a:r>
              <a:rPr lang="en-US" altLang="zh-CN" sz="1200" dirty="0">
                <a:solidFill>
                  <a:schemeClr val="bg1">
                    <a:lumMod val="50000"/>
                  </a:schemeClr>
                </a:solidFill>
              </a:rPr>
              <a:t>/</a:t>
            </a:r>
            <a:r>
              <a:rPr lang="zh-CN" altLang="en-US" sz="1200" dirty="0">
                <a:solidFill>
                  <a:schemeClr val="bg1">
                    <a:lumMod val="50000"/>
                  </a:schemeClr>
                </a:solidFill>
              </a:rPr>
              <a:t>董事，全面负责公司发展的战略制定及具体执行计划的管理。约翰</a:t>
            </a:r>
            <a:r>
              <a:rPr lang="en-US" altLang="zh-CN" sz="1200" dirty="0">
                <a:solidFill>
                  <a:schemeClr val="bg1">
                    <a:lumMod val="50000"/>
                  </a:schemeClr>
                </a:solidFill>
              </a:rPr>
              <a:t>·</a:t>
            </a:r>
            <a:r>
              <a:rPr lang="zh-CN" altLang="en-US" sz="1200" dirty="0">
                <a:solidFill>
                  <a:schemeClr val="bg1">
                    <a:lumMod val="50000"/>
                  </a:schemeClr>
                </a:solidFill>
              </a:rPr>
              <a:t>史密斯曾任新浪网总裁兼中国区总经理。</a:t>
            </a:r>
            <a:endParaRPr lang="en-US" altLang="zh-CN" sz="1200" dirty="0">
              <a:solidFill>
                <a:schemeClr val="bg1">
                  <a:lumMod val="50000"/>
                </a:schemeClr>
              </a:solidFill>
            </a:endParaRPr>
          </a:p>
          <a:p>
            <a:pPr>
              <a:lnSpc>
                <a:spcPct val="150000"/>
              </a:lnSpc>
            </a:pPr>
            <a:r>
              <a:rPr lang="en-US" altLang="zh-CN" sz="1200" dirty="0">
                <a:solidFill>
                  <a:schemeClr val="bg1">
                    <a:lumMod val="50000"/>
                  </a:schemeClr>
                </a:solidFill>
              </a:rPr>
              <a:t>        </a:t>
            </a:r>
            <a:r>
              <a:rPr lang="zh-CN" altLang="en-US" sz="1200" dirty="0">
                <a:solidFill>
                  <a:schemeClr val="bg1">
                    <a:lumMod val="50000"/>
                  </a:schemeClr>
                </a:solidFill>
              </a:rPr>
              <a:t>约翰</a:t>
            </a:r>
            <a:r>
              <a:rPr lang="en-US" altLang="zh-CN" sz="1200" dirty="0">
                <a:solidFill>
                  <a:schemeClr val="bg1">
                    <a:lumMod val="50000"/>
                  </a:schemeClr>
                </a:solidFill>
              </a:rPr>
              <a:t>·</a:t>
            </a:r>
            <a:r>
              <a:rPr lang="zh-CN" altLang="en-US" sz="1200" dirty="0">
                <a:solidFill>
                  <a:schemeClr val="bg1">
                    <a:lumMod val="50000"/>
                  </a:schemeClr>
                </a:solidFill>
              </a:rPr>
              <a:t>史密斯于</a:t>
            </a:r>
            <a:r>
              <a:rPr lang="en-US" altLang="zh-CN" sz="1200" dirty="0">
                <a:solidFill>
                  <a:schemeClr val="bg1">
                    <a:lumMod val="50000"/>
                  </a:schemeClr>
                </a:solidFill>
              </a:rPr>
              <a:t>1996</a:t>
            </a:r>
            <a:r>
              <a:rPr lang="zh-CN" altLang="en-US" sz="1200" dirty="0">
                <a:solidFill>
                  <a:schemeClr val="bg1">
                    <a:lumMod val="50000"/>
                  </a:schemeClr>
                </a:solidFill>
              </a:rPr>
              <a:t>年与同事共同创建四通利方公司国际网络部任部长，并于同年</a:t>
            </a:r>
            <a:r>
              <a:rPr lang="en-US" altLang="zh-CN" sz="1200" dirty="0">
                <a:solidFill>
                  <a:schemeClr val="bg1">
                    <a:lumMod val="50000"/>
                  </a:schemeClr>
                </a:solidFill>
              </a:rPr>
              <a:t>6</a:t>
            </a:r>
            <a:r>
              <a:rPr lang="zh-CN" altLang="en-US" sz="1200" dirty="0">
                <a:solidFill>
                  <a:schemeClr val="bg1">
                    <a:lumMod val="50000"/>
                  </a:schemeClr>
                </a:solidFill>
              </a:rPr>
              <a:t>月创办了国内最早的商业中文网站之一</a:t>
            </a:r>
            <a:r>
              <a:rPr lang="en-US" altLang="zh-CN" sz="1200" dirty="0">
                <a:solidFill>
                  <a:schemeClr val="bg1">
                    <a:lumMod val="50000"/>
                  </a:schemeClr>
                </a:solidFill>
              </a:rPr>
              <a:t>-</a:t>
            </a:r>
            <a:r>
              <a:rPr lang="zh-CN" altLang="en-US" sz="1200" dirty="0">
                <a:solidFill>
                  <a:schemeClr val="bg1">
                    <a:lumMod val="50000"/>
                  </a:schemeClr>
                </a:solidFill>
              </a:rPr>
              <a:t>利方在线。</a:t>
            </a:r>
            <a:endParaRPr lang="en-US" altLang="zh-CN" sz="1200" dirty="0">
              <a:solidFill>
                <a:schemeClr val="bg1">
                  <a:lumMod val="50000"/>
                </a:schemeClr>
              </a:solidFill>
            </a:endParaRPr>
          </a:p>
          <a:p>
            <a:pPr>
              <a:lnSpc>
                <a:spcPct val="150000"/>
              </a:lnSpc>
            </a:pPr>
            <a:r>
              <a:rPr lang="en-US" altLang="zh-CN" sz="1200" dirty="0">
                <a:solidFill>
                  <a:schemeClr val="bg1">
                    <a:lumMod val="50000"/>
                  </a:schemeClr>
                </a:solidFill>
              </a:rPr>
              <a:t>        </a:t>
            </a:r>
            <a:r>
              <a:rPr lang="zh-CN" altLang="en-US" sz="1200" dirty="0">
                <a:solidFill>
                  <a:schemeClr val="bg1">
                    <a:lumMod val="50000"/>
                  </a:schemeClr>
                </a:solidFill>
              </a:rPr>
              <a:t>约翰</a:t>
            </a:r>
            <a:r>
              <a:rPr lang="en-US" altLang="zh-CN" sz="1200" dirty="0">
                <a:solidFill>
                  <a:schemeClr val="bg1">
                    <a:lumMod val="50000"/>
                  </a:schemeClr>
                </a:solidFill>
              </a:rPr>
              <a:t>·</a:t>
            </a:r>
            <a:r>
              <a:rPr lang="zh-CN" altLang="en-US" sz="1200" dirty="0">
                <a:solidFill>
                  <a:schemeClr val="bg1">
                    <a:lumMod val="50000"/>
                  </a:schemeClr>
                </a:solidFill>
              </a:rPr>
              <a:t>史密斯在网站策划、管理运营与市场拓展方面积累了成熟的经验，经过他与四通利方其他同事的共同努力，利方在线于</a:t>
            </a:r>
            <a:r>
              <a:rPr lang="en-US" altLang="zh-CN" sz="1200" dirty="0">
                <a:solidFill>
                  <a:schemeClr val="bg1">
                    <a:lumMod val="50000"/>
                  </a:schemeClr>
                </a:solidFill>
              </a:rPr>
              <a:t>1998</a:t>
            </a:r>
            <a:r>
              <a:rPr lang="zh-CN" altLang="en-US" sz="1200" dirty="0">
                <a:solidFill>
                  <a:schemeClr val="bg1">
                    <a:lumMod val="50000"/>
                  </a:schemeClr>
                </a:solidFill>
              </a:rPr>
              <a:t>年成为中国地区最受欢迎、访问量最高的中文网站之一，并于同年成功地完成了与华渊资讯网的合并。</a:t>
            </a:r>
            <a:endParaRPr lang="en-US" altLang="zh-CN" sz="1200" dirty="0">
              <a:solidFill>
                <a:schemeClr val="bg1">
                  <a:lumMod val="50000"/>
                </a:schemeClr>
              </a:solidFill>
            </a:endParaRPr>
          </a:p>
          <a:p>
            <a:pPr>
              <a:lnSpc>
                <a:spcPct val="150000"/>
              </a:lnSpc>
            </a:pPr>
            <a:endParaRPr lang="zh-CN" altLang="en-US" sz="1200" dirty="0">
              <a:solidFill>
                <a:schemeClr val="bg1">
                  <a:lumMod val="50000"/>
                </a:schemeClr>
              </a:solidFill>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600" advTm="9000">
        <p14:gallery dir="l"/>
      </p:transition>
    </mc:Choice>
    <mc:Fallback>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2750"/>
                            </p:stCondLst>
                            <p:childTnLst>
                              <p:par>
                                <p:cTn id="29" presetID="52" presetClass="entr" presetSubtype="0" fill="hold" grpId="0" nodeType="afterEffect">
                                  <p:stCondLst>
                                    <p:cond delay="0"/>
                                  </p:stCondLst>
                                  <p:iterate type="lt">
                                    <p:tmPct val="10000"/>
                                  </p:iterate>
                                  <p:childTnLst>
                                    <p:set>
                                      <p:cBhvr>
                                        <p:cTn id="30" dur="1" fill="hold">
                                          <p:stCondLst>
                                            <p:cond delay="0"/>
                                          </p:stCondLst>
                                        </p:cTn>
                                        <p:tgtEl>
                                          <p:spTgt spid="8"/>
                                        </p:tgtEl>
                                        <p:attrNameLst>
                                          <p:attrName>style.visibility</p:attrName>
                                        </p:attrNameLst>
                                      </p:cBhvr>
                                      <p:to>
                                        <p:strVal val="visible"/>
                                      </p:to>
                                    </p:set>
                                    <p:animScale>
                                      <p:cBhvr>
                                        <p:cTn id="31" dur="25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250" decel="50000" fill="hold">
                                          <p:stCondLst>
                                            <p:cond delay="0"/>
                                          </p:stCondLst>
                                        </p:cTn>
                                        <p:tgtEl>
                                          <p:spTgt spid="8"/>
                                        </p:tgtEl>
                                        <p:attrNameLst>
                                          <p:attrName>ppt_x</p:attrName>
                                          <p:attrName>ppt_y</p:attrName>
                                        </p:attrNameLst>
                                      </p:cBhvr>
                                    </p:animMotion>
                                    <p:animEffect transition="in" filter="fade">
                                      <p:cBhvr>
                                        <p:cTn id="3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960000" cy="514350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左箭头 2"/>
          <p:cNvSpPr/>
          <p:nvPr/>
        </p:nvSpPr>
        <p:spPr>
          <a:xfrm>
            <a:off x="2613431" y="1023580"/>
            <a:ext cx="6515059" cy="3096344"/>
          </a:xfrm>
          <a:custGeom>
            <a:avLst/>
            <a:gdLst/>
            <a:ahLst/>
            <a:cxnLst/>
            <a:rect l="l" t="t" r="r" b="b"/>
            <a:pathLst>
              <a:path w="6515059" h="3096344">
                <a:moveTo>
                  <a:pt x="1548172" y="0"/>
                </a:moveTo>
                <a:lnTo>
                  <a:pt x="1548172" y="172"/>
                </a:lnTo>
                <a:lnTo>
                  <a:pt x="6515059" y="172"/>
                </a:lnTo>
                <a:lnTo>
                  <a:pt x="6515059" y="3096172"/>
                </a:lnTo>
                <a:lnTo>
                  <a:pt x="1548172" y="3096172"/>
                </a:lnTo>
                <a:lnTo>
                  <a:pt x="1548172" y="3096344"/>
                </a:lnTo>
                <a:lnTo>
                  <a:pt x="1548000" y="3096172"/>
                </a:lnTo>
                <a:lnTo>
                  <a:pt x="1546507" y="3096172"/>
                </a:lnTo>
                <a:lnTo>
                  <a:pt x="1546507" y="3094679"/>
                </a:lnTo>
                <a:lnTo>
                  <a:pt x="0" y="1548172"/>
                </a:lnTo>
                <a:lnTo>
                  <a:pt x="1546507" y="1665"/>
                </a:lnTo>
                <a:lnTo>
                  <a:pt x="1546507" y="172"/>
                </a:lnTo>
                <a:lnTo>
                  <a:pt x="1548000" y="172"/>
                </a:lnTo>
                <a:close/>
              </a:path>
            </a:pathLst>
          </a:cu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203846" y="1298818"/>
            <a:ext cx="2545868" cy="2545868"/>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latin typeface="Impact" panose="020B0806030902050204" pitchFamily="34" charset="0"/>
              </a:rPr>
              <a:t>03</a:t>
            </a:r>
            <a:endParaRPr lang="zh-CN" altLang="en-US" sz="6000" dirty="0">
              <a:latin typeface="Impact" panose="020B0806030902050204" pitchFamily="34" charset="0"/>
            </a:endParaRPr>
          </a:p>
        </p:txBody>
      </p:sp>
      <p:sp>
        <p:nvSpPr>
          <p:cNvPr id="9" name="TextBox 8"/>
          <p:cNvSpPr txBox="1"/>
          <p:nvPr/>
        </p:nvSpPr>
        <p:spPr>
          <a:xfrm>
            <a:off x="5846817" y="1996827"/>
            <a:ext cx="2031325" cy="646331"/>
          </a:xfrm>
          <a:prstGeom prst="rect">
            <a:avLst/>
          </a:prstGeom>
          <a:noFill/>
        </p:spPr>
        <p:txBody>
          <a:bodyPr wrap="none" rtlCol="0">
            <a:spAutoFit/>
          </a:bodyPr>
          <a:lstStyle/>
          <a:p>
            <a:pPr marL="0" lvl="1"/>
            <a:r>
              <a:rPr lang="zh-CN" altLang="en-US" sz="3600" b="1" dirty="0">
                <a:solidFill>
                  <a:schemeClr val="accent1"/>
                </a:solidFill>
                <a:latin typeface="微软雅黑" panose="020B0503020204020204" pitchFamily="34" charset="-122"/>
              </a:rPr>
              <a:t>企业文化</a:t>
            </a:r>
            <a:endParaRPr lang="zh-CN" altLang="en-US" sz="3600" b="1" dirty="0">
              <a:solidFill>
                <a:schemeClr val="accent1"/>
              </a:solidFill>
              <a:latin typeface="微软雅黑" panose="020B0503020204020204" pitchFamily="34" charset="-122"/>
            </a:endParaRPr>
          </a:p>
        </p:txBody>
      </p:sp>
      <p:sp>
        <p:nvSpPr>
          <p:cNvPr id="10" name="TextBox 9"/>
          <p:cNvSpPr txBox="1"/>
          <p:nvPr/>
        </p:nvSpPr>
        <p:spPr>
          <a:xfrm>
            <a:off x="5909245" y="2716718"/>
            <a:ext cx="1027882"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6965572" y="2716718"/>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2" name="TextBox 11"/>
          <p:cNvSpPr txBox="1"/>
          <p:nvPr/>
        </p:nvSpPr>
        <p:spPr>
          <a:xfrm>
            <a:off x="5909245" y="2932866"/>
            <a:ext cx="1027882"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3" name="TextBox 12"/>
          <p:cNvSpPr txBox="1"/>
          <p:nvPr/>
        </p:nvSpPr>
        <p:spPr>
          <a:xfrm>
            <a:off x="6965572" y="2932866"/>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4" name="TextBox 13"/>
          <p:cNvSpPr txBox="1"/>
          <p:nvPr/>
        </p:nvSpPr>
        <p:spPr>
          <a:xfrm>
            <a:off x="7979252" y="2716718"/>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5" name="TextBox 14"/>
          <p:cNvSpPr txBox="1"/>
          <p:nvPr/>
        </p:nvSpPr>
        <p:spPr>
          <a:xfrm>
            <a:off x="7979252" y="2932866"/>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6000">
        <p:blinds dir="vert"/>
      </p:transition>
    </mc:Choice>
    <mc:Fallback>
      <p:transition spd="slow" advTm="600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3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anim calcmode="lin" valueType="num">
                                          <p:cBhvr>
                                            <p:cTn id="16" dur="750" fill="hold"/>
                                            <p:tgtEl>
                                              <p:spTgt spid="8"/>
                                            </p:tgtEl>
                                            <p:attrNameLst>
                                              <p:attrName>style.rotation</p:attrName>
                                            </p:attrNameLst>
                                          </p:cBhvr>
                                          <p:tavLst>
                                            <p:tav tm="0">
                                              <p:val>
                                                <p:fltVal val="720"/>
                                              </p:val>
                                            </p:tav>
                                            <p:tav tm="100000">
                                              <p:val>
                                                <p:fltVal val="0"/>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 calcmode="lin" valueType="num">
                                          <p:cBhvr>
                                            <p:cTn id="18" dur="750" fill="hold"/>
                                            <p:tgtEl>
                                              <p:spTgt spid="8"/>
                                            </p:tgtEl>
                                            <p:attrNameLst>
                                              <p:attrName>ppt_w</p:attrName>
                                            </p:attrNameLst>
                                          </p:cBhvr>
                                          <p:tavLst>
                                            <p:tav tm="0">
                                              <p:val>
                                                <p:fltVal val="0"/>
                                              </p:val>
                                            </p:tav>
                                            <p:tav tm="100000">
                                              <p:val>
                                                <p:strVal val="#ppt_w"/>
                                              </p:val>
                                            </p:tav>
                                          </p:tavLst>
                                        </p:anim>
                                      </p:childTnLst>
                                    </p:cTn>
                                  </p:par>
                                </p:childTnLst>
                              </p:cTn>
                            </p:par>
                            <p:par>
                              <p:cTn id="19" fill="hold">
                                <p:stCondLst>
                                  <p:cond delay="2000"/>
                                </p:stCondLst>
                                <p:childTnLst>
                                  <p:par>
                                    <p:cTn id="20" presetID="52" presetClass="entr" presetSubtype="0"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2049"/>
                                </p:stCondLst>
                                <p:childTnLst>
                                  <p:par>
                                    <p:cTn id="26" presetID="2" presetClass="entr" presetSubtype="4" fill="hold" grpId="0" nodeType="afterEffect" p14:presetBounceEnd="50000">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14:bounceEnd="50000">
                                          <p:cBhvr additive="base">
                                            <p:cTn id="28"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50000">
                                      <p:stCondLst>
                                        <p:cond delay="250"/>
                                      </p:stCondLst>
                                      <p:childTnLst>
                                        <p:set>
                                          <p:cBhvr>
                                            <p:cTn id="31" dur="1" fill="hold">
                                              <p:stCondLst>
                                                <p:cond delay="0"/>
                                              </p:stCondLst>
                                            </p:cTn>
                                            <p:tgtEl>
                                              <p:spTgt spid="11"/>
                                            </p:tgtEl>
                                            <p:attrNameLst>
                                              <p:attrName>style.visibility</p:attrName>
                                            </p:attrNameLst>
                                          </p:cBhvr>
                                          <p:to>
                                            <p:strVal val="visible"/>
                                          </p:to>
                                        </p:set>
                                        <p:anim calcmode="lin" valueType="num" p14:bounceEnd="50000">
                                          <p:cBhvr additive="base">
                                            <p:cTn id="32"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50000">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14:bounceEnd="50000">
                                          <p:cBhvr additive="base">
                                            <p:cTn id="3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14:presetBounceEnd="50000">
                                      <p:stCondLst>
                                        <p:cond delay="750"/>
                                      </p:stCondLst>
                                      <p:childTnLst>
                                        <p:set>
                                          <p:cBhvr>
                                            <p:cTn id="39" dur="1" fill="hold">
                                              <p:stCondLst>
                                                <p:cond delay="0"/>
                                              </p:stCondLst>
                                            </p:cTn>
                                            <p:tgtEl>
                                              <p:spTgt spid="12"/>
                                            </p:tgtEl>
                                            <p:attrNameLst>
                                              <p:attrName>style.visibility</p:attrName>
                                            </p:attrNameLst>
                                          </p:cBhvr>
                                          <p:to>
                                            <p:strVal val="visible"/>
                                          </p:to>
                                        </p:set>
                                        <p:anim calcmode="lin" valueType="num" p14:bounceEnd="50000">
                                          <p:cBhvr additive="base">
                                            <p:cTn id="40"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14:presetBounceEnd="50000">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14:bounceEnd="50000">
                                          <p:cBhvr additive="base">
                                            <p:cTn id="44"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14:presetBounceEnd="50000">
                                      <p:stCondLst>
                                        <p:cond delay="1250"/>
                                      </p:stCondLst>
                                      <p:childTnLst>
                                        <p:set>
                                          <p:cBhvr>
                                            <p:cTn id="47" dur="1" fill="hold">
                                              <p:stCondLst>
                                                <p:cond delay="0"/>
                                              </p:stCondLst>
                                            </p:cTn>
                                            <p:tgtEl>
                                              <p:spTgt spid="15"/>
                                            </p:tgtEl>
                                            <p:attrNameLst>
                                              <p:attrName>style.visibility</p:attrName>
                                            </p:attrNameLst>
                                          </p:cBhvr>
                                          <p:to>
                                            <p:strVal val="visible"/>
                                          </p:to>
                                        </p:set>
                                        <p:anim calcmode="lin" valueType="num" p14:bounceEnd="50000">
                                          <p:cBhvr additive="base">
                                            <p:cTn id="48"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p:bldP spid="10" grpId="0"/>
          <p:bldP spid="11" grpId="0"/>
          <p:bldP spid="12" grpId="0"/>
          <p:bldP spid="13" grpId="0"/>
          <p:bldP spid="14" grpId="0"/>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3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anim calcmode="lin" valueType="num">
                                          <p:cBhvr>
                                            <p:cTn id="16" dur="750" fill="hold"/>
                                            <p:tgtEl>
                                              <p:spTgt spid="8"/>
                                            </p:tgtEl>
                                            <p:attrNameLst>
                                              <p:attrName>style.rotation</p:attrName>
                                            </p:attrNameLst>
                                          </p:cBhvr>
                                          <p:tavLst>
                                            <p:tav tm="0">
                                              <p:val>
                                                <p:fltVal val="720"/>
                                              </p:val>
                                            </p:tav>
                                            <p:tav tm="100000">
                                              <p:val>
                                                <p:fltVal val="0"/>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 calcmode="lin" valueType="num">
                                          <p:cBhvr>
                                            <p:cTn id="18" dur="750" fill="hold"/>
                                            <p:tgtEl>
                                              <p:spTgt spid="8"/>
                                            </p:tgtEl>
                                            <p:attrNameLst>
                                              <p:attrName>ppt_w</p:attrName>
                                            </p:attrNameLst>
                                          </p:cBhvr>
                                          <p:tavLst>
                                            <p:tav tm="0">
                                              <p:val>
                                                <p:fltVal val="0"/>
                                              </p:val>
                                            </p:tav>
                                            <p:tav tm="100000">
                                              <p:val>
                                                <p:strVal val="#ppt_w"/>
                                              </p:val>
                                            </p:tav>
                                          </p:tavLst>
                                        </p:anim>
                                      </p:childTnLst>
                                    </p:cTn>
                                  </p:par>
                                </p:childTnLst>
                              </p:cTn>
                            </p:par>
                            <p:par>
                              <p:cTn id="19" fill="hold">
                                <p:stCondLst>
                                  <p:cond delay="2000"/>
                                </p:stCondLst>
                                <p:childTnLst>
                                  <p:par>
                                    <p:cTn id="20" presetID="52" presetClass="entr" presetSubtype="0"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2049"/>
                                </p:stCondLst>
                                <p:childTnLst>
                                  <p:par>
                                    <p:cTn id="26" presetID="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5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75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125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p:bldP spid="10" grpId="0"/>
          <p:bldP spid="11" grpId="0"/>
          <p:bldP spid="12" grpId="0"/>
          <p:bldP spid="13" grpId="0"/>
          <p:bldP spid="14" grpId="0"/>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p:nvPr/>
        </p:nvSpPr>
        <p:spPr>
          <a:xfrm>
            <a:off x="323528" y="2402180"/>
            <a:ext cx="1198710" cy="1033370"/>
          </a:xfrm>
          <a:prstGeom prst="hexagon">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1"/>
              </a:solidFill>
              <a:latin typeface="微软雅黑" panose="020B0503020204020204" pitchFamily="34" charset="-122"/>
              <a:ea typeface="微软雅黑" panose="020B0503020204020204" pitchFamily="34" charset="-122"/>
            </a:endParaRPr>
          </a:p>
        </p:txBody>
      </p:sp>
      <p:sp>
        <p:nvSpPr>
          <p:cNvPr id="6" name="六边形 5"/>
          <p:cNvSpPr/>
          <p:nvPr/>
        </p:nvSpPr>
        <p:spPr>
          <a:xfrm>
            <a:off x="2348753" y="1281038"/>
            <a:ext cx="1198710" cy="1033370"/>
          </a:xfrm>
          <a:prstGeom prst="hexagon">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1"/>
              </a:solidFill>
              <a:latin typeface="微软雅黑" panose="020B0503020204020204" pitchFamily="34" charset="-122"/>
              <a:ea typeface="微软雅黑" panose="020B0503020204020204" pitchFamily="34" charset="-122"/>
            </a:endParaRPr>
          </a:p>
        </p:txBody>
      </p:sp>
      <p:sp>
        <p:nvSpPr>
          <p:cNvPr id="7" name="六边形 6"/>
          <p:cNvSpPr/>
          <p:nvPr/>
        </p:nvSpPr>
        <p:spPr>
          <a:xfrm>
            <a:off x="1336141" y="1839536"/>
            <a:ext cx="1198710" cy="1033370"/>
          </a:xfrm>
          <a:prstGeom prst="hexagon">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沉稳</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8" name="六边形 7"/>
          <p:cNvSpPr/>
          <p:nvPr/>
        </p:nvSpPr>
        <p:spPr>
          <a:xfrm>
            <a:off x="1336141" y="2964824"/>
            <a:ext cx="1198710" cy="1033370"/>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1"/>
              </a:solidFill>
              <a:latin typeface="微软雅黑" panose="020B0503020204020204" pitchFamily="34" charset="-122"/>
              <a:ea typeface="微软雅黑" panose="020B0503020204020204" pitchFamily="34" charset="-122"/>
            </a:endParaRPr>
          </a:p>
        </p:txBody>
      </p:sp>
      <p:sp>
        <p:nvSpPr>
          <p:cNvPr id="9" name="六边形 8"/>
          <p:cNvSpPr/>
          <p:nvPr/>
        </p:nvSpPr>
        <p:spPr>
          <a:xfrm>
            <a:off x="3361366" y="2964824"/>
            <a:ext cx="1198710" cy="1033370"/>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1"/>
              </a:solidFill>
              <a:latin typeface="微软雅黑" panose="020B0503020204020204" pitchFamily="34" charset="-122"/>
              <a:ea typeface="微软雅黑" panose="020B0503020204020204" pitchFamily="34" charset="-122"/>
            </a:endParaRPr>
          </a:p>
        </p:txBody>
      </p:sp>
      <p:sp>
        <p:nvSpPr>
          <p:cNvPr id="10" name="TextBox 7"/>
          <p:cNvSpPr txBox="1"/>
          <p:nvPr/>
        </p:nvSpPr>
        <p:spPr>
          <a:xfrm>
            <a:off x="5778135" y="1274072"/>
            <a:ext cx="2988000" cy="1477328"/>
          </a:xfrm>
          <a:prstGeom prst="rect">
            <a:avLst/>
          </a:prstGeom>
          <a:noFill/>
        </p:spPr>
        <p:txBody>
          <a:bodyPr wrap="square" rtlCol="0">
            <a:spAutoFit/>
          </a:bodyPr>
          <a:lstStyle/>
          <a:p>
            <a:pPr>
              <a:lnSpc>
                <a:spcPct val="150000"/>
              </a:lnSpc>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21</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世纪是文化管理时代，是文化致富时代。企业文化的重要性将是企业的核心竞争力所在，是企业管理最重要的内容。企业文化的重要性拥有了自己的文化，才能使企业具有生命的活力，具有真正意义上人格的象征，才能具有获得生存、发展和壮大，为全社会服务的基础。</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TextBox 8"/>
          <p:cNvSpPr txBox="1"/>
          <p:nvPr/>
        </p:nvSpPr>
        <p:spPr>
          <a:xfrm>
            <a:off x="5778135" y="987574"/>
            <a:ext cx="2268000" cy="246221"/>
          </a:xfrm>
          <a:prstGeom prst="rect">
            <a:avLst/>
          </a:prstGeom>
          <a:noFill/>
        </p:spPr>
        <p:txBody>
          <a:bodyPr wrap="square" tIns="0" bIns="0" rtlCol="0" anchor="t">
            <a:spAutoFit/>
          </a:bodyPr>
          <a:lstStyle/>
          <a:p>
            <a:pPr marL="285750" lvl="0" indent="-285750">
              <a:buClr>
                <a:schemeClr val="accent1"/>
              </a:buClr>
              <a:buFont typeface="Wingdings" panose="05000000000000000000" pitchFamily="2" charset="2"/>
              <a:buChar char="n"/>
              <a:defRPr/>
            </a:pPr>
            <a:r>
              <a:rPr lang="zh-CN" altLang="en-US" sz="1600" b="1" kern="0" dirty="0">
                <a:solidFill>
                  <a:schemeClr val="tx1">
                    <a:lumMod val="65000"/>
                    <a:lumOff val="35000"/>
                  </a:schemeClr>
                </a:solidFill>
                <a:cs typeface="+mn-ea"/>
                <a:sym typeface="+mn-lt"/>
              </a:rPr>
              <a:t>提升核心竞争力</a:t>
            </a:r>
            <a:endParaRPr lang="en-US" altLang="zh-CN" sz="1600" b="1" kern="0" dirty="0">
              <a:solidFill>
                <a:schemeClr val="tx1">
                  <a:lumMod val="65000"/>
                  <a:lumOff val="35000"/>
                </a:schemeClr>
              </a:solidFill>
              <a:cs typeface="+mn-ea"/>
              <a:sym typeface="+mn-lt"/>
            </a:endParaRPr>
          </a:p>
        </p:txBody>
      </p:sp>
      <p:sp>
        <p:nvSpPr>
          <p:cNvPr id="18" name="六边形 17"/>
          <p:cNvSpPr/>
          <p:nvPr/>
        </p:nvSpPr>
        <p:spPr>
          <a:xfrm>
            <a:off x="2348753" y="2398037"/>
            <a:ext cx="1198710" cy="1033370"/>
          </a:xfrm>
          <a:prstGeom prst="hexagon">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专业</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9" name="六边形 18"/>
          <p:cNvSpPr/>
          <p:nvPr/>
        </p:nvSpPr>
        <p:spPr>
          <a:xfrm>
            <a:off x="3361365" y="1781705"/>
            <a:ext cx="1198710" cy="1033370"/>
          </a:xfrm>
          <a:prstGeom prst="hexagon">
            <a:avLst/>
          </a:prstGeom>
          <a:solidFill>
            <a:schemeClr val="accent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效率</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0" name="六边形 19"/>
          <p:cNvSpPr/>
          <p:nvPr/>
        </p:nvSpPr>
        <p:spPr>
          <a:xfrm>
            <a:off x="4373979" y="2402180"/>
            <a:ext cx="1198710" cy="1033370"/>
          </a:xfrm>
          <a:prstGeom prst="hexagon">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业绩</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solidFill>
                  <a:prstClr val="black">
                    <a:lumMod val="65000"/>
                    <a:lumOff val="35000"/>
                  </a:prstClr>
                </a:solidFill>
              </a:rPr>
              <a:t>弘扬企业文化的意义</a:t>
            </a:r>
            <a:r>
              <a:rPr lang="en-US" altLang="zh-CN" sz="1200" dirty="0">
                <a:solidFill>
                  <a:prstClr val="black">
                    <a:lumMod val="65000"/>
                    <a:lumOff val="35000"/>
                  </a:prstClr>
                </a:solidFill>
              </a:rPr>
              <a:t>(Significance of enterprise culture)</a:t>
            </a:r>
            <a:r>
              <a:rPr lang="en-US" altLang="zh-CN" sz="1600" dirty="0">
                <a:solidFill>
                  <a:prstClr val="black">
                    <a:lumMod val="65000"/>
                    <a:lumOff val="35000"/>
                  </a:prstClr>
                </a:solidFill>
              </a:rPr>
              <a:t> </a:t>
            </a:r>
            <a:endParaRPr lang="zh-CN" altLang="en-US" dirty="0"/>
          </a:p>
        </p:txBody>
      </p:sp>
      <p:sp>
        <p:nvSpPr>
          <p:cNvPr id="21" name="TextBox 7"/>
          <p:cNvSpPr txBox="1"/>
          <p:nvPr/>
        </p:nvSpPr>
        <p:spPr>
          <a:xfrm>
            <a:off x="5778135" y="3241543"/>
            <a:ext cx="2988000" cy="1708160"/>
          </a:xfrm>
          <a:prstGeom prst="rect">
            <a:avLst/>
          </a:prstGeom>
          <a:noFill/>
        </p:spPr>
        <p:txBody>
          <a:bodyPr wrap="square" rtlCol="0">
            <a:spAutoFit/>
          </a:bodyPr>
          <a:lstStyle/>
          <a:p>
            <a:pPr>
              <a:lnSpc>
                <a:spcPct val="150000"/>
              </a:lnSpc>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企业文化的重要性的人文力量，可以为员工创造一个具有和谐的人际关系、能够充分发挥各自能力、实现自我价值、具有丰富多彩生活的宽松的工作环境。企业文化的凝聚力能通过建立共同的价值观念、企业目标，把员工凝聚在企业周围，使员工具有使命感和责任感，自觉地把自己的智慧和力量汇聚到企业的整体目标上。</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TextBox 8"/>
          <p:cNvSpPr txBox="1"/>
          <p:nvPr/>
        </p:nvSpPr>
        <p:spPr>
          <a:xfrm>
            <a:off x="5778135" y="2955045"/>
            <a:ext cx="2268000" cy="246221"/>
          </a:xfrm>
          <a:prstGeom prst="rect">
            <a:avLst/>
          </a:prstGeom>
          <a:noFill/>
        </p:spPr>
        <p:txBody>
          <a:bodyPr wrap="square" tIns="0" bIns="0" rtlCol="0" anchor="t">
            <a:spAutoFit/>
          </a:bodyPr>
          <a:lstStyle/>
          <a:p>
            <a:pPr marL="285750" lvl="0" indent="-285750">
              <a:buClr>
                <a:schemeClr val="accent1"/>
              </a:buClr>
              <a:buFont typeface="Wingdings" panose="05000000000000000000" pitchFamily="2" charset="2"/>
              <a:buChar char="n"/>
              <a:defRPr/>
            </a:pPr>
            <a:r>
              <a:rPr lang="zh-CN" altLang="en-US" sz="1600" b="1" kern="0" dirty="0">
                <a:solidFill>
                  <a:schemeClr val="tx1">
                    <a:lumMod val="65000"/>
                    <a:lumOff val="35000"/>
                  </a:schemeClr>
                </a:solidFill>
                <a:cs typeface="+mn-ea"/>
                <a:sym typeface="+mn-lt"/>
              </a:rPr>
              <a:t>构建和谐人际关系</a:t>
            </a:r>
            <a:endParaRPr lang="en-US" altLang="zh-CN" sz="1600" b="1" kern="0" dirty="0">
              <a:solidFill>
                <a:schemeClr val="tx1">
                  <a:lumMod val="65000"/>
                  <a:lumOff val="3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6000">
        <p14:gallery dir="l"/>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 fill="hold"/>
                                        <p:tgtEl>
                                          <p:spTgt spid="5"/>
                                        </p:tgtEl>
                                        <p:attrNameLst>
                                          <p:attrName>ppt_w</p:attrName>
                                        </p:attrNameLst>
                                      </p:cBhvr>
                                      <p:tavLst>
                                        <p:tav tm="0">
                                          <p:val>
                                            <p:fltVal val="0"/>
                                          </p:val>
                                        </p:tav>
                                        <p:tav tm="100000">
                                          <p:val>
                                            <p:strVal val="#ppt_w"/>
                                          </p:val>
                                        </p:tav>
                                      </p:tavLst>
                                    </p:anim>
                                    <p:anim calcmode="lin" valueType="num">
                                      <p:cBhvr>
                                        <p:cTn id="8" dur="300" fill="hold"/>
                                        <p:tgtEl>
                                          <p:spTgt spid="5"/>
                                        </p:tgtEl>
                                        <p:attrNameLst>
                                          <p:attrName>ppt_h</p:attrName>
                                        </p:attrNameLst>
                                      </p:cBhvr>
                                      <p:tavLst>
                                        <p:tav tm="0">
                                          <p:val>
                                            <p:fltVal val="0"/>
                                          </p:val>
                                        </p:tav>
                                        <p:tav tm="100000">
                                          <p:val>
                                            <p:strVal val="#ppt_h"/>
                                          </p:val>
                                        </p:tav>
                                      </p:tavLst>
                                    </p:anim>
                                    <p:anim calcmode="lin" valueType="num">
                                      <p:cBhvr>
                                        <p:cTn id="9" dur="300" fill="hold"/>
                                        <p:tgtEl>
                                          <p:spTgt spid="5"/>
                                        </p:tgtEl>
                                        <p:attrNameLst>
                                          <p:attrName>ppt_x</p:attrName>
                                        </p:attrNameLst>
                                      </p:cBhvr>
                                      <p:tavLst>
                                        <p:tav tm="0">
                                          <p:val>
                                            <p:fltVal val="0.5"/>
                                          </p:val>
                                        </p:tav>
                                        <p:tav tm="100000">
                                          <p:val>
                                            <p:strVal val="#ppt_x"/>
                                          </p:val>
                                        </p:tav>
                                      </p:tavLst>
                                    </p:anim>
                                    <p:anim calcmode="lin" valueType="num">
                                      <p:cBhvr>
                                        <p:cTn id="10" dur="300" fill="hold"/>
                                        <p:tgtEl>
                                          <p:spTgt spid="5"/>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300"/>
                                  </p:stCondLst>
                                  <p:childTnLst>
                                    <p:animEffect transition="out" filter="fade">
                                      <p:cBhvr>
                                        <p:cTn id="12" dur="300" tmFilter="0, 0; .2, .5; .8, .5; 1, 0"/>
                                        <p:tgtEl>
                                          <p:spTgt spid="5"/>
                                        </p:tgtEl>
                                      </p:cBhvr>
                                    </p:animEffect>
                                    <p:animScale>
                                      <p:cBhvr>
                                        <p:cTn id="13" dur="150" autoRev="1" fill="hold"/>
                                        <p:tgtEl>
                                          <p:spTgt spid="5"/>
                                        </p:tgtEl>
                                      </p:cBhvr>
                                      <p:by x="105000" y="105000"/>
                                    </p:animScale>
                                  </p:childTnLst>
                                </p:cTn>
                              </p:par>
                              <p:par>
                                <p:cTn id="14" presetID="23" presetClass="entr" presetSubtype="528"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 calcmode="lin" valueType="num">
                                      <p:cBhvr>
                                        <p:cTn id="16" dur="300" fill="hold"/>
                                        <p:tgtEl>
                                          <p:spTgt spid="7"/>
                                        </p:tgtEl>
                                        <p:attrNameLst>
                                          <p:attrName>ppt_w</p:attrName>
                                        </p:attrNameLst>
                                      </p:cBhvr>
                                      <p:tavLst>
                                        <p:tav tm="0">
                                          <p:val>
                                            <p:fltVal val="0"/>
                                          </p:val>
                                        </p:tav>
                                        <p:tav tm="100000">
                                          <p:val>
                                            <p:strVal val="#ppt_w"/>
                                          </p:val>
                                        </p:tav>
                                      </p:tavLst>
                                    </p:anim>
                                    <p:anim calcmode="lin" valueType="num">
                                      <p:cBhvr>
                                        <p:cTn id="17" dur="300" fill="hold"/>
                                        <p:tgtEl>
                                          <p:spTgt spid="7"/>
                                        </p:tgtEl>
                                        <p:attrNameLst>
                                          <p:attrName>ppt_h</p:attrName>
                                        </p:attrNameLst>
                                      </p:cBhvr>
                                      <p:tavLst>
                                        <p:tav tm="0">
                                          <p:val>
                                            <p:fltVal val="0"/>
                                          </p:val>
                                        </p:tav>
                                        <p:tav tm="100000">
                                          <p:val>
                                            <p:strVal val="#ppt_h"/>
                                          </p:val>
                                        </p:tav>
                                      </p:tavLst>
                                    </p:anim>
                                    <p:anim calcmode="lin" valueType="num">
                                      <p:cBhvr>
                                        <p:cTn id="18" dur="300" fill="hold"/>
                                        <p:tgtEl>
                                          <p:spTgt spid="7"/>
                                        </p:tgtEl>
                                        <p:attrNameLst>
                                          <p:attrName>ppt_x</p:attrName>
                                        </p:attrNameLst>
                                      </p:cBhvr>
                                      <p:tavLst>
                                        <p:tav tm="0">
                                          <p:val>
                                            <p:fltVal val="0.5"/>
                                          </p:val>
                                        </p:tav>
                                        <p:tav tm="100000">
                                          <p:val>
                                            <p:strVal val="#ppt_x"/>
                                          </p:val>
                                        </p:tav>
                                      </p:tavLst>
                                    </p:anim>
                                    <p:anim calcmode="lin" valueType="num">
                                      <p:cBhvr>
                                        <p:cTn id="19" dur="300" fill="hold"/>
                                        <p:tgtEl>
                                          <p:spTgt spid="7"/>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400"/>
                                  </p:stCondLst>
                                  <p:childTnLst>
                                    <p:animEffect transition="out" filter="fade">
                                      <p:cBhvr>
                                        <p:cTn id="21" dur="300" tmFilter="0, 0; .2, .5; .8, .5; 1, 0"/>
                                        <p:tgtEl>
                                          <p:spTgt spid="7"/>
                                        </p:tgtEl>
                                      </p:cBhvr>
                                    </p:animEffect>
                                    <p:animScale>
                                      <p:cBhvr>
                                        <p:cTn id="22" dur="150" autoRev="1" fill="hold"/>
                                        <p:tgtEl>
                                          <p:spTgt spid="7"/>
                                        </p:tgtEl>
                                      </p:cBhvr>
                                      <p:by x="105000" y="105000"/>
                                    </p:animScale>
                                  </p:childTnLst>
                                </p:cTn>
                              </p:par>
                              <p:par>
                                <p:cTn id="23" presetID="23" presetClass="entr" presetSubtype="528" fill="hold" grpId="0" nodeType="withEffect">
                                  <p:stCondLst>
                                    <p:cond delay="200"/>
                                  </p:stCondLst>
                                  <p:childTnLst>
                                    <p:set>
                                      <p:cBhvr>
                                        <p:cTn id="24" dur="1" fill="hold">
                                          <p:stCondLst>
                                            <p:cond delay="0"/>
                                          </p:stCondLst>
                                        </p:cTn>
                                        <p:tgtEl>
                                          <p:spTgt spid="6"/>
                                        </p:tgtEl>
                                        <p:attrNameLst>
                                          <p:attrName>style.visibility</p:attrName>
                                        </p:attrNameLst>
                                      </p:cBhvr>
                                      <p:to>
                                        <p:strVal val="visible"/>
                                      </p:to>
                                    </p:set>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fltVal val="0"/>
                                          </p:val>
                                        </p:tav>
                                        <p:tav tm="100000">
                                          <p:val>
                                            <p:strVal val="#ppt_h"/>
                                          </p:val>
                                        </p:tav>
                                      </p:tavLst>
                                    </p:anim>
                                    <p:anim calcmode="lin" valueType="num">
                                      <p:cBhvr>
                                        <p:cTn id="27" dur="300" fill="hold"/>
                                        <p:tgtEl>
                                          <p:spTgt spid="6"/>
                                        </p:tgtEl>
                                        <p:attrNameLst>
                                          <p:attrName>ppt_x</p:attrName>
                                        </p:attrNameLst>
                                      </p:cBhvr>
                                      <p:tavLst>
                                        <p:tav tm="0">
                                          <p:val>
                                            <p:fltVal val="0.5"/>
                                          </p:val>
                                        </p:tav>
                                        <p:tav tm="100000">
                                          <p:val>
                                            <p:strVal val="#ppt_x"/>
                                          </p:val>
                                        </p:tav>
                                      </p:tavLst>
                                    </p:anim>
                                    <p:anim calcmode="lin" valueType="num">
                                      <p:cBhvr>
                                        <p:cTn id="28" dur="300" fill="hold"/>
                                        <p:tgtEl>
                                          <p:spTgt spid="6"/>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500"/>
                                  </p:stCondLst>
                                  <p:childTnLst>
                                    <p:animEffect transition="out" filter="fade">
                                      <p:cBhvr>
                                        <p:cTn id="30" dur="300" tmFilter="0, 0; .2, .5; .8, .5; 1, 0"/>
                                        <p:tgtEl>
                                          <p:spTgt spid="6"/>
                                        </p:tgtEl>
                                      </p:cBhvr>
                                    </p:animEffect>
                                    <p:animScale>
                                      <p:cBhvr>
                                        <p:cTn id="31" dur="150" autoRev="1" fill="hold"/>
                                        <p:tgtEl>
                                          <p:spTgt spid="6"/>
                                        </p:tgtEl>
                                      </p:cBhvr>
                                      <p:by x="105000" y="105000"/>
                                    </p:animScale>
                                  </p:childTnLst>
                                </p:cTn>
                              </p:par>
                              <p:par>
                                <p:cTn id="32" presetID="23" presetClass="entr" presetSubtype="528" fill="hold" grpId="0" nodeType="withEffect">
                                  <p:stCondLst>
                                    <p:cond delay="300"/>
                                  </p:stCondLst>
                                  <p:childTnLst>
                                    <p:set>
                                      <p:cBhvr>
                                        <p:cTn id="33" dur="1" fill="hold">
                                          <p:stCondLst>
                                            <p:cond delay="0"/>
                                          </p:stCondLst>
                                        </p:cTn>
                                        <p:tgtEl>
                                          <p:spTgt spid="19"/>
                                        </p:tgtEl>
                                        <p:attrNameLst>
                                          <p:attrName>style.visibility</p:attrName>
                                        </p:attrNameLst>
                                      </p:cBhvr>
                                      <p:to>
                                        <p:strVal val="visible"/>
                                      </p:to>
                                    </p:set>
                                    <p:anim calcmode="lin" valueType="num">
                                      <p:cBhvr>
                                        <p:cTn id="34" dur="300" fill="hold"/>
                                        <p:tgtEl>
                                          <p:spTgt spid="19"/>
                                        </p:tgtEl>
                                        <p:attrNameLst>
                                          <p:attrName>ppt_w</p:attrName>
                                        </p:attrNameLst>
                                      </p:cBhvr>
                                      <p:tavLst>
                                        <p:tav tm="0">
                                          <p:val>
                                            <p:fltVal val="0"/>
                                          </p:val>
                                        </p:tav>
                                        <p:tav tm="100000">
                                          <p:val>
                                            <p:strVal val="#ppt_w"/>
                                          </p:val>
                                        </p:tav>
                                      </p:tavLst>
                                    </p:anim>
                                    <p:anim calcmode="lin" valueType="num">
                                      <p:cBhvr>
                                        <p:cTn id="35" dur="300" fill="hold"/>
                                        <p:tgtEl>
                                          <p:spTgt spid="19"/>
                                        </p:tgtEl>
                                        <p:attrNameLst>
                                          <p:attrName>ppt_h</p:attrName>
                                        </p:attrNameLst>
                                      </p:cBhvr>
                                      <p:tavLst>
                                        <p:tav tm="0">
                                          <p:val>
                                            <p:fltVal val="0"/>
                                          </p:val>
                                        </p:tav>
                                        <p:tav tm="100000">
                                          <p:val>
                                            <p:strVal val="#ppt_h"/>
                                          </p:val>
                                        </p:tav>
                                      </p:tavLst>
                                    </p:anim>
                                    <p:anim calcmode="lin" valueType="num">
                                      <p:cBhvr>
                                        <p:cTn id="36" dur="300" fill="hold"/>
                                        <p:tgtEl>
                                          <p:spTgt spid="19"/>
                                        </p:tgtEl>
                                        <p:attrNameLst>
                                          <p:attrName>ppt_x</p:attrName>
                                        </p:attrNameLst>
                                      </p:cBhvr>
                                      <p:tavLst>
                                        <p:tav tm="0">
                                          <p:val>
                                            <p:fltVal val="0.5"/>
                                          </p:val>
                                        </p:tav>
                                        <p:tav tm="100000">
                                          <p:val>
                                            <p:strVal val="#ppt_x"/>
                                          </p:val>
                                        </p:tav>
                                      </p:tavLst>
                                    </p:anim>
                                    <p:anim calcmode="lin" valueType="num">
                                      <p:cBhvr>
                                        <p:cTn id="37" dur="300" fill="hold"/>
                                        <p:tgtEl>
                                          <p:spTgt spid="19"/>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600"/>
                                  </p:stCondLst>
                                  <p:childTnLst>
                                    <p:animEffect transition="out" filter="fade">
                                      <p:cBhvr>
                                        <p:cTn id="39" dur="300" tmFilter="0, 0; .2, .5; .8, .5; 1, 0"/>
                                        <p:tgtEl>
                                          <p:spTgt spid="19"/>
                                        </p:tgtEl>
                                      </p:cBhvr>
                                    </p:animEffect>
                                    <p:animScale>
                                      <p:cBhvr>
                                        <p:cTn id="40" dur="150" autoRev="1" fill="hold"/>
                                        <p:tgtEl>
                                          <p:spTgt spid="19"/>
                                        </p:tgtEl>
                                      </p:cBhvr>
                                      <p:by x="105000" y="105000"/>
                                    </p:animScale>
                                  </p:childTnLst>
                                </p:cTn>
                              </p:par>
                              <p:par>
                                <p:cTn id="41" presetID="23" presetClass="entr" presetSubtype="528" fill="hold" grpId="0" nodeType="withEffect">
                                  <p:stCondLst>
                                    <p:cond delay="4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300" fill="hold"/>
                                        <p:tgtEl>
                                          <p:spTgt spid="20"/>
                                        </p:tgtEl>
                                        <p:attrNameLst>
                                          <p:attrName>ppt_w</p:attrName>
                                        </p:attrNameLst>
                                      </p:cBhvr>
                                      <p:tavLst>
                                        <p:tav tm="0">
                                          <p:val>
                                            <p:fltVal val="0"/>
                                          </p:val>
                                        </p:tav>
                                        <p:tav tm="100000">
                                          <p:val>
                                            <p:strVal val="#ppt_w"/>
                                          </p:val>
                                        </p:tav>
                                      </p:tavLst>
                                    </p:anim>
                                    <p:anim calcmode="lin" valueType="num">
                                      <p:cBhvr>
                                        <p:cTn id="44" dur="300" fill="hold"/>
                                        <p:tgtEl>
                                          <p:spTgt spid="20"/>
                                        </p:tgtEl>
                                        <p:attrNameLst>
                                          <p:attrName>ppt_h</p:attrName>
                                        </p:attrNameLst>
                                      </p:cBhvr>
                                      <p:tavLst>
                                        <p:tav tm="0">
                                          <p:val>
                                            <p:fltVal val="0"/>
                                          </p:val>
                                        </p:tav>
                                        <p:tav tm="100000">
                                          <p:val>
                                            <p:strVal val="#ppt_h"/>
                                          </p:val>
                                        </p:tav>
                                      </p:tavLst>
                                    </p:anim>
                                    <p:anim calcmode="lin" valueType="num">
                                      <p:cBhvr>
                                        <p:cTn id="45" dur="300" fill="hold"/>
                                        <p:tgtEl>
                                          <p:spTgt spid="20"/>
                                        </p:tgtEl>
                                        <p:attrNameLst>
                                          <p:attrName>ppt_x</p:attrName>
                                        </p:attrNameLst>
                                      </p:cBhvr>
                                      <p:tavLst>
                                        <p:tav tm="0">
                                          <p:val>
                                            <p:fltVal val="0.5"/>
                                          </p:val>
                                        </p:tav>
                                        <p:tav tm="100000">
                                          <p:val>
                                            <p:strVal val="#ppt_x"/>
                                          </p:val>
                                        </p:tav>
                                      </p:tavLst>
                                    </p:anim>
                                    <p:anim calcmode="lin" valueType="num">
                                      <p:cBhvr>
                                        <p:cTn id="46" dur="300" fill="hold"/>
                                        <p:tgtEl>
                                          <p:spTgt spid="20"/>
                                        </p:tgtEl>
                                        <p:attrNameLst>
                                          <p:attrName>ppt_y</p:attrName>
                                        </p:attrNameLst>
                                      </p:cBhvr>
                                      <p:tavLst>
                                        <p:tav tm="0">
                                          <p:val>
                                            <p:fltVal val="0.5"/>
                                          </p:val>
                                        </p:tav>
                                        <p:tav tm="100000">
                                          <p:val>
                                            <p:strVal val="#ppt_y"/>
                                          </p:val>
                                        </p:tav>
                                      </p:tavLst>
                                    </p:anim>
                                  </p:childTnLst>
                                </p:cTn>
                              </p:par>
                              <p:par>
                                <p:cTn id="47" presetID="26" presetClass="emph" presetSubtype="0" fill="hold" grpId="1" nodeType="withEffect">
                                  <p:stCondLst>
                                    <p:cond delay="700"/>
                                  </p:stCondLst>
                                  <p:childTnLst>
                                    <p:animEffect transition="out" filter="fade">
                                      <p:cBhvr>
                                        <p:cTn id="48" dur="300" tmFilter="0, 0; .2, .5; .8, .5; 1, 0"/>
                                        <p:tgtEl>
                                          <p:spTgt spid="20"/>
                                        </p:tgtEl>
                                      </p:cBhvr>
                                    </p:animEffect>
                                    <p:animScale>
                                      <p:cBhvr>
                                        <p:cTn id="49" dur="150" autoRev="1" fill="hold"/>
                                        <p:tgtEl>
                                          <p:spTgt spid="20"/>
                                        </p:tgtEl>
                                      </p:cBhvr>
                                      <p:by x="105000" y="105000"/>
                                    </p:animScale>
                                  </p:childTnLst>
                                </p:cTn>
                              </p:par>
                              <p:par>
                                <p:cTn id="50" presetID="23" presetClass="entr" presetSubtype="528" fill="hold" grpId="0" nodeType="withEffect">
                                  <p:stCondLst>
                                    <p:cond delay="500"/>
                                  </p:stCondLst>
                                  <p:childTnLst>
                                    <p:set>
                                      <p:cBhvr>
                                        <p:cTn id="51" dur="1" fill="hold">
                                          <p:stCondLst>
                                            <p:cond delay="0"/>
                                          </p:stCondLst>
                                        </p:cTn>
                                        <p:tgtEl>
                                          <p:spTgt spid="8"/>
                                        </p:tgtEl>
                                        <p:attrNameLst>
                                          <p:attrName>style.visibility</p:attrName>
                                        </p:attrNameLst>
                                      </p:cBhvr>
                                      <p:to>
                                        <p:strVal val="visible"/>
                                      </p:to>
                                    </p:set>
                                    <p:anim calcmode="lin" valueType="num">
                                      <p:cBhvr>
                                        <p:cTn id="52" dur="300" fill="hold"/>
                                        <p:tgtEl>
                                          <p:spTgt spid="8"/>
                                        </p:tgtEl>
                                        <p:attrNameLst>
                                          <p:attrName>ppt_w</p:attrName>
                                        </p:attrNameLst>
                                      </p:cBhvr>
                                      <p:tavLst>
                                        <p:tav tm="0">
                                          <p:val>
                                            <p:fltVal val="0"/>
                                          </p:val>
                                        </p:tav>
                                        <p:tav tm="100000">
                                          <p:val>
                                            <p:strVal val="#ppt_w"/>
                                          </p:val>
                                        </p:tav>
                                      </p:tavLst>
                                    </p:anim>
                                    <p:anim calcmode="lin" valueType="num">
                                      <p:cBhvr>
                                        <p:cTn id="53" dur="300" fill="hold"/>
                                        <p:tgtEl>
                                          <p:spTgt spid="8"/>
                                        </p:tgtEl>
                                        <p:attrNameLst>
                                          <p:attrName>ppt_h</p:attrName>
                                        </p:attrNameLst>
                                      </p:cBhvr>
                                      <p:tavLst>
                                        <p:tav tm="0">
                                          <p:val>
                                            <p:fltVal val="0"/>
                                          </p:val>
                                        </p:tav>
                                        <p:tav tm="100000">
                                          <p:val>
                                            <p:strVal val="#ppt_h"/>
                                          </p:val>
                                        </p:tav>
                                      </p:tavLst>
                                    </p:anim>
                                    <p:anim calcmode="lin" valueType="num">
                                      <p:cBhvr>
                                        <p:cTn id="54" dur="300" fill="hold"/>
                                        <p:tgtEl>
                                          <p:spTgt spid="8"/>
                                        </p:tgtEl>
                                        <p:attrNameLst>
                                          <p:attrName>ppt_x</p:attrName>
                                        </p:attrNameLst>
                                      </p:cBhvr>
                                      <p:tavLst>
                                        <p:tav tm="0">
                                          <p:val>
                                            <p:fltVal val="0.5"/>
                                          </p:val>
                                        </p:tav>
                                        <p:tav tm="100000">
                                          <p:val>
                                            <p:strVal val="#ppt_x"/>
                                          </p:val>
                                        </p:tav>
                                      </p:tavLst>
                                    </p:anim>
                                    <p:anim calcmode="lin" valueType="num">
                                      <p:cBhvr>
                                        <p:cTn id="55" dur="300" fill="hold"/>
                                        <p:tgtEl>
                                          <p:spTgt spid="8"/>
                                        </p:tgtEl>
                                        <p:attrNameLst>
                                          <p:attrName>ppt_y</p:attrName>
                                        </p:attrNameLst>
                                      </p:cBhvr>
                                      <p:tavLst>
                                        <p:tav tm="0">
                                          <p:val>
                                            <p:fltVal val="0.5"/>
                                          </p:val>
                                        </p:tav>
                                        <p:tav tm="100000">
                                          <p:val>
                                            <p:strVal val="#ppt_y"/>
                                          </p:val>
                                        </p:tav>
                                      </p:tavLst>
                                    </p:anim>
                                  </p:childTnLst>
                                </p:cTn>
                              </p:par>
                              <p:par>
                                <p:cTn id="56" presetID="26" presetClass="emph" presetSubtype="0" fill="hold" grpId="1" nodeType="withEffect">
                                  <p:stCondLst>
                                    <p:cond delay="800"/>
                                  </p:stCondLst>
                                  <p:childTnLst>
                                    <p:animEffect transition="out" filter="fade">
                                      <p:cBhvr>
                                        <p:cTn id="57" dur="300" tmFilter="0, 0; .2, .5; .8, .5; 1, 0"/>
                                        <p:tgtEl>
                                          <p:spTgt spid="8"/>
                                        </p:tgtEl>
                                      </p:cBhvr>
                                    </p:animEffect>
                                    <p:animScale>
                                      <p:cBhvr>
                                        <p:cTn id="58" dur="150" autoRev="1" fill="hold"/>
                                        <p:tgtEl>
                                          <p:spTgt spid="8"/>
                                        </p:tgtEl>
                                      </p:cBhvr>
                                      <p:by x="105000" y="105000"/>
                                    </p:animScale>
                                  </p:childTnLst>
                                </p:cTn>
                              </p:par>
                              <p:par>
                                <p:cTn id="59" presetID="23" presetClass="entr" presetSubtype="528" fill="hold" grpId="0" nodeType="withEffect">
                                  <p:stCondLst>
                                    <p:cond delay="600"/>
                                  </p:stCondLst>
                                  <p:childTnLst>
                                    <p:set>
                                      <p:cBhvr>
                                        <p:cTn id="60" dur="1" fill="hold">
                                          <p:stCondLst>
                                            <p:cond delay="0"/>
                                          </p:stCondLst>
                                        </p:cTn>
                                        <p:tgtEl>
                                          <p:spTgt spid="18"/>
                                        </p:tgtEl>
                                        <p:attrNameLst>
                                          <p:attrName>style.visibility</p:attrName>
                                        </p:attrNameLst>
                                      </p:cBhvr>
                                      <p:to>
                                        <p:strVal val="visible"/>
                                      </p:to>
                                    </p:set>
                                    <p:anim calcmode="lin" valueType="num">
                                      <p:cBhvr>
                                        <p:cTn id="61" dur="300" fill="hold"/>
                                        <p:tgtEl>
                                          <p:spTgt spid="18"/>
                                        </p:tgtEl>
                                        <p:attrNameLst>
                                          <p:attrName>ppt_w</p:attrName>
                                        </p:attrNameLst>
                                      </p:cBhvr>
                                      <p:tavLst>
                                        <p:tav tm="0">
                                          <p:val>
                                            <p:fltVal val="0"/>
                                          </p:val>
                                        </p:tav>
                                        <p:tav tm="100000">
                                          <p:val>
                                            <p:strVal val="#ppt_w"/>
                                          </p:val>
                                        </p:tav>
                                      </p:tavLst>
                                    </p:anim>
                                    <p:anim calcmode="lin" valueType="num">
                                      <p:cBhvr>
                                        <p:cTn id="62" dur="300" fill="hold"/>
                                        <p:tgtEl>
                                          <p:spTgt spid="18"/>
                                        </p:tgtEl>
                                        <p:attrNameLst>
                                          <p:attrName>ppt_h</p:attrName>
                                        </p:attrNameLst>
                                      </p:cBhvr>
                                      <p:tavLst>
                                        <p:tav tm="0">
                                          <p:val>
                                            <p:fltVal val="0"/>
                                          </p:val>
                                        </p:tav>
                                        <p:tav tm="100000">
                                          <p:val>
                                            <p:strVal val="#ppt_h"/>
                                          </p:val>
                                        </p:tav>
                                      </p:tavLst>
                                    </p:anim>
                                    <p:anim calcmode="lin" valueType="num">
                                      <p:cBhvr>
                                        <p:cTn id="63" dur="300" fill="hold"/>
                                        <p:tgtEl>
                                          <p:spTgt spid="18"/>
                                        </p:tgtEl>
                                        <p:attrNameLst>
                                          <p:attrName>ppt_x</p:attrName>
                                        </p:attrNameLst>
                                      </p:cBhvr>
                                      <p:tavLst>
                                        <p:tav tm="0">
                                          <p:val>
                                            <p:fltVal val="0.5"/>
                                          </p:val>
                                        </p:tav>
                                        <p:tav tm="100000">
                                          <p:val>
                                            <p:strVal val="#ppt_x"/>
                                          </p:val>
                                        </p:tav>
                                      </p:tavLst>
                                    </p:anim>
                                    <p:anim calcmode="lin" valueType="num">
                                      <p:cBhvr>
                                        <p:cTn id="64" dur="300" fill="hold"/>
                                        <p:tgtEl>
                                          <p:spTgt spid="18"/>
                                        </p:tgtEl>
                                        <p:attrNameLst>
                                          <p:attrName>ppt_y</p:attrName>
                                        </p:attrNameLst>
                                      </p:cBhvr>
                                      <p:tavLst>
                                        <p:tav tm="0">
                                          <p:val>
                                            <p:fltVal val="0.5"/>
                                          </p:val>
                                        </p:tav>
                                        <p:tav tm="100000">
                                          <p:val>
                                            <p:strVal val="#ppt_y"/>
                                          </p:val>
                                        </p:tav>
                                      </p:tavLst>
                                    </p:anim>
                                  </p:childTnLst>
                                </p:cTn>
                              </p:par>
                              <p:par>
                                <p:cTn id="65" presetID="26" presetClass="emph" presetSubtype="0" fill="hold" grpId="1" nodeType="withEffect">
                                  <p:stCondLst>
                                    <p:cond delay="900"/>
                                  </p:stCondLst>
                                  <p:childTnLst>
                                    <p:animEffect transition="out" filter="fade">
                                      <p:cBhvr>
                                        <p:cTn id="66" dur="300" tmFilter="0, 0; .2, .5; .8, .5; 1, 0"/>
                                        <p:tgtEl>
                                          <p:spTgt spid="18"/>
                                        </p:tgtEl>
                                      </p:cBhvr>
                                    </p:animEffect>
                                    <p:animScale>
                                      <p:cBhvr>
                                        <p:cTn id="67" dur="150" autoRev="1" fill="hold"/>
                                        <p:tgtEl>
                                          <p:spTgt spid="18"/>
                                        </p:tgtEl>
                                      </p:cBhvr>
                                      <p:by x="105000" y="105000"/>
                                    </p:animScale>
                                  </p:childTnLst>
                                </p:cTn>
                              </p:par>
                              <p:par>
                                <p:cTn id="68" presetID="23" presetClass="entr" presetSubtype="528" fill="hold" grpId="0" nodeType="withEffect">
                                  <p:stCondLst>
                                    <p:cond delay="700"/>
                                  </p:stCondLst>
                                  <p:childTnLst>
                                    <p:set>
                                      <p:cBhvr>
                                        <p:cTn id="69" dur="1" fill="hold">
                                          <p:stCondLst>
                                            <p:cond delay="0"/>
                                          </p:stCondLst>
                                        </p:cTn>
                                        <p:tgtEl>
                                          <p:spTgt spid="9"/>
                                        </p:tgtEl>
                                        <p:attrNameLst>
                                          <p:attrName>style.visibility</p:attrName>
                                        </p:attrNameLst>
                                      </p:cBhvr>
                                      <p:to>
                                        <p:strVal val="visible"/>
                                      </p:to>
                                    </p:set>
                                    <p:anim calcmode="lin" valueType="num">
                                      <p:cBhvr>
                                        <p:cTn id="70" dur="300" fill="hold"/>
                                        <p:tgtEl>
                                          <p:spTgt spid="9"/>
                                        </p:tgtEl>
                                        <p:attrNameLst>
                                          <p:attrName>ppt_w</p:attrName>
                                        </p:attrNameLst>
                                      </p:cBhvr>
                                      <p:tavLst>
                                        <p:tav tm="0">
                                          <p:val>
                                            <p:fltVal val="0"/>
                                          </p:val>
                                        </p:tav>
                                        <p:tav tm="100000">
                                          <p:val>
                                            <p:strVal val="#ppt_w"/>
                                          </p:val>
                                        </p:tav>
                                      </p:tavLst>
                                    </p:anim>
                                    <p:anim calcmode="lin" valueType="num">
                                      <p:cBhvr>
                                        <p:cTn id="71" dur="300" fill="hold"/>
                                        <p:tgtEl>
                                          <p:spTgt spid="9"/>
                                        </p:tgtEl>
                                        <p:attrNameLst>
                                          <p:attrName>ppt_h</p:attrName>
                                        </p:attrNameLst>
                                      </p:cBhvr>
                                      <p:tavLst>
                                        <p:tav tm="0">
                                          <p:val>
                                            <p:fltVal val="0"/>
                                          </p:val>
                                        </p:tav>
                                        <p:tav tm="100000">
                                          <p:val>
                                            <p:strVal val="#ppt_h"/>
                                          </p:val>
                                        </p:tav>
                                      </p:tavLst>
                                    </p:anim>
                                    <p:anim calcmode="lin" valueType="num">
                                      <p:cBhvr>
                                        <p:cTn id="72" dur="300" fill="hold"/>
                                        <p:tgtEl>
                                          <p:spTgt spid="9"/>
                                        </p:tgtEl>
                                        <p:attrNameLst>
                                          <p:attrName>ppt_x</p:attrName>
                                        </p:attrNameLst>
                                      </p:cBhvr>
                                      <p:tavLst>
                                        <p:tav tm="0">
                                          <p:val>
                                            <p:fltVal val="0.5"/>
                                          </p:val>
                                        </p:tav>
                                        <p:tav tm="100000">
                                          <p:val>
                                            <p:strVal val="#ppt_x"/>
                                          </p:val>
                                        </p:tav>
                                      </p:tavLst>
                                    </p:anim>
                                    <p:anim calcmode="lin" valueType="num">
                                      <p:cBhvr>
                                        <p:cTn id="73" dur="300" fill="hold"/>
                                        <p:tgtEl>
                                          <p:spTgt spid="9"/>
                                        </p:tgtEl>
                                        <p:attrNameLst>
                                          <p:attrName>ppt_y</p:attrName>
                                        </p:attrNameLst>
                                      </p:cBhvr>
                                      <p:tavLst>
                                        <p:tav tm="0">
                                          <p:val>
                                            <p:fltVal val="0.5"/>
                                          </p:val>
                                        </p:tav>
                                        <p:tav tm="100000">
                                          <p:val>
                                            <p:strVal val="#ppt_y"/>
                                          </p:val>
                                        </p:tav>
                                      </p:tavLst>
                                    </p:anim>
                                  </p:childTnLst>
                                </p:cTn>
                              </p:par>
                              <p:par>
                                <p:cTn id="74" presetID="26" presetClass="emph" presetSubtype="0" fill="hold" grpId="1" nodeType="withEffect">
                                  <p:stCondLst>
                                    <p:cond delay="1000"/>
                                  </p:stCondLst>
                                  <p:childTnLst>
                                    <p:animEffect transition="out" filter="fade">
                                      <p:cBhvr>
                                        <p:cTn id="75" dur="300" tmFilter="0, 0; .2, .5; .8, .5; 1, 0"/>
                                        <p:tgtEl>
                                          <p:spTgt spid="9"/>
                                        </p:tgtEl>
                                      </p:cBhvr>
                                    </p:animEffect>
                                    <p:animScale>
                                      <p:cBhvr>
                                        <p:cTn id="76" dur="150" autoRev="1" fill="hold"/>
                                        <p:tgtEl>
                                          <p:spTgt spid="9"/>
                                        </p:tgtEl>
                                      </p:cBhvr>
                                      <p:by x="105000" y="105000"/>
                                    </p:animScale>
                                  </p:childTnLst>
                                </p:cTn>
                              </p:par>
                            </p:childTnLst>
                          </p:cTn>
                        </p:par>
                        <p:par>
                          <p:cTn id="77" fill="hold">
                            <p:stCondLst>
                              <p:cond delay="500"/>
                            </p:stCondLst>
                            <p:childTnLst>
                              <p:par>
                                <p:cTn id="78" presetID="25" presetClass="entr" presetSubtype="0"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1"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82"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83" dur="1000" fill="hold"/>
                                        <p:tgtEl>
                                          <p:spTgt spid="11"/>
                                        </p:tgtEl>
                                        <p:attrNameLst>
                                          <p:attrName>ppt_h</p:attrName>
                                        </p:attrNameLst>
                                      </p:cBhvr>
                                      <p:tavLst>
                                        <p:tav tm="0">
                                          <p:val>
                                            <p:strVal val="#ppt_h"/>
                                          </p:val>
                                        </p:tav>
                                        <p:tav tm="100000">
                                          <p:val>
                                            <p:strVal val="#ppt_h"/>
                                          </p:val>
                                        </p:tav>
                                      </p:tavLst>
                                    </p:anim>
                                    <p:anim calcmode="lin" valueType="num">
                                      <p:cBhvr>
                                        <p:cTn id="84"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85"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86"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87" dur="1000" decel="50000">
                                          <p:stCondLst>
                                            <p:cond delay="0"/>
                                          </p:stCondLst>
                                        </p:cTn>
                                        <p:tgtEl>
                                          <p:spTgt spid="11"/>
                                        </p:tgtEl>
                                      </p:cBhvr>
                                    </p:animEffect>
                                  </p:childTnLst>
                                </p:cTn>
                              </p:par>
                            </p:childTnLst>
                          </p:cTn>
                        </p:par>
                        <p:par>
                          <p:cTn id="88" fill="hold">
                            <p:stCondLst>
                              <p:cond delay="1500"/>
                            </p:stCondLst>
                            <p:childTnLst>
                              <p:par>
                                <p:cTn id="89" presetID="14" presetClass="entr" presetSubtype="10" fill="hold" grpId="0" nodeType="after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randombar(horizontal)">
                                      <p:cBhvr>
                                        <p:cTn id="91" dur="1000"/>
                                        <p:tgtEl>
                                          <p:spTgt spid="10"/>
                                        </p:tgtEl>
                                      </p:cBhvr>
                                    </p:animEffect>
                                  </p:childTnLst>
                                </p:cTn>
                              </p:par>
                            </p:childTnLst>
                          </p:cTn>
                        </p:par>
                        <p:par>
                          <p:cTn id="92" fill="hold">
                            <p:stCondLst>
                              <p:cond delay="2500"/>
                            </p:stCondLst>
                            <p:childTnLst>
                              <p:par>
                                <p:cTn id="93" presetID="25"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p:cTn id="95"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98" dur="1000" fill="hold"/>
                                        <p:tgtEl>
                                          <p:spTgt spid="22"/>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22"/>
                                        </p:tgtEl>
                                      </p:cBhvr>
                                    </p:animEffect>
                                  </p:childTnLst>
                                </p:cTn>
                              </p:par>
                            </p:childTnLst>
                          </p:cTn>
                        </p:par>
                        <p:par>
                          <p:cTn id="103" fill="hold">
                            <p:stCondLst>
                              <p:cond delay="3500"/>
                            </p:stCondLst>
                            <p:childTnLst>
                              <p:par>
                                <p:cTn id="104" presetID="14" presetClass="entr" presetSubtype="10" fill="hold" grpId="0" nodeType="after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randombar(horizontal)">
                                      <p:cBhvr>
                                        <p:cTn id="10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p:bldP spid="11" grpId="0"/>
      <p:bldP spid="18" grpId="0" animBg="1"/>
      <p:bldP spid="18" grpId="1" animBg="1"/>
      <p:bldP spid="19" grpId="0" animBg="1"/>
      <p:bldP spid="19" grpId="1" animBg="1"/>
      <p:bldP spid="20" grpId="0" animBg="1"/>
      <p:bldP spid="20" grpId="1" animBg="1"/>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solidFill>
                  <a:prstClr val="black">
                    <a:lumMod val="65000"/>
                    <a:lumOff val="35000"/>
                  </a:prstClr>
                </a:solidFill>
                <a:latin typeface="Arial" panose="020B0604020202020204"/>
                <a:ea typeface="微软雅黑" panose="020B0503020204020204" pitchFamily="34" charset="-122"/>
                <a:cs typeface="+mn-ea"/>
                <a:sym typeface="+mn-lt"/>
              </a:rPr>
              <a:t>企业文化的核心内容</a:t>
            </a:r>
            <a:r>
              <a:rPr lang="en-US" altLang="zh-CN" sz="1200" dirty="0">
                <a:solidFill>
                  <a:prstClr val="black">
                    <a:lumMod val="65000"/>
                    <a:lumOff val="35000"/>
                  </a:prstClr>
                </a:solidFill>
                <a:latin typeface="Arial" panose="020B0604020202020204"/>
                <a:ea typeface="微软雅黑" panose="020B0503020204020204" pitchFamily="34" charset="-122"/>
                <a:cs typeface="+mn-ea"/>
                <a:sym typeface="+mn-lt"/>
              </a:rPr>
              <a:t>(Core contents of corporate culture)</a:t>
            </a:r>
            <a:r>
              <a:rPr lang="en-US" altLang="zh-CN" sz="1600" dirty="0">
                <a:solidFill>
                  <a:prstClr val="black">
                    <a:lumMod val="65000"/>
                    <a:lumOff val="35000"/>
                  </a:prstClr>
                </a:solidFill>
              </a:rPr>
              <a:t> </a:t>
            </a:r>
            <a:endParaRPr lang="zh-CN" altLang="en-US" sz="1200" dirty="0"/>
          </a:p>
        </p:txBody>
      </p:sp>
      <p:sp>
        <p:nvSpPr>
          <p:cNvPr id="3" name="椭圆 54"/>
          <p:cNvSpPr/>
          <p:nvPr/>
        </p:nvSpPr>
        <p:spPr>
          <a:xfrm>
            <a:off x="2836047" y="1874291"/>
            <a:ext cx="3477652" cy="1802173"/>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1" fmla="*/ 0 w 3487467"/>
              <a:gd name="connsiteY0-2" fmla="*/ 0 h 1719830"/>
              <a:gd name="connsiteX1-3" fmla="*/ 3439660 w 3487467"/>
              <a:gd name="connsiteY1-4" fmla="*/ 0 h 1719830"/>
              <a:gd name="connsiteX2-5" fmla="*/ 1719830 w 3487467"/>
              <a:gd name="connsiteY2-6" fmla="*/ 1719830 h 1719830"/>
              <a:gd name="connsiteX3-7" fmla="*/ 0 w 3487467"/>
              <a:gd name="connsiteY3-8" fmla="*/ 0 h 1719830"/>
              <a:gd name="connsiteX0-9" fmla="*/ 6132 w 3493599"/>
              <a:gd name="connsiteY0-10" fmla="*/ 130018 h 1849848"/>
              <a:gd name="connsiteX1-11" fmla="*/ 3445792 w 3493599"/>
              <a:gd name="connsiteY1-12" fmla="*/ 130018 h 1849848"/>
              <a:gd name="connsiteX2-13" fmla="*/ 1725962 w 3493599"/>
              <a:gd name="connsiteY2-14" fmla="*/ 1849848 h 1849848"/>
              <a:gd name="connsiteX3-15" fmla="*/ 6132 w 3493599"/>
              <a:gd name="connsiteY3-16" fmla="*/ 130018 h 1849848"/>
              <a:gd name="connsiteX0-17" fmla="*/ 6132 w 3493599"/>
              <a:gd name="connsiteY0-18" fmla="*/ 35412 h 1755242"/>
              <a:gd name="connsiteX1-19" fmla="*/ 3445792 w 3493599"/>
              <a:gd name="connsiteY1-20" fmla="*/ 35412 h 1755242"/>
              <a:gd name="connsiteX2-21" fmla="*/ 1725962 w 3493599"/>
              <a:gd name="connsiteY2-22" fmla="*/ 1755242 h 1755242"/>
              <a:gd name="connsiteX3-23" fmla="*/ 6132 w 3493599"/>
              <a:gd name="connsiteY3-24" fmla="*/ 35412 h 1755242"/>
              <a:gd name="connsiteX0-25" fmla="*/ 4377 w 3488420"/>
              <a:gd name="connsiteY0-26" fmla="*/ 11795 h 1772900"/>
              <a:gd name="connsiteX1-27" fmla="*/ 3450912 w 3488420"/>
              <a:gd name="connsiteY1-28" fmla="*/ 53046 h 1772900"/>
              <a:gd name="connsiteX2-29" fmla="*/ 1731082 w 3488420"/>
              <a:gd name="connsiteY2-30" fmla="*/ 1772876 h 1772900"/>
              <a:gd name="connsiteX3-31" fmla="*/ 4377 w 3488420"/>
              <a:gd name="connsiteY3-32" fmla="*/ 11795 h 1772900"/>
              <a:gd name="connsiteX0-33" fmla="*/ 39013 w 3522446"/>
              <a:gd name="connsiteY0-34" fmla="*/ 134148 h 1909003"/>
              <a:gd name="connsiteX1-35" fmla="*/ 3485548 w 3522446"/>
              <a:gd name="connsiteY1-36" fmla="*/ 175399 h 1909003"/>
              <a:gd name="connsiteX2-37" fmla="*/ 1738217 w 3522446"/>
              <a:gd name="connsiteY2-38" fmla="*/ 1908979 h 1909003"/>
              <a:gd name="connsiteX3-39" fmla="*/ 39013 w 3522446"/>
              <a:gd name="connsiteY3-40" fmla="*/ 134148 h 1909003"/>
              <a:gd name="connsiteX0-41" fmla="*/ 55067 w 3553265"/>
              <a:gd name="connsiteY0-42" fmla="*/ 134148 h 1909002"/>
              <a:gd name="connsiteX1-43" fmla="*/ 3501602 w 3553265"/>
              <a:gd name="connsiteY1-44" fmla="*/ 175399 h 1909002"/>
              <a:gd name="connsiteX2-45" fmla="*/ 1754271 w 3553265"/>
              <a:gd name="connsiteY2-46" fmla="*/ 1908979 h 1909002"/>
              <a:gd name="connsiteX3-47" fmla="*/ 55067 w 3553265"/>
              <a:gd name="connsiteY3-48" fmla="*/ 134148 h 1909002"/>
              <a:gd name="connsiteX0-49" fmla="*/ 39426 w 3502160"/>
              <a:gd name="connsiteY0-50" fmla="*/ 134148 h 1909003"/>
              <a:gd name="connsiteX1-51" fmla="*/ 3465335 w 3502160"/>
              <a:gd name="connsiteY1-52" fmla="*/ 175399 h 1909003"/>
              <a:gd name="connsiteX2-53" fmla="*/ 1718004 w 3502160"/>
              <a:gd name="connsiteY2-54" fmla="*/ 1908979 h 1909003"/>
              <a:gd name="connsiteX3-55" fmla="*/ 39426 w 3502160"/>
              <a:gd name="connsiteY3-56" fmla="*/ 134148 h 1909003"/>
              <a:gd name="connsiteX0-57" fmla="*/ 8999 w 3471733"/>
              <a:gd name="connsiteY0-58" fmla="*/ 21578 h 1796433"/>
              <a:gd name="connsiteX1-59" fmla="*/ 3434908 w 3471733"/>
              <a:gd name="connsiteY1-60" fmla="*/ 62829 h 1796433"/>
              <a:gd name="connsiteX2-61" fmla="*/ 1687577 w 3471733"/>
              <a:gd name="connsiteY2-62" fmla="*/ 1796409 h 1796433"/>
              <a:gd name="connsiteX3-63" fmla="*/ 8999 w 3471733"/>
              <a:gd name="connsiteY3-64" fmla="*/ 21578 h 1796433"/>
              <a:gd name="connsiteX0-65" fmla="*/ 39425 w 3502159"/>
              <a:gd name="connsiteY0-66" fmla="*/ 135675 h 1931154"/>
              <a:gd name="connsiteX1-67" fmla="*/ 3465334 w 3502159"/>
              <a:gd name="connsiteY1-68" fmla="*/ 176926 h 1931154"/>
              <a:gd name="connsiteX2-69" fmla="*/ 1718003 w 3502159"/>
              <a:gd name="connsiteY2-70" fmla="*/ 1931131 h 1931154"/>
              <a:gd name="connsiteX3-71" fmla="*/ 39425 w 3502159"/>
              <a:gd name="connsiteY3-72" fmla="*/ 135675 h 1931154"/>
              <a:gd name="connsiteX0-73" fmla="*/ 7276 w 3470010"/>
              <a:gd name="connsiteY0-74" fmla="*/ 26065 h 1821544"/>
              <a:gd name="connsiteX1-75" fmla="*/ 3433185 w 3470010"/>
              <a:gd name="connsiteY1-76" fmla="*/ 67316 h 1821544"/>
              <a:gd name="connsiteX2-77" fmla="*/ 1685854 w 3470010"/>
              <a:gd name="connsiteY2-78" fmla="*/ 1821521 h 1821544"/>
              <a:gd name="connsiteX3-79" fmla="*/ 7276 w 3470010"/>
              <a:gd name="connsiteY3-80" fmla="*/ 26065 h 1821544"/>
              <a:gd name="connsiteX0-81" fmla="*/ 12669 w 3492943"/>
              <a:gd name="connsiteY0-82" fmla="*/ 26065 h 1822469"/>
              <a:gd name="connsiteX1-83" fmla="*/ 3438578 w 3492943"/>
              <a:gd name="connsiteY1-84" fmla="*/ 67316 h 1822469"/>
              <a:gd name="connsiteX2-85" fmla="*/ 1691247 w 3492943"/>
              <a:gd name="connsiteY2-86" fmla="*/ 1821521 h 1822469"/>
              <a:gd name="connsiteX3-87" fmla="*/ 12669 w 3492943"/>
              <a:gd name="connsiteY3-88" fmla="*/ 26065 h 1822469"/>
              <a:gd name="connsiteX0-89" fmla="*/ 48756 w 3529030"/>
              <a:gd name="connsiteY0-90" fmla="*/ 3139 h 1799516"/>
              <a:gd name="connsiteX1-91" fmla="*/ 3474665 w 3529030"/>
              <a:gd name="connsiteY1-92" fmla="*/ 44390 h 1799516"/>
              <a:gd name="connsiteX2-93" fmla="*/ 1727334 w 3529030"/>
              <a:gd name="connsiteY2-94" fmla="*/ 1798595 h 1799516"/>
              <a:gd name="connsiteX3-95" fmla="*/ 48756 w 3529030"/>
              <a:gd name="connsiteY3-96" fmla="*/ 3139 h 1799516"/>
              <a:gd name="connsiteX0-97" fmla="*/ 48756 w 3529030"/>
              <a:gd name="connsiteY0-98" fmla="*/ 5796 h 1802173"/>
              <a:gd name="connsiteX1-99" fmla="*/ 3474665 w 3529030"/>
              <a:gd name="connsiteY1-100" fmla="*/ 47047 h 1802173"/>
              <a:gd name="connsiteX2-101" fmla="*/ 1727334 w 3529030"/>
              <a:gd name="connsiteY2-102" fmla="*/ 1801252 h 1802173"/>
              <a:gd name="connsiteX3-103" fmla="*/ 48756 w 3529030"/>
              <a:gd name="connsiteY3-104" fmla="*/ 5796 h 1802173"/>
              <a:gd name="connsiteX0-105" fmla="*/ 48756 w 3477652"/>
              <a:gd name="connsiteY0-106" fmla="*/ 5796 h 1802173"/>
              <a:gd name="connsiteX1-107" fmla="*/ 3474665 w 3477652"/>
              <a:gd name="connsiteY1-108" fmla="*/ 47047 h 1802173"/>
              <a:gd name="connsiteX2-109" fmla="*/ 1727334 w 3477652"/>
              <a:gd name="connsiteY2-110" fmla="*/ 1801252 h 1802173"/>
              <a:gd name="connsiteX3-111" fmla="*/ 48756 w 3477652"/>
              <a:gd name="connsiteY3-112" fmla="*/ 5796 h 1802173"/>
            </a:gdLst>
            <a:ahLst/>
            <a:cxnLst>
              <a:cxn ang="0">
                <a:pos x="connsiteX0-1" y="connsiteY0-2"/>
              </a:cxn>
              <a:cxn ang="0">
                <a:pos x="connsiteX1-3" y="connsiteY1-4"/>
              </a:cxn>
              <a:cxn ang="0">
                <a:pos x="connsiteX2-5" y="connsiteY2-6"/>
              </a:cxn>
              <a:cxn ang="0">
                <a:pos x="connsiteX3-7" y="connsiteY3-8"/>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sp>
        <p:nvSpPr>
          <p:cNvPr id="4" name="TextBox 1"/>
          <p:cNvSpPr txBox="1"/>
          <p:nvPr/>
        </p:nvSpPr>
        <p:spPr>
          <a:xfrm>
            <a:off x="611560" y="1694017"/>
            <a:ext cx="16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2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zh-CN" altLang="en-US" sz="1400" dirty="0">
                <a:solidFill>
                  <a:schemeClr val="tx1">
                    <a:lumMod val="65000"/>
                    <a:lumOff val="35000"/>
                  </a:schemeClr>
                </a:solidFill>
              </a:rPr>
              <a:t>开拓创新</a:t>
            </a:r>
            <a:endParaRPr lang="zh-CN" altLang="en-US" sz="1400" dirty="0">
              <a:solidFill>
                <a:schemeClr val="tx1">
                  <a:lumMod val="65000"/>
                  <a:lumOff val="35000"/>
                </a:schemeClr>
              </a:solidFill>
            </a:endParaRPr>
          </a:p>
        </p:txBody>
      </p:sp>
      <p:cxnSp>
        <p:nvCxnSpPr>
          <p:cNvPr id="5" name="直接连接符 4"/>
          <p:cNvCxnSpPr/>
          <p:nvPr/>
        </p:nvCxnSpPr>
        <p:spPr>
          <a:xfrm flipV="1">
            <a:off x="3053802" y="1870308"/>
            <a:ext cx="1499148" cy="1054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926638" y="1870309"/>
            <a:ext cx="626312" cy="1779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flipV="1">
            <a:off x="4552953" y="1870354"/>
            <a:ext cx="670571" cy="17171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52950" y="1870308"/>
            <a:ext cx="1465240" cy="1054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2854407" y="2526830"/>
            <a:ext cx="660132" cy="66013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prstClr val="white"/>
                </a:solidFill>
                <a:latin typeface="Impact" panose="020B0806030902050204" pitchFamily="34" charset="0"/>
                <a:ea typeface="+mj-ea"/>
              </a:rPr>
              <a:t>02</a:t>
            </a:r>
            <a:endParaRPr lang="zh-CN" altLang="en-US" sz="2000" dirty="0">
              <a:solidFill>
                <a:prstClr val="white"/>
              </a:solidFill>
              <a:latin typeface="Impact" panose="020B0806030902050204" pitchFamily="34" charset="0"/>
              <a:ea typeface="+mj-ea"/>
            </a:endParaRPr>
          </a:p>
        </p:txBody>
      </p:sp>
      <p:sp>
        <p:nvSpPr>
          <p:cNvPr id="10" name="椭圆 9"/>
          <p:cNvSpPr/>
          <p:nvPr/>
        </p:nvSpPr>
        <p:spPr>
          <a:xfrm>
            <a:off x="3635896" y="3257390"/>
            <a:ext cx="660132" cy="66013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prstClr val="white"/>
                </a:solidFill>
                <a:latin typeface="Impact" panose="020B0806030902050204" pitchFamily="34" charset="0"/>
                <a:ea typeface="+mj-ea"/>
              </a:rPr>
              <a:t>03</a:t>
            </a:r>
            <a:endParaRPr lang="zh-CN" altLang="en-US" sz="2000" dirty="0">
              <a:solidFill>
                <a:prstClr val="white"/>
              </a:solidFill>
              <a:latin typeface="Impact" panose="020B0806030902050204" pitchFamily="34" charset="0"/>
              <a:ea typeface="+mj-ea"/>
            </a:endParaRPr>
          </a:p>
        </p:txBody>
      </p:sp>
      <p:sp>
        <p:nvSpPr>
          <p:cNvPr id="11" name="椭圆 10"/>
          <p:cNvSpPr/>
          <p:nvPr/>
        </p:nvSpPr>
        <p:spPr>
          <a:xfrm>
            <a:off x="4888236" y="3223651"/>
            <a:ext cx="660132" cy="66013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prstClr val="white"/>
                </a:solidFill>
                <a:latin typeface="Impact" panose="020B0806030902050204" pitchFamily="34" charset="0"/>
                <a:ea typeface="+mj-ea"/>
              </a:rPr>
              <a:t>04</a:t>
            </a:r>
            <a:endParaRPr lang="zh-CN" altLang="en-US" sz="2000" dirty="0">
              <a:solidFill>
                <a:prstClr val="white"/>
              </a:solidFill>
              <a:latin typeface="Impact" panose="020B0806030902050204" pitchFamily="34" charset="0"/>
              <a:ea typeface="+mj-ea"/>
            </a:endParaRPr>
          </a:p>
        </p:txBody>
      </p:sp>
      <p:sp>
        <p:nvSpPr>
          <p:cNvPr id="12" name="椭圆 11"/>
          <p:cNvSpPr/>
          <p:nvPr/>
        </p:nvSpPr>
        <p:spPr>
          <a:xfrm>
            <a:off x="5641678" y="2429971"/>
            <a:ext cx="660132" cy="66013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prstClr val="white"/>
                </a:solidFill>
                <a:latin typeface="Impact" panose="020B0806030902050204" pitchFamily="34" charset="0"/>
                <a:ea typeface="+mj-ea"/>
              </a:rPr>
              <a:t>05</a:t>
            </a:r>
            <a:endParaRPr lang="zh-CN" altLang="en-US" sz="2000" dirty="0">
              <a:solidFill>
                <a:prstClr val="white"/>
              </a:solidFill>
              <a:latin typeface="Impact" panose="020B0806030902050204" pitchFamily="34" charset="0"/>
              <a:ea typeface="+mj-ea"/>
            </a:endParaRPr>
          </a:p>
        </p:txBody>
      </p:sp>
      <p:sp>
        <p:nvSpPr>
          <p:cNvPr id="13" name="椭圆 12"/>
          <p:cNvSpPr/>
          <p:nvPr/>
        </p:nvSpPr>
        <p:spPr>
          <a:xfrm>
            <a:off x="5940152" y="1562256"/>
            <a:ext cx="660132" cy="66013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prstClr val="white"/>
                </a:solidFill>
                <a:latin typeface="Impact" panose="020B0806030902050204" pitchFamily="34" charset="0"/>
                <a:ea typeface="+mj-ea"/>
              </a:rPr>
              <a:t>06</a:t>
            </a:r>
            <a:endParaRPr lang="zh-CN" altLang="en-US" sz="2000" dirty="0">
              <a:solidFill>
                <a:prstClr val="white"/>
              </a:solidFill>
              <a:latin typeface="Impact" panose="020B0806030902050204" pitchFamily="34" charset="0"/>
              <a:ea typeface="+mj-ea"/>
            </a:endParaRPr>
          </a:p>
        </p:txBody>
      </p:sp>
      <p:sp>
        <p:nvSpPr>
          <p:cNvPr id="14" name="椭圆 13"/>
          <p:cNvSpPr/>
          <p:nvPr/>
        </p:nvSpPr>
        <p:spPr>
          <a:xfrm>
            <a:off x="2573690" y="1550853"/>
            <a:ext cx="660132" cy="66013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prstClr val="white"/>
                </a:solidFill>
                <a:latin typeface="Impact" panose="020B0806030902050204" pitchFamily="34" charset="0"/>
                <a:ea typeface="+mj-ea"/>
              </a:rPr>
              <a:t>01</a:t>
            </a:r>
            <a:endParaRPr lang="zh-CN" altLang="en-US" sz="2000" dirty="0">
              <a:solidFill>
                <a:prstClr val="white"/>
              </a:solidFill>
              <a:latin typeface="Impact" panose="020B0806030902050204" pitchFamily="34" charset="0"/>
              <a:ea typeface="+mj-ea"/>
            </a:endParaRPr>
          </a:p>
        </p:txBody>
      </p:sp>
      <p:sp>
        <p:nvSpPr>
          <p:cNvPr id="15" name="TextBox 34"/>
          <p:cNvSpPr txBox="1"/>
          <p:nvPr/>
        </p:nvSpPr>
        <p:spPr>
          <a:xfrm>
            <a:off x="251520" y="1973307"/>
            <a:ext cx="2340260" cy="512448"/>
          </a:xfrm>
          <a:prstGeom prst="rect">
            <a:avLst/>
          </a:prstGeom>
          <a:noFill/>
        </p:spPr>
        <p:txBody>
          <a:bodyPr wrap="square" rtlCol="0">
            <a:spAutoFit/>
          </a:bodyPr>
          <a:lstStyle/>
          <a:p>
            <a:pPr>
              <a:lnSpc>
                <a:spcPct val="130000"/>
              </a:lnSpc>
              <a:defRPr/>
            </a:pPr>
            <a:r>
              <a:rPr lang="zh-CN" altLang="en-US" sz="1050" dirty="0">
                <a:solidFill>
                  <a:schemeClr val="tx1">
                    <a:lumMod val="75000"/>
                    <a:lumOff val="25000"/>
                  </a:schemeClr>
                </a:solidFill>
                <a:latin typeface="+mj-ea"/>
                <a:ea typeface="+mj-ea"/>
              </a:rPr>
              <a:t>点击输入简要文字内容，文字内容需概括精炼，不用多余的文字修饰。</a:t>
            </a:r>
            <a:endParaRPr lang="zh-CN" altLang="en-US" sz="1050" dirty="0">
              <a:solidFill>
                <a:schemeClr val="tx1">
                  <a:lumMod val="75000"/>
                  <a:lumOff val="25000"/>
                </a:schemeClr>
              </a:solidFill>
              <a:latin typeface="+mj-ea"/>
              <a:ea typeface="+mj-ea"/>
            </a:endParaRPr>
          </a:p>
        </p:txBody>
      </p:sp>
      <p:sp>
        <p:nvSpPr>
          <p:cNvPr id="16" name="TextBox 35"/>
          <p:cNvSpPr txBox="1"/>
          <p:nvPr/>
        </p:nvSpPr>
        <p:spPr>
          <a:xfrm>
            <a:off x="1043608" y="2846145"/>
            <a:ext cx="16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buClr>
                <a:schemeClr val="accent2"/>
              </a:buClr>
            </a:pPr>
            <a:r>
              <a:rPr lang="zh-CN" altLang="en-US" dirty="0">
                <a:solidFill>
                  <a:schemeClr val="tx1">
                    <a:lumMod val="65000"/>
                    <a:lumOff val="35000"/>
                  </a:schemeClr>
                </a:solidFill>
              </a:rPr>
              <a:t>追求卓越</a:t>
            </a:r>
            <a:endParaRPr lang="zh-CN" altLang="en-US" dirty="0">
              <a:solidFill>
                <a:schemeClr val="tx1">
                  <a:lumMod val="65000"/>
                  <a:lumOff val="35000"/>
                </a:schemeClr>
              </a:solidFill>
            </a:endParaRPr>
          </a:p>
        </p:txBody>
      </p:sp>
      <p:sp>
        <p:nvSpPr>
          <p:cNvPr id="17" name="TextBox 36"/>
          <p:cNvSpPr txBox="1"/>
          <p:nvPr/>
        </p:nvSpPr>
        <p:spPr>
          <a:xfrm>
            <a:off x="683568" y="3125435"/>
            <a:ext cx="2412268" cy="512448"/>
          </a:xfrm>
          <a:prstGeom prst="rect">
            <a:avLst/>
          </a:prstGeom>
          <a:noFill/>
        </p:spPr>
        <p:txBody>
          <a:bodyPr wrap="square" rtlCol="0">
            <a:spAutoFit/>
          </a:bodyPr>
          <a:lstStyle/>
          <a:p>
            <a:pPr>
              <a:lnSpc>
                <a:spcPct val="130000"/>
              </a:lnSpc>
              <a:defRPr/>
            </a:pPr>
            <a:r>
              <a:rPr lang="zh-CN" altLang="en-US" sz="1050" dirty="0">
                <a:solidFill>
                  <a:schemeClr val="tx1">
                    <a:lumMod val="75000"/>
                    <a:lumOff val="25000"/>
                  </a:schemeClr>
                </a:solidFill>
                <a:latin typeface="+mj-ea"/>
                <a:ea typeface="+mj-ea"/>
              </a:rPr>
              <a:t>点击输入简要文字内容，文字内容需概括精炼，不用多余的文字修饰。</a:t>
            </a:r>
            <a:endParaRPr lang="zh-CN" altLang="en-US" sz="1050" dirty="0">
              <a:solidFill>
                <a:schemeClr val="tx1">
                  <a:lumMod val="75000"/>
                  <a:lumOff val="25000"/>
                </a:schemeClr>
              </a:solidFill>
              <a:latin typeface="+mj-ea"/>
              <a:ea typeface="+mj-ea"/>
            </a:endParaRPr>
          </a:p>
        </p:txBody>
      </p:sp>
      <p:sp>
        <p:nvSpPr>
          <p:cNvPr id="18" name="TextBox 37"/>
          <p:cNvSpPr txBox="1"/>
          <p:nvPr/>
        </p:nvSpPr>
        <p:spPr>
          <a:xfrm>
            <a:off x="1475656" y="3782249"/>
            <a:ext cx="16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zh-CN" altLang="en-US" dirty="0">
                <a:solidFill>
                  <a:schemeClr val="tx1">
                    <a:lumMod val="65000"/>
                    <a:lumOff val="35000"/>
                  </a:schemeClr>
                </a:solidFill>
              </a:rPr>
              <a:t>以人为本</a:t>
            </a:r>
            <a:endParaRPr lang="zh-CN" altLang="en-US" dirty="0">
              <a:solidFill>
                <a:schemeClr val="tx1">
                  <a:lumMod val="65000"/>
                  <a:lumOff val="35000"/>
                </a:schemeClr>
              </a:solidFill>
            </a:endParaRPr>
          </a:p>
        </p:txBody>
      </p:sp>
      <p:sp>
        <p:nvSpPr>
          <p:cNvPr id="19" name="TextBox 38"/>
          <p:cNvSpPr txBox="1"/>
          <p:nvPr/>
        </p:nvSpPr>
        <p:spPr>
          <a:xfrm>
            <a:off x="1535008" y="4061538"/>
            <a:ext cx="2316912" cy="512448"/>
          </a:xfrm>
          <a:prstGeom prst="rect">
            <a:avLst/>
          </a:prstGeom>
          <a:noFill/>
        </p:spPr>
        <p:txBody>
          <a:bodyPr wrap="square" rtlCol="0">
            <a:spAutoFit/>
          </a:bodyPr>
          <a:lstStyle/>
          <a:p>
            <a:pPr>
              <a:lnSpc>
                <a:spcPct val="130000"/>
              </a:lnSpc>
              <a:defRPr/>
            </a:pPr>
            <a:r>
              <a:rPr lang="zh-CN" altLang="en-US" sz="1050" dirty="0">
                <a:solidFill>
                  <a:schemeClr val="tx1">
                    <a:lumMod val="75000"/>
                    <a:lumOff val="25000"/>
                  </a:schemeClr>
                </a:solidFill>
                <a:latin typeface="+mj-ea"/>
                <a:ea typeface="+mj-ea"/>
              </a:rPr>
              <a:t>点击输入简要文字内容，文字内容需概括精炼，不用多余的文字修饰。</a:t>
            </a:r>
            <a:endParaRPr lang="zh-CN" altLang="en-US" sz="1050" dirty="0">
              <a:solidFill>
                <a:schemeClr val="tx1">
                  <a:lumMod val="75000"/>
                  <a:lumOff val="25000"/>
                </a:schemeClr>
              </a:solidFill>
              <a:latin typeface="+mj-ea"/>
              <a:ea typeface="+mj-ea"/>
            </a:endParaRPr>
          </a:p>
        </p:txBody>
      </p:sp>
      <p:sp>
        <p:nvSpPr>
          <p:cNvPr id="20" name="TextBox 39"/>
          <p:cNvSpPr txBox="1"/>
          <p:nvPr/>
        </p:nvSpPr>
        <p:spPr>
          <a:xfrm>
            <a:off x="5525864" y="3801903"/>
            <a:ext cx="16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chemeClr val="tx1">
                    <a:lumMod val="65000"/>
                    <a:lumOff val="35000"/>
                  </a:schemeClr>
                </a:solidFill>
              </a:rPr>
              <a:t>结果导向</a:t>
            </a:r>
            <a:endParaRPr lang="zh-CN" altLang="en-US" dirty="0">
              <a:solidFill>
                <a:schemeClr val="tx1">
                  <a:lumMod val="65000"/>
                  <a:lumOff val="35000"/>
                </a:schemeClr>
              </a:solidFill>
            </a:endParaRPr>
          </a:p>
        </p:txBody>
      </p:sp>
      <p:sp>
        <p:nvSpPr>
          <p:cNvPr id="21" name="TextBox 40"/>
          <p:cNvSpPr txBox="1"/>
          <p:nvPr/>
        </p:nvSpPr>
        <p:spPr>
          <a:xfrm>
            <a:off x="5184068" y="4081818"/>
            <a:ext cx="2556284" cy="512448"/>
          </a:xfrm>
          <a:prstGeom prst="rect">
            <a:avLst/>
          </a:prstGeom>
          <a:noFill/>
        </p:spPr>
        <p:txBody>
          <a:bodyPr wrap="square" rtlCol="0">
            <a:spAutoFit/>
          </a:bodyPr>
          <a:lstStyle/>
          <a:p>
            <a:pPr>
              <a:lnSpc>
                <a:spcPct val="130000"/>
              </a:lnSpc>
              <a:defRPr/>
            </a:pPr>
            <a:r>
              <a:rPr lang="zh-CN" altLang="en-US" sz="1050" dirty="0">
                <a:solidFill>
                  <a:schemeClr val="tx1">
                    <a:lumMod val="75000"/>
                    <a:lumOff val="25000"/>
                  </a:schemeClr>
                </a:solidFill>
                <a:latin typeface="+mj-ea"/>
                <a:ea typeface="+mj-ea"/>
              </a:rPr>
              <a:t>点击输入简要文字内容，文字内容需概括精炼，不用多余的文字修饰。</a:t>
            </a:r>
            <a:endParaRPr lang="zh-CN" altLang="en-US" sz="1050" dirty="0">
              <a:solidFill>
                <a:schemeClr val="tx1">
                  <a:lumMod val="75000"/>
                  <a:lumOff val="25000"/>
                </a:schemeClr>
              </a:solidFill>
              <a:latin typeface="+mj-ea"/>
              <a:ea typeface="+mj-ea"/>
            </a:endParaRPr>
          </a:p>
        </p:txBody>
      </p:sp>
      <p:sp>
        <p:nvSpPr>
          <p:cNvPr id="22" name="TextBox 41"/>
          <p:cNvSpPr txBox="1"/>
          <p:nvPr/>
        </p:nvSpPr>
        <p:spPr>
          <a:xfrm>
            <a:off x="6353956" y="2866936"/>
            <a:ext cx="16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Clr>
                <a:schemeClr val="accent2"/>
              </a:buClr>
            </a:pPr>
            <a:r>
              <a:rPr lang="zh-CN" altLang="en-US" dirty="0">
                <a:solidFill>
                  <a:schemeClr val="tx1">
                    <a:lumMod val="65000"/>
                    <a:lumOff val="35000"/>
                  </a:schemeClr>
                </a:solidFill>
              </a:rPr>
              <a:t>团结协助</a:t>
            </a:r>
            <a:endParaRPr lang="zh-CN" altLang="en-US" dirty="0">
              <a:solidFill>
                <a:schemeClr val="tx1">
                  <a:lumMod val="65000"/>
                  <a:lumOff val="35000"/>
                </a:schemeClr>
              </a:solidFill>
            </a:endParaRPr>
          </a:p>
        </p:txBody>
      </p:sp>
      <p:sp>
        <p:nvSpPr>
          <p:cNvPr id="23" name="TextBox 42"/>
          <p:cNvSpPr txBox="1"/>
          <p:nvPr/>
        </p:nvSpPr>
        <p:spPr>
          <a:xfrm>
            <a:off x="6012160" y="3146850"/>
            <a:ext cx="2556284" cy="512448"/>
          </a:xfrm>
          <a:prstGeom prst="rect">
            <a:avLst/>
          </a:prstGeom>
          <a:noFill/>
        </p:spPr>
        <p:txBody>
          <a:bodyPr wrap="square" rtlCol="0">
            <a:spAutoFit/>
          </a:bodyPr>
          <a:lstStyle/>
          <a:p>
            <a:pPr>
              <a:lnSpc>
                <a:spcPct val="130000"/>
              </a:lnSpc>
              <a:defRPr/>
            </a:pPr>
            <a:r>
              <a:rPr lang="zh-CN" altLang="en-US" sz="1050" dirty="0">
                <a:solidFill>
                  <a:schemeClr val="tx1">
                    <a:lumMod val="75000"/>
                    <a:lumOff val="25000"/>
                  </a:schemeClr>
                </a:solidFill>
                <a:latin typeface="+mj-ea"/>
                <a:ea typeface="+mj-ea"/>
              </a:rPr>
              <a:t>点击输入简要文字内容，文字内容需概括精炼，不用多余的文字修饰。</a:t>
            </a:r>
            <a:endParaRPr lang="zh-CN" altLang="en-US" sz="1050" dirty="0">
              <a:solidFill>
                <a:schemeClr val="tx1">
                  <a:lumMod val="75000"/>
                  <a:lumOff val="25000"/>
                </a:schemeClr>
              </a:solidFill>
              <a:latin typeface="+mj-ea"/>
              <a:ea typeface="+mj-ea"/>
            </a:endParaRPr>
          </a:p>
        </p:txBody>
      </p:sp>
      <p:sp>
        <p:nvSpPr>
          <p:cNvPr id="24" name="TextBox 43"/>
          <p:cNvSpPr txBox="1"/>
          <p:nvPr/>
        </p:nvSpPr>
        <p:spPr>
          <a:xfrm>
            <a:off x="6822008" y="1843686"/>
            <a:ext cx="1620000" cy="2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solidFill>
                  <a:schemeClr val="tx1">
                    <a:lumMod val="65000"/>
                    <a:lumOff val="35000"/>
                  </a:schemeClr>
                </a:solidFill>
              </a:rPr>
              <a:t>顾客至上</a:t>
            </a:r>
            <a:endParaRPr lang="zh-CN" altLang="en-US" dirty="0">
              <a:solidFill>
                <a:schemeClr val="tx1">
                  <a:lumMod val="65000"/>
                  <a:lumOff val="35000"/>
                </a:schemeClr>
              </a:solidFill>
            </a:endParaRPr>
          </a:p>
        </p:txBody>
      </p:sp>
      <p:sp>
        <p:nvSpPr>
          <p:cNvPr id="25" name="TextBox 44"/>
          <p:cNvSpPr txBox="1"/>
          <p:nvPr/>
        </p:nvSpPr>
        <p:spPr>
          <a:xfrm>
            <a:off x="6480212" y="2123601"/>
            <a:ext cx="2556284" cy="512448"/>
          </a:xfrm>
          <a:prstGeom prst="rect">
            <a:avLst/>
          </a:prstGeom>
          <a:noFill/>
        </p:spPr>
        <p:txBody>
          <a:bodyPr wrap="square" rtlCol="0">
            <a:spAutoFit/>
          </a:bodyPr>
          <a:lstStyle/>
          <a:p>
            <a:pPr>
              <a:lnSpc>
                <a:spcPct val="130000"/>
              </a:lnSpc>
              <a:defRPr/>
            </a:pPr>
            <a:r>
              <a:rPr lang="zh-CN" altLang="en-US" sz="1050" dirty="0">
                <a:solidFill>
                  <a:schemeClr val="tx1">
                    <a:lumMod val="75000"/>
                    <a:lumOff val="25000"/>
                  </a:schemeClr>
                </a:solidFill>
                <a:latin typeface="+mj-ea"/>
                <a:ea typeface="+mj-ea"/>
              </a:rPr>
              <a:t>点击输入简要文字内容，文字内容需概括精炼，不用多余的文字修饰。</a:t>
            </a:r>
            <a:endParaRPr lang="zh-CN" altLang="en-US" sz="1050" dirty="0">
              <a:solidFill>
                <a:schemeClr val="tx1">
                  <a:lumMod val="75000"/>
                  <a:lumOff val="25000"/>
                </a:schemeClr>
              </a:solidFill>
              <a:latin typeface="+mj-ea"/>
              <a:ea typeface="+mj-ea"/>
            </a:endParaRPr>
          </a:p>
        </p:txBody>
      </p:sp>
      <p:grpSp>
        <p:nvGrpSpPr>
          <p:cNvPr id="32" name="组合 31"/>
          <p:cNvGrpSpPr/>
          <p:nvPr/>
        </p:nvGrpSpPr>
        <p:grpSpPr>
          <a:xfrm>
            <a:off x="3832951" y="1131590"/>
            <a:ext cx="1440000" cy="1440000"/>
            <a:chOff x="3832951" y="1054702"/>
            <a:chExt cx="1440000" cy="1440000"/>
          </a:xfrm>
        </p:grpSpPr>
        <p:sp>
          <p:nvSpPr>
            <p:cNvPr id="31" name="椭圆 30"/>
            <p:cNvSpPr/>
            <p:nvPr/>
          </p:nvSpPr>
          <p:spPr>
            <a:xfrm>
              <a:off x="3832951" y="1054702"/>
              <a:ext cx="1440000" cy="1440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400">
                <a:latin typeface="Impact" panose="020B0806030902050204" pitchFamily="34" charset="0"/>
              </a:endParaRPr>
            </a:p>
          </p:txBody>
        </p:sp>
        <p:sp>
          <p:nvSpPr>
            <p:cNvPr id="28" name="TextBox 21"/>
            <p:cNvSpPr txBox="1"/>
            <p:nvPr/>
          </p:nvSpPr>
          <p:spPr>
            <a:xfrm>
              <a:off x="4204138" y="1420759"/>
              <a:ext cx="697627" cy="70788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algn="ctr">
                <a:defRPr sz="1400">
                  <a:solidFill>
                    <a:schemeClr val="lt1"/>
                  </a:solidFill>
                  <a:latin typeface="Impact" panose="020B080603090205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000" b="1" dirty="0"/>
                <a:t>核心内容</a:t>
              </a:r>
              <a:endParaRPr lang="zh-CN" altLang="en-US" sz="2000" b="1" dirty="0"/>
            </a:p>
          </p:txBody>
        </p:sp>
      </p:grpSp>
    </p:spTree>
  </p:cSld>
  <p:clrMapOvr>
    <a:masterClrMapping/>
  </p:clrMapOvr>
  <mc:AlternateContent xmlns:mc="http://schemas.openxmlformats.org/markup-compatibility/2006">
    <mc:Choice xmlns:p14="http://schemas.microsoft.com/office/powerpoint/2010/main" Requires="p14">
      <p:transition spd="slow" p14:dur="1600" advTm="6000">
        <p14:gallery dir="l"/>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900" decel="100000" fill="hold"/>
                                        <p:tgtEl>
                                          <p:spTgt spid="3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2000"/>
                            </p:stCondLst>
                            <p:childTnLst>
                              <p:par>
                                <p:cTn id="16" presetID="18" presetClass="entr" presetSubtype="1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par>
                                <p:cTn id="22" presetID="18" presetClass="entr" presetSubtype="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Right)">
                                      <p:cBhvr>
                                        <p:cTn id="24" dur="500"/>
                                        <p:tgtEl>
                                          <p:spTgt spid="7"/>
                                        </p:tgtEl>
                                      </p:cBhvr>
                                    </p:animEffect>
                                  </p:childTnLst>
                                </p:cTn>
                              </p:par>
                              <p:par>
                                <p:cTn id="25" presetID="18" presetClass="entr" presetSubtype="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Right)">
                                      <p:cBhvr>
                                        <p:cTn id="27" dur="500"/>
                                        <p:tgtEl>
                                          <p:spTgt spid="8"/>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53" presetClass="entr" presetSubtype="16" fill="hold" grpId="0" nodeType="withEffect">
                                  <p:stCondLst>
                                    <p:cond delay="30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par>
                                <p:cTn id="38" presetID="53" presetClass="entr" presetSubtype="16" fill="hold" grpId="0" nodeType="withEffect">
                                  <p:stCondLst>
                                    <p:cond delay="30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par>
                                <p:cTn id="48" presetID="53" presetClass="entr" presetSubtype="16" fill="hold" grpId="0" nodeType="withEffect">
                                  <p:stCondLst>
                                    <p:cond delay="30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grpId="0" nodeType="withEffect">
                                  <p:stCondLst>
                                    <p:cond delay="30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par>
                          <p:cTn id="58" fill="hold">
                            <p:stCondLst>
                              <p:cond delay="2500"/>
                            </p:stCondLst>
                            <p:childTnLst>
                              <p:par>
                                <p:cTn id="59" presetID="12" presetClass="entr" presetSubtype="2"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p:tgtEl>
                                          <p:spTgt spid="4"/>
                                        </p:tgtEl>
                                        <p:attrNameLst>
                                          <p:attrName>ppt_x</p:attrName>
                                        </p:attrNameLst>
                                      </p:cBhvr>
                                      <p:tavLst>
                                        <p:tav tm="0">
                                          <p:val>
                                            <p:strVal val="#ppt_x+#ppt_w*1.125000"/>
                                          </p:val>
                                        </p:tav>
                                        <p:tav tm="100000">
                                          <p:val>
                                            <p:strVal val="#ppt_x"/>
                                          </p:val>
                                        </p:tav>
                                      </p:tavLst>
                                    </p:anim>
                                    <p:animEffect transition="in" filter="wipe(left)">
                                      <p:cBhvr>
                                        <p:cTn id="62" dur="500"/>
                                        <p:tgtEl>
                                          <p:spTgt spid="4"/>
                                        </p:tgtEl>
                                      </p:cBhvr>
                                    </p:animEffect>
                                  </p:childTnLst>
                                </p:cTn>
                              </p:par>
                              <p:par>
                                <p:cTn id="63" presetID="18" presetClass="entr" presetSubtype="3"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strips(upRight)">
                                      <p:cBhvr>
                                        <p:cTn id="65" dur="500"/>
                                        <p:tgtEl>
                                          <p:spTgt spid="15"/>
                                        </p:tgtEl>
                                      </p:cBhvr>
                                    </p:animEffect>
                                  </p:childTnLst>
                                </p:cTn>
                              </p:par>
                            </p:childTnLst>
                          </p:cTn>
                        </p:par>
                        <p:par>
                          <p:cTn id="66" fill="hold">
                            <p:stCondLst>
                              <p:cond delay="3000"/>
                            </p:stCondLst>
                            <p:childTnLst>
                              <p:par>
                                <p:cTn id="67" presetID="12" presetClass="entr" presetSubtype="2"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p:tgtEl>
                                          <p:spTgt spid="16"/>
                                        </p:tgtEl>
                                        <p:attrNameLst>
                                          <p:attrName>ppt_x</p:attrName>
                                        </p:attrNameLst>
                                      </p:cBhvr>
                                      <p:tavLst>
                                        <p:tav tm="0">
                                          <p:val>
                                            <p:strVal val="#ppt_x+#ppt_w*1.125000"/>
                                          </p:val>
                                        </p:tav>
                                        <p:tav tm="100000">
                                          <p:val>
                                            <p:strVal val="#ppt_x"/>
                                          </p:val>
                                        </p:tav>
                                      </p:tavLst>
                                    </p:anim>
                                    <p:animEffect transition="in" filter="wipe(left)">
                                      <p:cBhvr>
                                        <p:cTn id="70" dur="500"/>
                                        <p:tgtEl>
                                          <p:spTgt spid="16"/>
                                        </p:tgtEl>
                                      </p:cBhvr>
                                    </p:animEffect>
                                  </p:childTnLst>
                                </p:cTn>
                              </p:par>
                              <p:par>
                                <p:cTn id="71" presetID="18" presetClass="entr" presetSubtype="3"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strips(upRight)">
                                      <p:cBhvr>
                                        <p:cTn id="73" dur="500"/>
                                        <p:tgtEl>
                                          <p:spTgt spid="17"/>
                                        </p:tgtEl>
                                      </p:cBhvr>
                                    </p:animEffect>
                                  </p:childTnLst>
                                </p:cTn>
                              </p:par>
                            </p:childTnLst>
                          </p:cTn>
                        </p:par>
                        <p:par>
                          <p:cTn id="74" fill="hold">
                            <p:stCondLst>
                              <p:cond delay="3500"/>
                            </p:stCondLst>
                            <p:childTnLst>
                              <p:par>
                                <p:cTn id="75" presetID="12" presetClass="entr" presetSubtype="2"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p:tgtEl>
                                          <p:spTgt spid="18"/>
                                        </p:tgtEl>
                                        <p:attrNameLst>
                                          <p:attrName>ppt_x</p:attrName>
                                        </p:attrNameLst>
                                      </p:cBhvr>
                                      <p:tavLst>
                                        <p:tav tm="0">
                                          <p:val>
                                            <p:strVal val="#ppt_x+#ppt_w*1.125000"/>
                                          </p:val>
                                        </p:tav>
                                        <p:tav tm="100000">
                                          <p:val>
                                            <p:strVal val="#ppt_x"/>
                                          </p:val>
                                        </p:tav>
                                      </p:tavLst>
                                    </p:anim>
                                    <p:animEffect transition="in" filter="wipe(left)">
                                      <p:cBhvr>
                                        <p:cTn id="78" dur="500"/>
                                        <p:tgtEl>
                                          <p:spTgt spid="18"/>
                                        </p:tgtEl>
                                      </p:cBhvr>
                                    </p:animEffect>
                                  </p:childTnLst>
                                </p:cTn>
                              </p:par>
                              <p:par>
                                <p:cTn id="79" presetID="18" presetClass="entr" presetSubtype="3"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strips(upRight)">
                                      <p:cBhvr>
                                        <p:cTn id="81" dur="500"/>
                                        <p:tgtEl>
                                          <p:spTgt spid="19"/>
                                        </p:tgtEl>
                                      </p:cBhvr>
                                    </p:animEffect>
                                  </p:childTnLst>
                                </p:cTn>
                              </p:par>
                            </p:childTnLst>
                          </p:cTn>
                        </p:par>
                        <p:par>
                          <p:cTn id="82" fill="hold">
                            <p:stCondLst>
                              <p:cond delay="4000"/>
                            </p:stCondLst>
                            <p:childTnLst>
                              <p:par>
                                <p:cTn id="83" presetID="12" presetClass="entr" presetSubtype="2"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p:tgtEl>
                                          <p:spTgt spid="20"/>
                                        </p:tgtEl>
                                        <p:attrNameLst>
                                          <p:attrName>ppt_x</p:attrName>
                                        </p:attrNameLst>
                                      </p:cBhvr>
                                      <p:tavLst>
                                        <p:tav tm="0">
                                          <p:val>
                                            <p:strVal val="#ppt_x+#ppt_w*1.125000"/>
                                          </p:val>
                                        </p:tav>
                                        <p:tav tm="100000">
                                          <p:val>
                                            <p:strVal val="#ppt_x"/>
                                          </p:val>
                                        </p:tav>
                                      </p:tavLst>
                                    </p:anim>
                                    <p:animEffect transition="in" filter="wipe(left)">
                                      <p:cBhvr>
                                        <p:cTn id="86" dur="500"/>
                                        <p:tgtEl>
                                          <p:spTgt spid="20"/>
                                        </p:tgtEl>
                                      </p:cBhvr>
                                    </p:animEffect>
                                  </p:childTnLst>
                                </p:cTn>
                              </p:par>
                              <p:par>
                                <p:cTn id="87" presetID="18" presetClass="entr" presetSubtype="3"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strips(upRight)">
                                      <p:cBhvr>
                                        <p:cTn id="89" dur="500"/>
                                        <p:tgtEl>
                                          <p:spTgt spid="21"/>
                                        </p:tgtEl>
                                      </p:cBhvr>
                                    </p:animEffect>
                                  </p:childTnLst>
                                </p:cTn>
                              </p:par>
                            </p:childTnLst>
                          </p:cTn>
                        </p:par>
                        <p:par>
                          <p:cTn id="90" fill="hold">
                            <p:stCondLst>
                              <p:cond delay="4500"/>
                            </p:stCondLst>
                            <p:childTnLst>
                              <p:par>
                                <p:cTn id="91" presetID="12" presetClass="entr" presetSubtype="2"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p:tgtEl>
                                          <p:spTgt spid="22"/>
                                        </p:tgtEl>
                                        <p:attrNameLst>
                                          <p:attrName>ppt_x</p:attrName>
                                        </p:attrNameLst>
                                      </p:cBhvr>
                                      <p:tavLst>
                                        <p:tav tm="0">
                                          <p:val>
                                            <p:strVal val="#ppt_x+#ppt_w*1.125000"/>
                                          </p:val>
                                        </p:tav>
                                        <p:tav tm="100000">
                                          <p:val>
                                            <p:strVal val="#ppt_x"/>
                                          </p:val>
                                        </p:tav>
                                      </p:tavLst>
                                    </p:anim>
                                    <p:animEffect transition="in" filter="wipe(left)">
                                      <p:cBhvr>
                                        <p:cTn id="94" dur="500"/>
                                        <p:tgtEl>
                                          <p:spTgt spid="22"/>
                                        </p:tgtEl>
                                      </p:cBhvr>
                                    </p:animEffect>
                                  </p:childTnLst>
                                </p:cTn>
                              </p:par>
                              <p:par>
                                <p:cTn id="95" presetID="18" presetClass="entr" presetSubtype="3"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strips(upRight)">
                                      <p:cBhvr>
                                        <p:cTn id="97" dur="500"/>
                                        <p:tgtEl>
                                          <p:spTgt spid="23"/>
                                        </p:tgtEl>
                                      </p:cBhvr>
                                    </p:animEffect>
                                  </p:childTnLst>
                                </p:cTn>
                              </p:par>
                            </p:childTnLst>
                          </p:cTn>
                        </p:par>
                        <p:par>
                          <p:cTn id="98" fill="hold">
                            <p:stCondLst>
                              <p:cond delay="5000"/>
                            </p:stCondLst>
                            <p:childTnLst>
                              <p:par>
                                <p:cTn id="99" presetID="12" presetClass="entr" presetSubtype="2" fill="hold" grpId="0" nodeType="after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p:tgtEl>
                                          <p:spTgt spid="24"/>
                                        </p:tgtEl>
                                        <p:attrNameLst>
                                          <p:attrName>ppt_x</p:attrName>
                                        </p:attrNameLst>
                                      </p:cBhvr>
                                      <p:tavLst>
                                        <p:tav tm="0">
                                          <p:val>
                                            <p:strVal val="#ppt_x+#ppt_w*1.125000"/>
                                          </p:val>
                                        </p:tav>
                                        <p:tav tm="100000">
                                          <p:val>
                                            <p:strVal val="#ppt_x"/>
                                          </p:val>
                                        </p:tav>
                                      </p:tavLst>
                                    </p:anim>
                                    <p:animEffect transition="in" filter="wipe(left)">
                                      <p:cBhvr>
                                        <p:cTn id="102" dur="500"/>
                                        <p:tgtEl>
                                          <p:spTgt spid="24"/>
                                        </p:tgtEl>
                                      </p:cBhvr>
                                    </p:animEffect>
                                  </p:childTnLst>
                                </p:cTn>
                              </p:par>
                              <p:par>
                                <p:cTn id="103" presetID="18" presetClass="entr" presetSubtype="3" fill="hold" grpId="0" nodeType="with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strips(upRight)">
                                      <p:cBhvr>
                                        <p:cTn id="10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sz="2000" dirty="0">
                <a:solidFill>
                  <a:prstClr val="black">
                    <a:lumMod val="65000"/>
                    <a:lumOff val="35000"/>
                  </a:prstClr>
                </a:solidFill>
                <a:latin typeface="Arial" panose="020B0604020202020204"/>
                <a:ea typeface="微软雅黑" panose="020B0503020204020204" pitchFamily="34" charset="-122"/>
                <a:cs typeface="+mn-ea"/>
                <a:sym typeface="+mn-lt"/>
              </a:rPr>
              <a:t>企业文化</a:t>
            </a:r>
            <a:r>
              <a:rPr lang="en-US" altLang="zh-CN" sz="1200" dirty="0">
                <a:solidFill>
                  <a:prstClr val="black">
                    <a:lumMod val="65000"/>
                    <a:lumOff val="35000"/>
                  </a:prstClr>
                </a:solidFill>
                <a:latin typeface="Arial" panose="020B0604020202020204"/>
                <a:ea typeface="微软雅黑" panose="020B0503020204020204" pitchFamily="34" charset="-122"/>
                <a:cs typeface="+mn-ea"/>
                <a:sym typeface="+mn-lt"/>
              </a:rPr>
              <a:t>(Corporate culture)</a:t>
            </a:r>
            <a:r>
              <a:rPr lang="en-US" altLang="zh-CN" sz="1600" dirty="0">
                <a:solidFill>
                  <a:prstClr val="black">
                    <a:lumMod val="65000"/>
                    <a:lumOff val="35000"/>
                  </a:prstClr>
                </a:solidFill>
              </a:rPr>
              <a:t> ---</a:t>
            </a:r>
            <a:r>
              <a:rPr lang="zh-CN" altLang="en-US" sz="1600" dirty="0">
                <a:solidFill>
                  <a:prstClr val="black">
                    <a:lumMod val="65000"/>
                    <a:lumOff val="35000"/>
                  </a:prstClr>
                </a:solidFill>
              </a:rPr>
              <a:t>开拓创新</a:t>
            </a:r>
            <a:endParaRPr lang="zh-CN" altLang="en-US" dirty="0"/>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279907" y="2158777"/>
            <a:ext cx="5289660" cy="3018920"/>
          </a:xfrm>
          <a:prstGeom prst="rect">
            <a:avLst/>
          </a:prstGeom>
        </p:spPr>
      </p:pic>
      <p:sp>
        <p:nvSpPr>
          <p:cNvPr id="9" name="圆角矩形 8"/>
          <p:cNvSpPr/>
          <p:nvPr/>
        </p:nvSpPr>
        <p:spPr>
          <a:xfrm>
            <a:off x="5076056" y="1527634"/>
            <a:ext cx="3456384" cy="2988332"/>
          </a:xfrm>
          <a:prstGeom prst="roundRect">
            <a:avLst>
              <a:gd name="adj" fmla="val 3888"/>
            </a:avLst>
          </a:prstGeom>
          <a:noFill/>
          <a:ln w="12700">
            <a:solidFill>
              <a:schemeClr val="bg1">
                <a:lumMod val="75000"/>
              </a:schemeClr>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5580112" y="1347615"/>
            <a:ext cx="2448272" cy="36004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400" b="1" dirty="0">
                <a:latin typeface="Impact" panose="020B0806030902050204" pitchFamily="34" charset="0"/>
              </a:rPr>
              <a:t>开拓创新</a:t>
            </a:r>
            <a:endParaRPr lang="zh-CN" altLang="en-US" sz="1400" b="1" dirty="0">
              <a:latin typeface="Impact" panose="020B0806030902050204" pitchFamily="34" charset="0"/>
            </a:endParaRPr>
          </a:p>
        </p:txBody>
      </p:sp>
      <p:sp>
        <p:nvSpPr>
          <p:cNvPr id="11" name="Rectangle 12"/>
          <p:cNvSpPr/>
          <p:nvPr/>
        </p:nvSpPr>
        <p:spPr>
          <a:xfrm>
            <a:off x="5208662" y="1851671"/>
            <a:ext cx="3107754" cy="2308324"/>
          </a:xfrm>
          <a:prstGeom prst="rect">
            <a:avLst/>
          </a:prstGeom>
        </p:spPr>
        <p:txBody>
          <a:bodyPr wrap="square">
            <a:spAutoFit/>
          </a:bodyPr>
          <a:lstStyle/>
          <a:p>
            <a:pPr>
              <a:lnSpc>
                <a:spcPct val="150000"/>
              </a:lnSpc>
            </a:pPr>
            <a:r>
              <a:rPr lang="en-US" altLang="zh-CN" sz="1200" dirty="0">
                <a:solidFill>
                  <a:schemeClr val="bg1">
                    <a:lumMod val="50000"/>
                  </a:schemeClr>
                </a:solidFill>
                <a:cs typeface="+mn-ea"/>
                <a:sym typeface="+mn-lt"/>
              </a:rPr>
              <a:t>        XXX</a:t>
            </a:r>
            <a:r>
              <a:rPr lang="zh-CN" altLang="en-US" sz="1200" dirty="0">
                <a:solidFill>
                  <a:schemeClr val="bg1">
                    <a:lumMod val="50000"/>
                  </a:schemeClr>
                </a:solidFill>
                <a:cs typeface="+mn-ea"/>
                <a:sym typeface="+mn-lt"/>
              </a:rPr>
              <a:t>是一个目标长远发展的公司，经过了八年的发展，我们坚持，只有不断开拓创新，才有公司的今天；也只有继续不断地开拓创新，才会有</a:t>
            </a:r>
            <a:r>
              <a:rPr lang="en-US" altLang="zh-CN" sz="1200" dirty="0">
                <a:solidFill>
                  <a:schemeClr val="bg1">
                    <a:lumMod val="50000"/>
                  </a:schemeClr>
                </a:solidFill>
                <a:cs typeface="+mn-ea"/>
                <a:sym typeface="+mn-lt"/>
              </a:rPr>
              <a:t>XXX</a:t>
            </a:r>
            <a:r>
              <a:rPr lang="zh-CN" altLang="en-US" sz="1200" dirty="0">
                <a:solidFill>
                  <a:schemeClr val="bg1">
                    <a:lumMod val="50000"/>
                  </a:schemeClr>
                </a:solidFill>
                <a:cs typeface="+mn-ea"/>
                <a:sym typeface="+mn-lt"/>
              </a:rPr>
              <a:t>的明天。因此，</a:t>
            </a:r>
            <a:r>
              <a:rPr lang="en-US" altLang="zh-CN" sz="1200" dirty="0">
                <a:solidFill>
                  <a:schemeClr val="bg1">
                    <a:lumMod val="50000"/>
                  </a:schemeClr>
                </a:solidFill>
                <a:cs typeface="+mn-ea"/>
                <a:sym typeface="+mn-lt"/>
              </a:rPr>
              <a:t>XXX</a:t>
            </a:r>
            <a:r>
              <a:rPr lang="zh-CN" altLang="en-US" sz="1200" dirty="0">
                <a:solidFill>
                  <a:schemeClr val="bg1">
                    <a:lumMod val="50000"/>
                  </a:schemeClr>
                </a:solidFill>
                <a:cs typeface="+mn-ea"/>
                <a:sym typeface="+mn-lt"/>
              </a:rPr>
              <a:t>将不断地开拓新的产品来满足不断变化发展的市场需求，同时，我们要求每一个员工必须植入创新的</a:t>
            </a:r>
            <a:r>
              <a:rPr lang="en-US" altLang="zh-CN" sz="1200" dirty="0">
                <a:solidFill>
                  <a:schemeClr val="bg1">
                    <a:lumMod val="50000"/>
                  </a:schemeClr>
                </a:solidFill>
                <a:cs typeface="+mn-ea"/>
                <a:sym typeface="+mn-lt"/>
              </a:rPr>
              <a:t>DNA</a:t>
            </a:r>
            <a:r>
              <a:rPr lang="zh-CN" altLang="en-US" sz="1200" dirty="0">
                <a:solidFill>
                  <a:schemeClr val="bg1">
                    <a:lumMod val="50000"/>
                  </a:schemeClr>
                </a:solidFill>
                <a:cs typeface="+mn-ea"/>
                <a:sym typeface="+mn-lt"/>
              </a:rPr>
              <a:t>，不断地提出企业与个人发展的各种新观点并脚踏实地的行动之。</a:t>
            </a:r>
            <a:endParaRPr lang="zh-CN" altLang="en-US" sz="1200" dirty="0">
              <a:solidFill>
                <a:schemeClr val="bg1">
                  <a:lumMod val="50000"/>
                </a:schemeClr>
              </a:solidFill>
              <a:cs typeface="+mn-ea"/>
              <a:sym typeface="+mn-lt"/>
            </a:endParaRPr>
          </a:p>
        </p:txBody>
      </p:sp>
      <p:sp>
        <p:nvSpPr>
          <p:cNvPr id="12" name="TextBox 11"/>
          <p:cNvSpPr txBox="1"/>
          <p:nvPr/>
        </p:nvSpPr>
        <p:spPr>
          <a:xfrm>
            <a:off x="2115431" y="1193723"/>
            <a:ext cx="2219883"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开拓创新</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2763478" y="1626354"/>
            <a:ext cx="2096554"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长远发展</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000"/>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649"/>
                            </p:stCondLst>
                            <p:childTnLst>
                              <p:par>
                                <p:cTn id="14" presetID="2" presetClass="entr" presetSubtype="2"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2299"/>
                            </p:stCondLst>
                            <p:childTnLst>
                              <p:par>
                                <p:cTn id="19" presetID="25"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0"/>
                                        </p:tgtEl>
                                      </p:cBhvr>
                                    </p:animEffect>
                                  </p:childTnLst>
                                </p:cTn>
                              </p:par>
                            </p:childTnLst>
                          </p:cTn>
                        </p:par>
                        <p:par>
                          <p:cTn id="29" fill="hold">
                            <p:stCondLst>
                              <p:cond delay="3299"/>
                            </p:stCondLst>
                            <p:childTnLst>
                              <p:par>
                                <p:cTn id="30" presetID="21"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500"/>
                                        <p:tgtEl>
                                          <p:spTgt spid="9"/>
                                        </p:tgtEl>
                                      </p:cBhvr>
                                    </p:animEffect>
                                  </p:childTnLst>
                                </p:cTn>
                              </p:par>
                            </p:childTnLst>
                          </p:cTn>
                        </p:par>
                        <p:par>
                          <p:cTn id="33" fill="hold">
                            <p:stCondLst>
                              <p:cond delay="3799"/>
                            </p:stCondLst>
                            <p:childTnLst>
                              <p:par>
                                <p:cTn id="34" presetID="53" presetClass="entr" presetSubtype="16"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Effect transition="in" filter="fade">
                                      <p:cBhvr>
                                        <p:cTn id="3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contrast="2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0860" y="2030844"/>
            <a:ext cx="5489252" cy="3130742"/>
          </a:xfrm>
          <a:prstGeom prst="rect">
            <a:avLst/>
          </a:prstGeom>
        </p:spPr>
      </p:pic>
      <p:sp>
        <p:nvSpPr>
          <p:cNvPr id="4" name="TextBox 3"/>
          <p:cNvSpPr txBox="1"/>
          <p:nvPr/>
        </p:nvSpPr>
        <p:spPr>
          <a:xfrm>
            <a:off x="2115431" y="1193723"/>
            <a:ext cx="2219883"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关注细节</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2763478" y="1626354"/>
            <a:ext cx="2096554"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追求卓越</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标题 13"/>
          <p:cNvSpPr>
            <a:spLocks noGrp="1"/>
          </p:cNvSpPr>
          <p:nvPr>
            <p:ph type="title"/>
          </p:nvPr>
        </p:nvSpPr>
        <p:spPr/>
        <p:txBody>
          <a:bodyPr/>
          <a:lstStyle/>
          <a:p>
            <a:r>
              <a:rPr lang="zh-CN" altLang="en-US" sz="2000" dirty="0">
                <a:solidFill>
                  <a:prstClr val="black">
                    <a:lumMod val="65000"/>
                    <a:lumOff val="35000"/>
                  </a:prstClr>
                </a:solidFill>
                <a:latin typeface="Arial" panose="020B0604020202020204"/>
                <a:ea typeface="微软雅黑" panose="020B0503020204020204" pitchFamily="34" charset="-122"/>
                <a:cs typeface="+mn-ea"/>
                <a:sym typeface="+mn-lt"/>
              </a:rPr>
              <a:t>企业文化</a:t>
            </a:r>
            <a:r>
              <a:rPr lang="en-US" altLang="zh-CN" sz="1200" dirty="0">
                <a:solidFill>
                  <a:prstClr val="black">
                    <a:lumMod val="65000"/>
                    <a:lumOff val="35000"/>
                  </a:prstClr>
                </a:solidFill>
                <a:latin typeface="Arial" panose="020B0604020202020204"/>
                <a:ea typeface="微软雅黑" panose="020B0503020204020204" pitchFamily="34" charset="-122"/>
                <a:cs typeface="+mn-ea"/>
                <a:sym typeface="+mn-lt"/>
              </a:rPr>
              <a:t>(Corporate culture)</a:t>
            </a:r>
            <a:r>
              <a:rPr lang="en-US" altLang="zh-CN" sz="1600" dirty="0">
                <a:solidFill>
                  <a:prstClr val="black">
                    <a:lumMod val="65000"/>
                    <a:lumOff val="35000"/>
                  </a:prstClr>
                </a:solidFill>
              </a:rPr>
              <a:t> ---</a:t>
            </a:r>
            <a:r>
              <a:rPr lang="zh-CN" altLang="en-US" sz="1600" dirty="0">
                <a:solidFill>
                  <a:prstClr val="black">
                    <a:lumMod val="65000"/>
                    <a:lumOff val="35000"/>
                  </a:prstClr>
                </a:solidFill>
              </a:rPr>
              <a:t>追求卓越</a:t>
            </a:r>
            <a:endParaRPr lang="zh-CN" altLang="en-US" dirty="0"/>
          </a:p>
        </p:txBody>
      </p:sp>
      <p:sp>
        <p:nvSpPr>
          <p:cNvPr id="17" name="圆角矩形 16"/>
          <p:cNvSpPr/>
          <p:nvPr/>
        </p:nvSpPr>
        <p:spPr>
          <a:xfrm>
            <a:off x="5076056" y="1527634"/>
            <a:ext cx="3456384" cy="2988332"/>
          </a:xfrm>
          <a:prstGeom prst="roundRect">
            <a:avLst>
              <a:gd name="adj" fmla="val 3888"/>
            </a:avLst>
          </a:prstGeom>
          <a:noFill/>
          <a:ln w="12700">
            <a:solidFill>
              <a:schemeClr val="bg1">
                <a:lumMod val="75000"/>
              </a:schemeClr>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5580112" y="1347615"/>
            <a:ext cx="2448272" cy="36004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400" b="1" dirty="0">
                <a:latin typeface="Impact" panose="020B0806030902050204" pitchFamily="34" charset="0"/>
              </a:rPr>
              <a:t>追求卓越</a:t>
            </a:r>
            <a:endParaRPr lang="zh-CN" altLang="en-US" sz="1400" b="1" dirty="0">
              <a:latin typeface="Impact" panose="020B0806030902050204" pitchFamily="34" charset="0"/>
            </a:endParaRPr>
          </a:p>
        </p:txBody>
      </p:sp>
      <p:sp>
        <p:nvSpPr>
          <p:cNvPr id="19" name="Rectangle 12"/>
          <p:cNvSpPr/>
          <p:nvPr/>
        </p:nvSpPr>
        <p:spPr>
          <a:xfrm>
            <a:off x="5208662" y="1781756"/>
            <a:ext cx="3107754" cy="2308324"/>
          </a:xfrm>
          <a:prstGeom prst="rect">
            <a:avLst/>
          </a:prstGeom>
        </p:spPr>
        <p:txBody>
          <a:bodyPr wrap="square">
            <a:spAutoFit/>
          </a:bodyPr>
          <a:lstStyle/>
          <a:p>
            <a:pPr>
              <a:lnSpc>
                <a:spcPct val="150000"/>
              </a:lnSpc>
            </a:pPr>
            <a:r>
              <a:rPr lang="zh-CN" altLang="en-US" sz="1200" dirty="0">
                <a:solidFill>
                  <a:schemeClr val="bg1">
                    <a:lumMod val="50000"/>
                  </a:schemeClr>
                </a:solidFill>
                <a:cs typeface="+mn-ea"/>
                <a:sym typeface="+mn-lt"/>
              </a:rPr>
              <a:t>        行者的脚步永不停止，追求卓越是</a:t>
            </a:r>
            <a:r>
              <a:rPr lang="en-US" altLang="zh-CN" sz="1200" dirty="0">
                <a:solidFill>
                  <a:schemeClr val="bg1">
                    <a:lumMod val="50000"/>
                  </a:schemeClr>
                </a:solidFill>
                <a:cs typeface="+mn-ea"/>
                <a:sym typeface="+mn-lt"/>
              </a:rPr>
              <a:t>XXX</a:t>
            </a:r>
            <a:r>
              <a:rPr lang="zh-CN" altLang="en-US" sz="1200" dirty="0">
                <a:solidFill>
                  <a:schemeClr val="bg1">
                    <a:lumMod val="50000"/>
                  </a:schemeClr>
                </a:solidFill>
                <a:cs typeface="+mn-ea"/>
                <a:sym typeface="+mn-lt"/>
              </a:rPr>
              <a:t>人永恒的追求。</a:t>
            </a:r>
            <a:endParaRPr lang="en-US" altLang="zh-CN" sz="1200" dirty="0">
              <a:solidFill>
                <a:schemeClr val="bg1">
                  <a:lumMod val="50000"/>
                </a:schemeClr>
              </a:solidFill>
              <a:cs typeface="+mn-ea"/>
              <a:sym typeface="+mn-lt"/>
            </a:endParaRPr>
          </a:p>
          <a:p>
            <a:pPr>
              <a:lnSpc>
                <a:spcPct val="150000"/>
              </a:lnSpc>
            </a:pPr>
            <a:r>
              <a:rPr lang="zh-CN" altLang="en-US" sz="1200" dirty="0">
                <a:solidFill>
                  <a:schemeClr val="bg1">
                    <a:lumMod val="50000"/>
                  </a:schemeClr>
                </a:solidFill>
                <a:cs typeface="+mn-ea"/>
                <a:sym typeface="+mn-lt"/>
              </a:rPr>
              <a:t>        我们的目标是为客户提供满足其需求并超越其期望值的卓越产品。要达到这个目标，我们需要一个卓越的团队，我们将不断创造更有效的管理模式来帮助企业更高效地达到这个目标。卓越是我们的标准，是我们的生存方式。</a:t>
            </a:r>
            <a:endParaRPr lang="zh-CN" altLang="en-US" sz="1200" dirty="0">
              <a:solidFill>
                <a:schemeClr val="bg1">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649"/>
                            </p:stCondLst>
                            <p:childTnLst>
                              <p:par>
                                <p:cTn id="14" presetID="2" presetClass="entr" presetSubtype="2"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2299"/>
                            </p:stCondLst>
                            <p:childTnLst>
                              <p:par>
                                <p:cTn id="19" presetID="25"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8"/>
                                        </p:tgtEl>
                                      </p:cBhvr>
                                    </p:animEffect>
                                  </p:childTnLst>
                                </p:cTn>
                              </p:par>
                            </p:childTnLst>
                          </p:cTn>
                        </p:par>
                        <p:par>
                          <p:cTn id="29" fill="hold">
                            <p:stCondLst>
                              <p:cond delay="3299"/>
                            </p:stCondLst>
                            <p:childTnLst>
                              <p:par>
                                <p:cTn id="30" presetID="21"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500"/>
                                        <p:tgtEl>
                                          <p:spTgt spid="17"/>
                                        </p:tgtEl>
                                      </p:cBhvr>
                                    </p:animEffect>
                                  </p:childTnLst>
                                </p:cTn>
                              </p:par>
                            </p:childTnLst>
                          </p:cTn>
                        </p:par>
                        <p:par>
                          <p:cTn id="33" fill="hold">
                            <p:stCondLst>
                              <p:cond delay="3799"/>
                            </p:stCondLst>
                            <p:childTnLst>
                              <p:par>
                                <p:cTn id="34" presetID="14" presetClass="entr" presetSubtype="1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7" grpId="0" animBg="1"/>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467989" y="483638"/>
            <a:ext cx="1080000" cy="1080000"/>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latin typeface="Impact" panose="020B0806030902050204" pitchFamily="34" charset="0"/>
              </a:rPr>
              <a:t>前</a:t>
            </a:r>
            <a:endParaRPr lang="zh-CN" altLang="en-US" sz="3600" b="1" dirty="0">
              <a:latin typeface="Impact" panose="020B0806030902050204" pitchFamily="34" charset="0"/>
            </a:endParaRPr>
          </a:p>
        </p:txBody>
      </p:sp>
      <p:sp>
        <p:nvSpPr>
          <p:cNvPr id="11" name="矩形 7"/>
          <p:cNvSpPr/>
          <p:nvPr/>
        </p:nvSpPr>
        <p:spPr>
          <a:xfrm>
            <a:off x="4596012" y="483638"/>
            <a:ext cx="1080000" cy="1080000"/>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latin typeface="Impact" panose="020B0806030902050204" pitchFamily="34" charset="0"/>
              </a:rPr>
              <a:t>言</a:t>
            </a:r>
            <a:endParaRPr lang="zh-CN" altLang="en-US" sz="3600" b="1" dirty="0">
              <a:latin typeface="Impact" panose="020B0806030902050204" pitchFamily="34" charset="0"/>
            </a:endParaRPr>
          </a:p>
        </p:txBody>
      </p:sp>
      <p:sp>
        <p:nvSpPr>
          <p:cNvPr id="13" name="矩形 7"/>
          <p:cNvSpPr/>
          <p:nvPr/>
        </p:nvSpPr>
        <p:spPr>
          <a:xfrm>
            <a:off x="2699966" y="663638"/>
            <a:ext cx="720000" cy="720000"/>
          </a:xfrm>
          <a:custGeom>
            <a:avLst/>
            <a:gdLst/>
            <a:ahLst/>
            <a:cxnLst/>
            <a:rect l="l" t="t" r="r" b="b"/>
            <a:pathLst>
              <a:path w="2545868" h="2545868">
                <a:moveTo>
                  <a:pt x="1272934" y="0"/>
                </a:moveTo>
                <a:lnTo>
                  <a:pt x="2545868" y="1272934"/>
                </a:lnTo>
                <a:lnTo>
                  <a:pt x="1272934" y="2545868"/>
                </a:lnTo>
                <a:lnTo>
                  <a:pt x="0" y="127293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Impact" panose="020B0806030902050204" pitchFamily="34" charset="0"/>
            </a:endParaRPr>
          </a:p>
        </p:txBody>
      </p:sp>
      <p:sp>
        <p:nvSpPr>
          <p:cNvPr id="14" name="矩形 7"/>
          <p:cNvSpPr/>
          <p:nvPr/>
        </p:nvSpPr>
        <p:spPr>
          <a:xfrm>
            <a:off x="5724035" y="663638"/>
            <a:ext cx="720000" cy="720000"/>
          </a:xfrm>
          <a:custGeom>
            <a:avLst/>
            <a:gdLst/>
            <a:ahLst/>
            <a:cxnLst/>
            <a:rect l="l" t="t" r="r" b="b"/>
            <a:pathLst>
              <a:path w="2545868" h="2545868">
                <a:moveTo>
                  <a:pt x="1272934" y="0"/>
                </a:moveTo>
                <a:lnTo>
                  <a:pt x="2545868" y="1272934"/>
                </a:lnTo>
                <a:lnTo>
                  <a:pt x="1272934" y="2545868"/>
                </a:lnTo>
                <a:lnTo>
                  <a:pt x="0" y="127293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Impact" panose="020B0806030902050204" pitchFamily="34" charset="0"/>
            </a:endParaRPr>
          </a:p>
        </p:txBody>
      </p:sp>
      <p:sp>
        <p:nvSpPr>
          <p:cNvPr id="15" name="矩形 7"/>
          <p:cNvSpPr/>
          <p:nvPr/>
        </p:nvSpPr>
        <p:spPr>
          <a:xfrm>
            <a:off x="2291943" y="843638"/>
            <a:ext cx="360000" cy="360000"/>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Impact" panose="020B0806030902050204" pitchFamily="34" charset="0"/>
            </a:endParaRPr>
          </a:p>
        </p:txBody>
      </p:sp>
      <p:sp>
        <p:nvSpPr>
          <p:cNvPr id="16" name="矩形 7"/>
          <p:cNvSpPr/>
          <p:nvPr/>
        </p:nvSpPr>
        <p:spPr>
          <a:xfrm>
            <a:off x="6492058" y="843638"/>
            <a:ext cx="360000" cy="360000"/>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Impact" panose="020B0806030902050204" pitchFamily="34" charset="0"/>
            </a:endParaRPr>
          </a:p>
        </p:txBody>
      </p:sp>
      <p:sp>
        <p:nvSpPr>
          <p:cNvPr id="17" name="TextBox 16"/>
          <p:cNvSpPr txBox="1"/>
          <p:nvPr/>
        </p:nvSpPr>
        <p:spPr>
          <a:xfrm rot="21600000">
            <a:off x="663420" y="1906851"/>
            <a:ext cx="7817162" cy="1200329"/>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rPr>
              <a:t>        新员工入职培训，是员工进入企业后工作的第一个环节。成功的新员工培训可以起到传递企业价值观和核心理念，并塑造员工行为的作用，它在新员工和企业之间架起了沟通和理解的桥梁，为新员工迅速适应企业环境打下了坚实的基础。</a:t>
            </a:r>
            <a:endParaRPr lang="zh-CN" altLang="en-US" sz="1600" dirty="0">
              <a:solidFill>
                <a:schemeClr val="tx1">
                  <a:lumMod val="65000"/>
                  <a:lumOff val="35000"/>
                </a:schemeClr>
              </a:solidFill>
            </a:endParaRPr>
          </a:p>
        </p:txBody>
      </p:sp>
      <p:sp>
        <p:nvSpPr>
          <p:cNvPr id="22" name="MH_Picture_1"/>
          <p:cNvSpPr>
            <a:spLocks noChangeArrowheads="1"/>
          </p:cNvSpPr>
          <p:nvPr>
            <p:custDataLst>
              <p:tags r:id="rId1"/>
            </p:custDataLst>
          </p:nvPr>
        </p:nvSpPr>
        <p:spPr bwMode="auto">
          <a:xfrm>
            <a:off x="1225722" y="3579880"/>
            <a:ext cx="2852510" cy="1069181"/>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a typeface="微软雅黑" panose="020B0503020204020204" pitchFamily="34" charset="-122"/>
            </a:endParaRPr>
          </a:p>
        </p:txBody>
      </p:sp>
      <p:sp>
        <p:nvSpPr>
          <p:cNvPr id="23" name="MH_Picture_3"/>
          <p:cNvSpPr>
            <a:spLocks noChangeArrowheads="1"/>
          </p:cNvSpPr>
          <p:nvPr>
            <p:custDataLst>
              <p:tags r:id="rId3"/>
            </p:custDataLst>
          </p:nvPr>
        </p:nvSpPr>
        <p:spPr bwMode="auto">
          <a:xfrm>
            <a:off x="6184159" y="3579881"/>
            <a:ext cx="2305397" cy="106918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Arial" panose="020B0604020202020204" pitchFamily="34" charset="0"/>
            </a:endParaRPr>
          </a:p>
        </p:txBody>
      </p:sp>
      <p:sp>
        <p:nvSpPr>
          <p:cNvPr id="25" name="MH_Other_2"/>
          <p:cNvSpPr>
            <a:spLocks noChangeArrowheads="1"/>
          </p:cNvSpPr>
          <p:nvPr>
            <p:custDataLst>
              <p:tags r:id="rId5"/>
            </p:custDataLst>
          </p:nvPr>
        </p:nvSpPr>
        <p:spPr bwMode="auto">
          <a:xfrm>
            <a:off x="4148510" y="3579881"/>
            <a:ext cx="1965393" cy="10691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0" tIns="50983" rIns="101970" bIns="50983" anchor="ctr"/>
          <a:lstStyle/>
          <a:p>
            <a:pPr algn="ctr"/>
            <a:endParaRPr lang="zh-CN" altLang="zh-CN"/>
          </a:p>
        </p:txBody>
      </p:sp>
      <p:sp>
        <p:nvSpPr>
          <p:cNvPr id="26" name="MH_Other_3"/>
          <p:cNvSpPr>
            <a:spLocks noChangeArrowheads="1"/>
          </p:cNvSpPr>
          <p:nvPr>
            <p:custDataLst>
              <p:tags r:id="rId6"/>
            </p:custDataLst>
          </p:nvPr>
        </p:nvSpPr>
        <p:spPr bwMode="auto">
          <a:xfrm>
            <a:off x="-12938" y="3579880"/>
            <a:ext cx="1168400" cy="106918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0" tIns="50983" rIns="101970" bIns="50983" anchor="ctr"/>
          <a:lstStyle/>
          <a:p>
            <a:pPr algn="ctr"/>
            <a:endParaRPr lang="zh-CN" altLang="zh-CN"/>
          </a:p>
        </p:txBody>
      </p:sp>
      <p:sp>
        <p:nvSpPr>
          <p:cNvPr id="27" name="MH_Other_4"/>
          <p:cNvSpPr>
            <a:spLocks noChangeArrowheads="1"/>
          </p:cNvSpPr>
          <p:nvPr>
            <p:custDataLst>
              <p:tags r:id="rId7"/>
            </p:custDataLst>
          </p:nvPr>
        </p:nvSpPr>
        <p:spPr bwMode="auto">
          <a:xfrm>
            <a:off x="8559800" y="3579881"/>
            <a:ext cx="584200" cy="10691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0" tIns="50983" rIns="101970" bIns="50983" anchor="ctr"/>
          <a:lstStyle/>
          <a:p>
            <a:pPr algn="ctr"/>
            <a:endParaRPr lang="zh-CN" altLang="zh-CN"/>
          </a:p>
        </p:txBody>
      </p:sp>
    </p:spTree>
  </p:cSld>
  <p:clrMapOvr>
    <a:masterClrMapping/>
  </p:clrMapOvr>
  <mc:AlternateContent xmlns:mc="http://schemas.openxmlformats.org/markup-compatibility/2006">
    <mc:Choice xmlns:p14="http://schemas.microsoft.com/office/powerpoint/2010/main" Requires="p14">
      <p:transition spd="slow" p14:dur="1400" advTm="9000">
        <p14:doors dir="vert"/>
      </p:transition>
    </mc:Choice>
    <mc:Fallback>
      <p:transition spd="slow" advTm="9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10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50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0000">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10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50000">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0" dur="1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50000">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1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50000">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14:bounceEnd="50000">
                                          <p:cBhvr additive="base">
                                            <p:cTn id="27" dur="1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25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0-#ppt_w/2"/>
                                              </p:val>
                                            </p:tav>
                                            <p:tav tm="100000">
                                              <p:val>
                                                <p:strVal val="#ppt_x"/>
                                              </p:val>
                                            </p:tav>
                                          </p:tavLst>
                                        </p:anim>
                                        <p:anim calcmode="lin" valueType="num">
                                          <p:cBhvr additive="base">
                                            <p:cTn id="37" dur="500" fill="hold"/>
                                            <p:tgtEl>
                                              <p:spTgt spid="2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1+#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par>
                              <p:cTn id="53" fill="hold">
                                <p:stCondLst>
                                  <p:cond delay="2500"/>
                                </p:stCondLst>
                                <p:childTnLst>
                                  <p:par>
                                    <p:cTn id="54" presetID="52" presetClass="entr" presetSubtype="0" fill="hold" grpId="0" nodeType="afterEffect">
                                      <p:stCondLst>
                                        <p:cond delay="0"/>
                                      </p:stCondLst>
                                      <p:iterate type="lt">
                                        <p:tmPct val="15000"/>
                                      </p:iterate>
                                      <p:childTnLst>
                                        <p:set>
                                          <p:cBhvr>
                                            <p:cTn id="55" dur="1" fill="hold">
                                              <p:stCondLst>
                                                <p:cond delay="0"/>
                                              </p:stCondLst>
                                            </p:cTn>
                                            <p:tgtEl>
                                              <p:spTgt spid="17"/>
                                            </p:tgtEl>
                                            <p:attrNameLst>
                                              <p:attrName>style.visibility</p:attrName>
                                            </p:attrNameLst>
                                          </p:cBhvr>
                                          <p:to>
                                            <p:strVal val="visible"/>
                                          </p:to>
                                        </p:set>
                                        <p:animScale>
                                          <p:cBhvr>
                                            <p:cTn id="56" dur="25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250" decel="50000" fill="hold">
                                              <p:stCondLst>
                                                <p:cond delay="0"/>
                                              </p:stCondLst>
                                            </p:cTn>
                                            <p:tgtEl>
                                              <p:spTgt spid="17"/>
                                            </p:tgtEl>
                                            <p:attrNameLst>
                                              <p:attrName>ppt_x</p:attrName>
                                              <p:attrName>ppt_y</p:attrName>
                                            </p:attrNameLst>
                                          </p:cBhvr>
                                        </p:animMotion>
                                        <p:animEffect transition="in" filter="fade">
                                          <p:cBhvr>
                                            <p:cTn id="5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4" grpId="0" animBg="1"/>
          <p:bldP spid="15" grpId="0" animBg="1"/>
          <p:bldP spid="16" grpId="0" animBg="1"/>
          <p:bldP spid="17" grpId="0"/>
          <p:bldP spid="22" grpId="0" animBg="1"/>
          <p:bldP spid="23" grpId="0" animBg="1"/>
          <p:bldP spid="25" grpId="0" animBg="1"/>
          <p:bldP spid="26" grpId="0" animBg="1"/>
          <p:bldP spid="2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1+#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0-#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25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0-#ppt_w/2"/>
                                              </p:val>
                                            </p:tav>
                                            <p:tav tm="100000">
                                              <p:val>
                                                <p:strVal val="#ppt_x"/>
                                              </p:val>
                                            </p:tav>
                                          </p:tavLst>
                                        </p:anim>
                                        <p:anim calcmode="lin" valueType="num">
                                          <p:cBhvr additive="base">
                                            <p:cTn id="37" dur="500" fill="hold"/>
                                            <p:tgtEl>
                                              <p:spTgt spid="2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1+#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par>
                              <p:cTn id="53" fill="hold">
                                <p:stCondLst>
                                  <p:cond delay="2500"/>
                                </p:stCondLst>
                                <p:childTnLst>
                                  <p:par>
                                    <p:cTn id="54" presetID="52" presetClass="entr" presetSubtype="0" fill="hold" grpId="0" nodeType="afterEffect">
                                      <p:stCondLst>
                                        <p:cond delay="0"/>
                                      </p:stCondLst>
                                      <p:iterate type="lt">
                                        <p:tmPct val="15000"/>
                                      </p:iterate>
                                      <p:childTnLst>
                                        <p:set>
                                          <p:cBhvr>
                                            <p:cTn id="55" dur="1" fill="hold">
                                              <p:stCondLst>
                                                <p:cond delay="0"/>
                                              </p:stCondLst>
                                            </p:cTn>
                                            <p:tgtEl>
                                              <p:spTgt spid="17"/>
                                            </p:tgtEl>
                                            <p:attrNameLst>
                                              <p:attrName>style.visibility</p:attrName>
                                            </p:attrNameLst>
                                          </p:cBhvr>
                                          <p:to>
                                            <p:strVal val="visible"/>
                                          </p:to>
                                        </p:set>
                                        <p:animScale>
                                          <p:cBhvr>
                                            <p:cTn id="56" dur="25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250" decel="50000" fill="hold">
                                              <p:stCondLst>
                                                <p:cond delay="0"/>
                                              </p:stCondLst>
                                            </p:cTn>
                                            <p:tgtEl>
                                              <p:spTgt spid="17"/>
                                            </p:tgtEl>
                                            <p:attrNameLst>
                                              <p:attrName>ppt_x</p:attrName>
                                              <p:attrName>ppt_y</p:attrName>
                                            </p:attrNameLst>
                                          </p:cBhvr>
                                        </p:animMotion>
                                        <p:animEffect transition="in" filter="fade">
                                          <p:cBhvr>
                                            <p:cTn id="5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4" grpId="0" animBg="1"/>
          <p:bldP spid="15" grpId="0" animBg="1"/>
          <p:bldP spid="16" grpId="0" animBg="1"/>
          <p:bldP spid="17" grpId="0"/>
          <p:bldP spid="22" grpId="0" animBg="1"/>
          <p:bldP spid="23" grpId="0" animBg="1"/>
          <p:bldP spid="25" grpId="0" animBg="1"/>
          <p:bldP spid="26" grpId="0" animBg="1"/>
          <p:bldP spid="2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solidFill>
                  <a:prstClr val="black">
                    <a:lumMod val="65000"/>
                    <a:lumOff val="35000"/>
                  </a:prstClr>
                </a:solidFill>
                <a:latin typeface="Arial" panose="020B0604020202020204"/>
                <a:ea typeface="微软雅黑" panose="020B0503020204020204" pitchFamily="34" charset="-122"/>
                <a:cs typeface="+mn-ea"/>
                <a:sym typeface="+mn-lt"/>
              </a:rPr>
              <a:t>企业文化</a:t>
            </a:r>
            <a:r>
              <a:rPr lang="en-US" altLang="zh-CN" sz="1200" dirty="0">
                <a:solidFill>
                  <a:prstClr val="black">
                    <a:lumMod val="65000"/>
                    <a:lumOff val="35000"/>
                  </a:prstClr>
                </a:solidFill>
                <a:latin typeface="Arial" panose="020B0604020202020204"/>
                <a:ea typeface="微软雅黑" panose="020B0503020204020204" pitchFamily="34" charset="-122"/>
                <a:cs typeface="+mn-ea"/>
                <a:sym typeface="+mn-lt"/>
              </a:rPr>
              <a:t>(Corporate culture)</a:t>
            </a:r>
            <a:r>
              <a:rPr lang="en-US" altLang="zh-CN" sz="1600" dirty="0">
                <a:solidFill>
                  <a:prstClr val="black">
                    <a:lumMod val="65000"/>
                    <a:lumOff val="35000"/>
                  </a:prstClr>
                </a:solidFill>
              </a:rPr>
              <a:t> ---</a:t>
            </a:r>
            <a:r>
              <a:rPr lang="zh-CN" altLang="en-US" sz="1600" dirty="0">
                <a:solidFill>
                  <a:prstClr val="black">
                    <a:lumMod val="65000"/>
                    <a:lumOff val="35000"/>
                  </a:prstClr>
                </a:solidFill>
              </a:rPr>
              <a:t>团结协助</a:t>
            </a:r>
            <a:endParaRPr lang="zh-CN" altLang="en-US" sz="1600" dirty="0">
              <a:solidFill>
                <a:prstClr val="black">
                  <a:lumMod val="65000"/>
                  <a:lumOff val="35000"/>
                </a:prstClr>
              </a:solidFill>
            </a:endParaRPr>
          </a:p>
        </p:txBody>
      </p:sp>
      <p:sp>
        <p:nvSpPr>
          <p:cNvPr id="4" name="圆角矩形 3"/>
          <p:cNvSpPr/>
          <p:nvPr/>
        </p:nvSpPr>
        <p:spPr>
          <a:xfrm>
            <a:off x="4788024" y="1527634"/>
            <a:ext cx="3456384" cy="2988332"/>
          </a:xfrm>
          <a:prstGeom prst="roundRect">
            <a:avLst>
              <a:gd name="adj" fmla="val 3888"/>
            </a:avLst>
          </a:prstGeom>
          <a:noFill/>
          <a:ln w="12700">
            <a:solidFill>
              <a:schemeClr val="bg1">
                <a:lumMod val="75000"/>
              </a:schemeClr>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292080" y="1347615"/>
            <a:ext cx="2448272" cy="36004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400" b="1" dirty="0">
                <a:latin typeface="Impact" panose="020B0806030902050204" pitchFamily="34" charset="0"/>
              </a:rPr>
              <a:t>团结协助</a:t>
            </a:r>
            <a:endParaRPr lang="zh-CN" altLang="en-US" sz="1400" b="1" dirty="0">
              <a:latin typeface="Impact" panose="020B0806030902050204" pitchFamily="34" charset="0"/>
            </a:endParaRPr>
          </a:p>
        </p:txBody>
      </p:sp>
      <p:sp>
        <p:nvSpPr>
          <p:cNvPr id="6" name="Rectangle 12"/>
          <p:cNvSpPr/>
          <p:nvPr/>
        </p:nvSpPr>
        <p:spPr>
          <a:xfrm>
            <a:off x="4920630" y="1923678"/>
            <a:ext cx="3107754" cy="2308324"/>
          </a:xfrm>
          <a:prstGeom prst="rect">
            <a:avLst/>
          </a:prstGeom>
        </p:spPr>
        <p:txBody>
          <a:bodyPr wrap="square">
            <a:spAutoFit/>
          </a:bodyPr>
          <a:lstStyle/>
          <a:p>
            <a:pPr>
              <a:lnSpc>
                <a:spcPct val="150000"/>
              </a:lnSpc>
            </a:pPr>
            <a:r>
              <a:rPr lang="zh-CN" altLang="en-US" sz="1200" dirty="0">
                <a:solidFill>
                  <a:schemeClr val="bg1">
                    <a:lumMod val="50000"/>
                  </a:schemeClr>
                </a:solidFill>
                <a:cs typeface="+mn-ea"/>
                <a:sym typeface="+mn-lt"/>
              </a:rPr>
              <a:t>       团队协助是一切繁荣的基础。</a:t>
            </a:r>
            <a:endParaRPr lang="en-US" altLang="zh-CN" sz="1200" dirty="0">
              <a:solidFill>
                <a:schemeClr val="bg1">
                  <a:lumMod val="50000"/>
                </a:schemeClr>
              </a:solidFill>
              <a:cs typeface="+mn-ea"/>
              <a:sym typeface="+mn-lt"/>
            </a:endParaRPr>
          </a:p>
          <a:p>
            <a:pPr>
              <a:lnSpc>
                <a:spcPct val="150000"/>
              </a:lnSpc>
            </a:pPr>
            <a:r>
              <a:rPr lang="en-US" altLang="zh-CN" sz="1200" dirty="0">
                <a:solidFill>
                  <a:schemeClr val="bg1">
                    <a:lumMod val="50000"/>
                  </a:schemeClr>
                </a:solidFill>
                <a:cs typeface="+mn-ea"/>
                <a:sym typeface="+mn-lt"/>
              </a:rPr>
              <a:t>       XXX</a:t>
            </a:r>
            <a:r>
              <a:rPr lang="zh-CN" altLang="en-US" sz="1200" dirty="0">
                <a:solidFill>
                  <a:schemeClr val="bg1">
                    <a:lumMod val="50000"/>
                  </a:schemeClr>
                </a:solidFill>
                <a:cs typeface="+mn-ea"/>
                <a:sym typeface="+mn-lt"/>
              </a:rPr>
              <a:t>的成功最重要的就是拥有一个具有统一目标、统一价值观、统一行为方式的团结互助的团队。</a:t>
            </a:r>
            <a:endParaRPr lang="en-US" altLang="zh-CN" sz="1200" dirty="0">
              <a:solidFill>
                <a:schemeClr val="bg1">
                  <a:lumMod val="50000"/>
                </a:schemeClr>
              </a:solidFill>
              <a:cs typeface="+mn-ea"/>
              <a:sym typeface="+mn-lt"/>
            </a:endParaRPr>
          </a:p>
          <a:p>
            <a:pPr>
              <a:lnSpc>
                <a:spcPct val="150000"/>
              </a:lnSpc>
            </a:pPr>
            <a:r>
              <a:rPr lang="en-US" altLang="zh-CN" sz="1200" dirty="0">
                <a:solidFill>
                  <a:schemeClr val="bg1">
                    <a:lumMod val="50000"/>
                  </a:schemeClr>
                </a:solidFill>
                <a:cs typeface="+mn-ea"/>
                <a:sym typeface="+mn-lt"/>
              </a:rPr>
              <a:t>       </a:t>
            </a:r>
            <a:r>
              <a:rPr lang="zh-CN" altLang="en-US" sz="1200" dirty="0">
                <a:solidFill>
                  <a:schemeClr val="bg1">
                    <a:lumMod val="50000"/>
                  </a:schemeClr>
                </a:solidFill>
                <a:cs typeface="+mn-ea"/>
                <a:sym typeface="+mn-lt"/>
              </a:rPr>
              <a:t>在</a:t>
            </a:r>
            <a:r>
              <a:rPr lang="en-US" altLang="zh-CN" sz="1200" dirty="0">
                <a:solidFill>
                  <a:schemeClr val="bg1">
                    <a:lumMod val="50000"/>
                  </a:schemeClr>
                </a:solidFill>
                <a:cs typeface="+mn-ea"/>
                <a:sym typeface="+mn-lt"/>
              </a:rPr>
              <a:t>XXX</a:t>
            </a:r>
            <a:r>
              <a:rPr lang="zh-CN" altLang="en-US" sz="1200" dirty="0">
                <a:solidFill>
                  <a:schemeClr val="bg1">
                    <a:lumMod val="50000"/>
                  </a:schemeClr>
                </a:solidFill>
                <a:cs typeface="+mn-ea"/>
                <a:sym typeface="+mn-lt"/>
              </a:rPr>
              <a:t>，没有优秀的个人，只有优秀的团队。我们致力于用一流的管理方式，让平凡的人组成不平凡的团队，超越不平凡的目标！</a:t>
            </a:r>
            <a:endParaRPr lang="zh-CN" altLang="en-US" sz="1200" dirty="0">
              <a:solidFill>
                <a:schemeClr val="bg1">
                  <a:lumMod val="50000"/>
                </a:schemeClr>
              </a:solidFill>
              <a:cs typeface="+mn-ea"/>
              <a:sym typeface="+mn-lt"/>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2995" y="2306949"/>
            <a:ext cx="3996965" cy="2836555"/>
          </a:xfrm>
          <a:prstGeom prst="rect">
            <a:avLst/>
          </a:prstGeom>
        </p:spPr>
      </p:pic>
      <p:sp>
        <p:nvSpPr>
          <p:cNvPr id="8" name="TextBox 7"/>
          <p:cNvSpPr txBox="1"/>
          <p:nvPr/>
        </p:nvSpPr>
        <p:spPr>
          <a:xfrm>
            <a:off x="2115431" y="1193723"/>
            <a:ext cx="2219883"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团结协助</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2763478" y="1626354"/>
            <a:ext cx="2096554"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超越不凡</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1000"/>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649"/>
                            </p:stCondLst>
                            <p:childTnLst>
                              <p:par>
                                <p:cTn id="14" presetID="2" presetClass="entr" presetSubtype="2" fill="hold" grpId="0" nodeType="afterEffect">
                                  <p:stCondLst>
                                    <p:cond delay="0"/>
                                  </p:stCondLst>
                                  <p:iterate type="lt">
                                    <p:tmPct val="10000"/>
                                  </p:iterate>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2299"/>
                            </p:stCondLst>
                            <p:childTnLst>
                              <p:par>
                                <p:cTn id="19" presetID="25"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par>
                          <p:cTn id="29" fill="hold">
                            <p:stCondLst>
                              <p:cond delay="3299"/>
                            </p:stCondLst>
                            <p:childTnLst>
                              <p:par>
                                <p:cTn id="30" presetID="21"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heel(1)">
                                      <p:cBhvr>
                                        <p:cTn id="32" dur="500"/>
                                        <p:tgtEl>
                                          <p:spTgt spid="4"/>
                                        </p:tgtEl>
                                      </p:cBhvr>
                                    </p:animEffect>
                                  </p:childTnLst>
                                </p:cTn>
                              </p:par>
                            </p:childTnLst>
                          </p:cTn>
                        </p:par>
                        <p:par>
                          <p:cTn id="33" fill="hold">
                            <p:stCondLst>
                              <p:cond delay="3799"/>
                            </p:stCondLst>
                            <p:childTnLst>
                              <p:par>
                                <p:cTn id="34" presetID="22" presetClass="entr" presetSubtype="1"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solidFill>
                  <a:prstClr val="black">
                    <a:lumMod val="65000"/>
                    <a:lumOff val="35000"/>
                  </a:prstClr>
                </a:solidFill>
                <a:latin typeface="Arial" panose="020B0604020202020204"/>
                <a:ea typeface="微软雅黑" panose="020B0503020204020204" pitchFamily="34" charset="-122"/>
                <a:cs typeface="+mn-ea"/>
                <a:sym typeface="+mn-lt"/>
              </a:rPr>
              <a:t>企业文化</a:t>
            </a:r>
            <a:r>
              <a:rPr lang="en-US" altLang="zh-CN" sz="1200" dirty="0">
                <a:solidFill>
                  <a:prstClr val="black">
                    <a:lumMod val="65000"/>
                    <a:lumOff val="35000"/>
                  </a:prstClr>
                </a:solidFill>
                <a:latin typeface="Arial" panose="020B0604020202020204"/>
                <a:ea typeface="微软雅黑" panose="020B0503020204020204" pitchFamily="34" charset="-122"/>
                <a:cs typeface="+mn-ea"/>
                <a:sym typeface="+mn-lt"/>
              </a:rPr>
              <a:t>(Corporate culture)</a:t>
            </a:r>
            <a:r>
              <a:rPr lang="en-US" altLang="zh-CN" sz="1600" dirty="0">
                <a:solidFill>
                  <a:prstClr val="black">
                    <a:lumMod val="65000"/>
                    <a:lumOff val="35000"/>
                  </a:prstClr>
                </a:solidFill>
              </a:rPr>
              <a:t> ---</a:t>
            </a:r>
            <a:r>
              <a:rPr lang="zh-CN" altLang="en-US" sz="1600" dirty="0">
                <a:solidFill>
                  <a:prstClr val="black">
                    <a:lumMod val="65000"/>
                    <a:lumOff val="35000"/>
                  </a:prstClr>
                </a:solidFill>
              </a:rPr>
              <a:t>以人为本</a:t>
            </a:r>
            <a:endParaRPr lang="zh-CN" altLang="en-US" dirty="0"/>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5220" y="1707280"/>
            <a:ext cx="2742644" cy="3738260"/>
          </a:xfrm>
          <a:prstGeom prst="rect">
            <a:avLst/>
          </a:prstGeom>
        </p:spPr>
      </p:pic>
      <p:sp>
        <p:nvSpPr>
          <p:cNvPr id="4" name="圆角矩形 3"/>
          <p:cNvSpPr/>
          <p:nvPr/>
        </p:nvSpPr>
        <p:spPr>
          <a:xfrm>
            <a:off x="4572000" y="1527634"/>
            <a:ext cx="3456384" cy="2988332"/>
          </a:xfrm>
          <a:prstGeom prst="roundRect">
            <a:avLst>
              <a:gd name="adj" fmla="val 3888"/>
            </a:avLst>
          </a:prstGeom>
          <a:noFill/>
          <a:ln w="12700">
            <a:solidFill>
              <a:schemeClr val="bg1">
                <a:lumMod val="75000"/>
              </a:schemeClr>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076056" y="1347615"/>
            <a:ext cx="2448272" cy="36004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400" b="1" dirty="0">
                <a:latin typeface="Impact" panose="020B0806030902050204" pitchFamily="34" charset="0"/>
              </a:rPr>
              <a:t>以人为本</a:t>
            </a:r>
            <a:endParaRPr lang="zh-CN" altLang="en-US" sz="1400" b="1" dirty="0">
              <a:latin typeface="Impact" panose="020B0806030902050204" pitchFamily="34" charset="0"/>
            </a:endParaRPr>
          </a:p>
        </p:txBody>
      </p:sp>
      <p:sp>
        <p:nvSpPr>
          <p:cNvPr id="6" name="Rectangle 12"/>
          <p:cNvSpPr/>
          <p:nvPr/>
        </p:nvSpPr>
        <p:spPr>
          <a:xfrm>
            <a:off x="4704606" y="1858639"/>
            <a:ext cx="3251770" cy="2585323"/>
          </a:xfrm>
          <a:prstGeom prst="rect">
            <a:avLst/>
          </a:prstGeom>
        </p:spPr>
        <p:txBody>
          <a:bodyPr wrap="square">
            <a:spAutoFit/>
          </a:bodyPr>
          <a:lstStyle/>
          <a:p>
            <a:pPr>
              <a:lnSpc>
                <a:spcPct val="150000"/>
              </a:lnSpc>
            </a:pPr>
            <a:r>
              <a:rPr lang="zh-CN" altLang="en-US" sz="1200" dirty="0">
                <a:solidFill>
                  <a:schemeClr val="bg1">
                    <a:lumMod val="50000"/>
                  </a:schemeClr>
                </a:solidFill>
                <a:cs typeface="+mn-ea"/>
                <a:sym typeface="+mn-lt"/>
              </a:rPr>
              <a:t>        人是最有灵性的生物，是这个世界上感情最为丰富的主宰者。</a:t>
            </a:r>
            <a:r>
              <a:rPr lang="en-US" altLang="zh-CN" sz="1200" dirty="0">
                <a:solidFill>
                  <a:schemeClr val="bg1">
                    <a:lumMod val="50000"/>
                  </a:schemeClr>
                </a:solidFill>
                <a:cs typeface="+mn-ea"/>
                <a:sym typeface="+mn-lt"/>
              </a:rPr>
              <a:t>XXXX</a:t>
            </a:r>
            <a:r>
              <a:rPr lang="zh-CN" altLang="en-US" sz="1200" dirty="0">
                <a:solidFill>
                  <a:schemeClr val="bg1">
                    <a:lumMod val="50000"/>
                  </a:schemeClr>
                </a:solidFill>
                <a:cs typeface="+mn-ea"/>
                <a:sym typeface="+mn-lt"/>
              </a:rPr>
              <a:t>尊重人性，尊重个性，我们坚持员工永远是</a:t>
            </a:r>
            <a:r>
              <a:rPr lang="en-US" altLang="zh-CN" sz="1200" dirty="0">
                <a:solidFill>
                  <a:schemeClr val="bg1">
                    <a:lumMod val="50000"/>
                  </a:schemeClr>
                </a:solidFill>
                <a:cs typeface="+mn-ea"/>
                <a:sym typeface="+mn-lt"/>
              </a:rPr>
              <a:t>XXX</a:t>
            </a:r>
            <a:r>
              <a:rPr lang="zh-CN" altLang="en-US" sz="1200" dirty="0">
                <a:solidFill>
                  <a:schemeClr val="bg1">
                    <a:lumMod val="50000"/>
                  </a:schemeClr>
                </a:solidFill>
                <a:cs typeface="+mn-ea"/>
                <a:sym typeface="+mn-lt"/>
              </a:rPr>
              <a:t>最宝贵的财富和资本，因此我们为员工提供良好的学习和交流平台和阶梯式的晋升通道，提高企业员工的技术与服务水平，帮助员工成长，改善员工生活；同时我们鼓励同事与同事之间、上下级之间、部门与部门之间多沟通，快乐地工作，以促进工作更好地完成。</a:t>
            </a:r>
            <a:endParaRPr lang="zh-CN" altLang="en-US" sz="1200" dirty="0">
              <a:solidFill>
                <a:schemeClr val="bg1">
                  <a:lumMod val="50000"/>
                </a:schemeClr>
              </a:solidFill>
              <a:cs typeface="+mn-ea"/>
              <a:sym typeface="+mn-lt"/>
            </a:endParaRPr>
          </a:p>
        </p:txBody>
      </p:sp>
      <p:sp>
        <p:nvSpPr>
          <p:cNvPr id="7" name="TextBox 6"/>
          <p:cNvSpPr txBox="1"/>
          <p:nvPr/>
        </p:nvSpPr>
        <p:spPr>
          <a:xfrm>
            <a:off x="2115431" y="1193723"/>
            <a:ext cx="2219883"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以人为本</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2763478" y="1626354"/>
            <a:ext cx="2096554"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快乐工作</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649"/>
                            </p:stCondLst>
                            <p:childTnLst>
                              <p:par>
                                <p:cTn id="14" presetID="2" presetClass="entr" presetSubtype="2" fill="hold" grpId="0" nodeType="after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299"/>
                            </p:stCondLst>
                            <p:childTnLst>
                              <p:par>
                                <p:cTn id="19" presetID="25"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par>
                          <p:cTn id="29" fill="hold">
                            <p:stCondLst>
                              <p:cond delay="3299"/>
                            </p:stCondLst>
                            <p:childTnLst>
                              <p:par>
                                <p:cTn id="30" presetID="21"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heel(1)">
                                      <p:cBhvr>
                                        <p:cTn id="32" dur="500"/>
                                        <p:tgtEl>
                                          <p:spTgt spid="4"/>
                                        </p:tgtEl>
                                      </p:cBhvr>
                                    </p:animEffect>
                                  </p:childTnLst>
                                </p:cTn>
                              </p:par>
                            </p:childTnLst>
                          </p:cTn>
                        </p:par>
                        <p:par>
                          <p:cTn id="33" fill="hold">
                            <p:stCondLst>
                              <p:cond delay="3799"/>
                            </p:stCondLst>
                            <p:childTnLst>
                              <p:par>
                                <p:cTn id="34" presetID="16" presetClass="entr" presetSubtype="21"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solidFill>
                  <a:prstClr val="black">
                    <a:lumMod val="65000"/>
                    <a:lumOff val="35000"/>
                  </a:prstClr>
                </a:solidFill>
                <a:latin typeface="Arial" panose="020B0604020202020204"/>
                <a:ea typeface="微软雅黑" panose="020B0503020204020204" pitchFamily="34" charset="-122"/>
                <a:cs typeface="+mn-ea"/>
                <a:sym typeface="+mn-lt"/>
              </a:rPr>
              <a:t>企业文化</a:t>
            </a:r>
            <a:r>
              <a:rPr lang="en-US" altLang="zh-CN" sz="1200" dirty="0">
                <a:solidFill>
                  <a:prstClr val="black">
                    <a:lumMod val="65000"/>
                    <a:lumOff val="35000"/>
                  </a:prstClr>
                </a:solidFill>
                <a:latin typeface="Arial" panose="020B0604020202020204"/>
                <a:ea typeface="微软雅黑" panose="020B0503020204020204" pitchFamily="34" charset="-122"/>
                <a:cs typeface="+mn-ea"/>
                <a:sym typeface="+mn-lt"/>
              </a:rPr>
              <a:t>(Corporate culture)</a:t>
            </a:r>
            <a:r>
              <a:rPr lang="en-US" altLang="zh-CN" sz="1600" dirty="0">
                <a:solidFill>
                  <a:prstClr val="black">
                    <a:lumMod val="65000"/>
                    <a:lumOff val="35000"/>
                  </a:prstClr>
                </a:solidFill>
              </a:rPr>
              <a:t> ---</a:t>
            </a:r>
            <a:r>
              <a:rPr lang="zh-CN" altLang="en-US" sz="1600" dirty="0">
                <a:solidFill>
                  <a:prstClr val="black">
                    <a:lumMod val="65000"/>
                    <a:lumOff val="35000"/>
                  </a:prstClr>
                </a:solidFill>
              </a:rPr>
              <a:t>结果导向</a:t>
            </a:r>
            <a:endParaRPr lang="zh-CN" altLang="en-US" dirty="0"/>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6321" y="799145"/>
            <a:ext cx="3625434" cy="4344359"/>
          </a:xfrm>
          <a:prstGeom prst="rect">
            <a:avLst/>
          </a:prstGeom>
        </p:spPr>
      </p:pic>
      <p:sp>
        <p:nvSpPr>
          <p:cNvPr id="4" name="圆角矩形 3"/>
          <p:cNvSpPr/>
          <p:nvPr/>
        </p:nvSpPr>
        <p:spPr>
          <a:xfrm>
            <a:off x="4572000" y="1527634"/>
            <a:ext cx="3456384" cy="2988332"/>
          </a:xfrm>
          <a:prstGeom prst="roundRect">
            <a:avLst>
              <a:gd name="adj" fmla="val 3888"/>
            </a:avLst>
          </a:prstGeom>
          <a:noFill/>
          <a:ln w="12700">
            <a:solidFill>
              <a:schemeClr val="bg1">
                <a:lumMod val="75000"/>
              </a:schemeClr>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076056" y="1347615"/>
            <a:ext cx="2448272" cy="36004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400" b="1" dirty="0">
                <a:latin typeface="Impact" panose="020B0806030902050204" pitchFamily="34" charset="0"/>
              </a:rPr>
              <a:t>结果导向</a:t>
            </a:r>
            <a:endParaRPr lang="zh-CN" altLang="en-US" sz="1400" b="1" dirty="0">
              <a:latin typeface="Impact" panose="020B0806030902050204" pitchFamily="34" charset="0"/>
            </a:endParaRPr>
          </a:p>
        </p:txBody>
      </p:sp>
      <p:sp>
        <p:nvSpPr>
          <p:cNvPr id="6" name="Rectangle 12"/>
          <p:cNvSpPr/>
          <p:nvPr/>
        </p:nvSpPr>
        <p:spPr>
          <a:xfrm>
            <a:off x="4776614" y="1851674"/>
            <a:ext cx="3107754" cy="2585323"/>
          </a:xfrm>
          <a:prstGeom prst="rect">
            <a:avLst/>
          </a:prstGeom>
        </p:spPr>
        <p:txBody>
          <a:bodyPr wrap="square">
            <a:spAutoFit/>
          </a:bodyPr>
          <a:lstStyle/>
          <a:p>
            <a:pPr>
              <a:lnSpc>
                <a:spcPct val="150000"/>
              </a:lnSpc>
            </a:pPr>
            <a:r>
              <a:rPr lang="zh-CN" altLang="en-US" sz="1200" dirty="0">
                <a:solidFill>
                  <a:schemeClr val="bg1">
                    <a:lumMod val="50000"/>
                  </a:schemeClr>
                </a:solidFill>
                <a:cs typeface="+mn-ea"/>
                <a:sym typeface="+mn-lt"/>
              </a:rPr>
              <a:t>        公司用结果在市场换取利润和生存发展，员工用结果在公司交换报酬和发展空间，公司和员工都靠结果生存。</a:t>
            </a:r>
            <a:endParaRPr lang="en-US" altLang="zh-CN" sz="1200" dirty="0">
              <a:solidFill>
                <a:schemeClr val="bg1">
                  <a:lumMod val="50000"/>
                </a:schemeClr>
              </a:solidFill>
              <a:cs typeface="+mn-ea"/>
              <a:sym typeface="+mn-lt"/>
            </a:endParaRPr>
          </a:p>
          <a:p>
            <a:pPr>
              <a:lnSpc>
                <a:spcPct val="150000"/>
              </a:lnSpc>
            </a:pPr>
            <a:r>
              <a:rPr lang="en-US" altLang="zh-CN" sz="1200" dirty="0">
                <a:solidFill>
                  <a:schemeClr val="bg1">
                    <a:lumMod val="50000"/>
                  </a:schemeClr>
                </a:solidFill>
                <a:cs typeface="+mn-ea"/>
                <a:sym typeface="+mn-lt"/>
              </a:rPr>
              <a:t>        </a:t>
            </a:r>
            <a:r>
              <a:rPr lang="zh-CN" altLang="en-US" sz="1200" dirty="0">
                <a:solidFill>
                  <a:schemeClr val="bg1">
                    <a:lumMod val="50000"/>
                  </a:schemeClr>
                </a:solidFill>
                <a:cs typeface="+mn-ea"/>
                <a:sym typeface="+mn-lt"/>
              </a:rPr>
              <a:t>因此，</a:t>
            </a:r>
            <a:r>
              <a:rPr lang="en-US" altLang="zh-CN" sz="1200" dirty="0">
                <a:solidFill>
                  <a:schemeClr val="bg1">
                    <a:lumMod val="50000"/>
                  </a:schemeClr>
                </a:solidFill>
                <a:cs typeface="+mn-ea"/>
                <a:sym typeface="+mn-lt"/>
              </a:rPr>
              <a:t>XXX</a:t>
            </a:r>
            <a:r>
              <a:rPr lang="zh-CN" altLang="en-US" sz="1200" dirty="0">
                <a:solidFill>
                  <a:schemeClr val="bg1">
                    <a:lumMod val="50000"/>
                  </a:schemeClr>
                </a:solidFill>
                <a:cs typeface="+mn-ea"/>
                <a:sym typeface="+mn-lt"/>
              </a:rPr>
              <a:t>鼓励为客户提供价值、位公司做出结果的人，只有主动汇报工作进度的员工才会得到协助，只有主动为企业提供结果的员工，才能成为团队的领导者，从而实现更大的个人价值。结果是</a:t>
            </a:r>
            <a:r>
              <a:rPr lang="en-US" altLang="zh-CN" sz="1200" dirty="0">
                <a:solidFill>
                  <a:schemeClr val="bg1">
                    <a:lumMod val="50000"/>
                  </a:schemeClr>
                </a:solidFill>
                <a:cs typeface="+mn-ea"/>
                <a:sym typeface="+mn-lt"/>
              </a:rPr>
              <a:t>XXX</a:t>
            </a:r>
            <a:r>
              <a:rPr lang="zh-CN" altLang="en-US" sz="1200" dirty="0">
                <a:solidFill>
                  <a:schemeClr val="bg1">
                    <a:lumMod val="50000"/>
                  </a:schemeClr>
                </a:solidFill>
                <a:cs typeface="+mn-ea"/>
                <a:sym typeface="+mn-lt"/>
              </a:rPr>
              <a:t>与各位员工携手并进的基础。</a:t>
            </a:r>
            <a:endParaRPr lang="zh-CN" altLang="en-US" sz="1200" dirty="0">
              <a:solidFill>
                <a:schemeClr val="bg1">
                  <a:lumMod val="50000"/>
                </a:schemeClr>
              </a:solidFill>
              <a:cs typeface="+mn-ea"/>
              <a:sym typeface="+mn-lt"/>
            </a:endParaRPr>
          </a:p>
        </p:txBody>
      </p:sp>
      <p:sp>
        <p:nvSpPr>
          <p:cNvPr id="7" name="TextBox 6"/>
          <p:cNvSpPr txBox="1"/>
          <p:nvPr/>
        </p:nvSpPr>
        <p:spPr>
          <a:xfrm>
            <a:off x="2115431" y="1193723"/>
            <a:ext cx="2219883"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结果导向</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2763478" y="1626354"/>
            <a:ext cx="2096554"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制胜未来</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649"/>
                            </p:stCondLst>
                            <p:childTnLst>
                              <p:par>
                                <p:cTn id="14" presetID="2" presetClass="entr" presetSubtype="2" fill="hold" grpId="0" nodeType="after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299"/>
                            </p:stCondLst>
                            <p:childTnLst>
                              <p:par>
                                <p:cTn id="19" presetID="25"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par>
                          <p:cTn id="29" fill="hold">
                            <p:stCondLst>
                              <p:cond delay="3299"/>
                            </p:stCondLst>
                            <p:childTnLst>
                              <p:par>
                                <p:cTn id="30" presetID="21"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heel(1)">
                                      <p:cBhvr>
                                        <p:cTn id="32" dur="500"/>
                                        <p:tgtEl>
                                          <p:spTgt spid="4"/>
                                        </p:tgtEl>
                                      </p:cBhvr>
                                    </p:animEffect>
                                  </p:childTnLst>
                                </p:cTn>
                              </p:par>
                            </p:childTnLst>
                          </p:cTn>
                        </p:par>
                        <p:par>
                          <p:cTn id="33" fill="hold">
                            <p:stCondLst>
                              <p:cond delay="3799"/>
                            </p:stCondLst>
                            <p:childTnLst>
                              <p:par>
                                <p:cTn id="34" presetID="6" presetClass="entr" presetSubtype="16"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solidFill>
                  <a:prstClr val="black">
                    <a:lumMod val="65000"/>
                    <a:lumOff val="35000"/>
                  </a:prstClr>
                </a:solidFill>
                <a:latin typeface="Arial" panose="020B0604020202020204"/>
                <a:ea typeface="微软雅黑" panose="020B0503020204020204" pitchFamily="34" charset="-122"/>
                <a:cs typeface="+mn-ea"/>
                <a:sym typeface="+mn-lt"/>
              </a:rPr>
              <a:t>企业文化</a:t>
            </a:r>
            <a:r>
              <a:rPr lang="en-US" altLang="zh-CN" sz="1200" dirty="0">
                <a:solidFill>
                  <a:prstClr val="black">
                    <a:lumMod val="65000"/>
                    <a:lumOff val="35000"/>
                  </a:prstClr>
                </a:solidFill>
                <a:latin typeface="Arial" panose="020B0604020202020204"/>
                <a:ea typeface="微软雅黑" panose="020B0503020204020204" pitchFamily="34" charset="-122"/>
                <a:cs typeface="+mn-ea"/>
                <a:sym typeface="+mn-lt"/>
              </a:rPr>
              <a:t>(Corporate culture)</a:t>
            </a:r>
            <a:r>
              <a:rPr lang="en-US" altLang="zh-CN" sz="1600" dirty="0">
                <a:solidFill>
                  <a:prstClr val="black">
                    <a:lumMod val="65000"/>
                    <a:lumOff val="35000"/>
                  </a:prstClr>
                </a:solidFill>
              </a:rPr>
              <a:t> ---</a:t>
            </a:r>
            <a:r>
              <a:rPr lang="zh-CN" altLang="en-US" sz="1600" dirty="0">
                <a:solidFill>
                  <a:prstClr val="black">
                    <a:lumMod val="65000"/>
                    <a:lumOff val="35000"/>
                  </a:prstClr>
                </a:solidFill>
              </a:rPr>
              <a:t>顾客至上</a:t>
            </a:r>
            <a:endParaRPr lang="zh-CN" altLang="en-US" sz="1600" dirty="0">
              <a:solidFill>
                <a:prstClr val="black">
                  <a:lumMod val="65000"/>
                  <a:lumOff val="35000"/>
                </a:prstClr>
              </a:solidFill>
            </a:endParaRPr>
          </a:p>
        </p:txBody>
      </p:sp>
      <p:sp>
        <p:nvSpPr>
          <p:cNvPr id="4" name="圆角矩形 3"/>
          <p:cNvSpPr/>
          <p:nvPr/>
        </p:nvSpPr>
        <p:spPr>
          <a:xfrm>
            <a:off x="4788024" y="1527634"/>
            <a:ext cx="3456384" cy="2988332"/>
          </a:xfrm>
          <a:prstGeom prst="roundRect">
            <a:avLst>
              <a:gd name="adj" fmla="val 3888"/>
            </a:avLst>
          </a:prstGeom>
          <a:noFill/>
          <a:ln w="12700">
            <a:solidFill>
              <a:schemeClr val="bg1">
                <a:lumMod val="75000"/>
              </a:schemeClr>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292080" y="1347615"/>
            <a:ext cx="2448272" cy="36004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400" b="1" dirty="0">
                <a:latin typeface="Impact" panose="020B0806030902050204" pitchFamily="34" charset="0"/>
              </a:rPr>
              <a:t>顾客至上</a:t>
            </a:r>
            <a:endParaRPr lang="zh-CN" altLang="en-US" sz="1400" b="1" dirty="0">
              <a:latin typeface="Impact" panose="020B0806030902050204" pitchFamily="34" charset="0"/>
            </a:endParaRPr>
          </a:p>
        </p:txBody>
      </p:sp>
      <p:sp>
        <p:nvSpPr>
          <p:cNvPr id="6" name="Rectangle 12"/>
          <p:cNvSpPr/>
          <p:nvPr/>
        </p:nvSpPr>
        <p:spPr>
          <a:xfrm>
            <a:off x="4920630" y="1781761"/>
            <a:ext cx="3107754" cy="2585323"/>
          </a:xfrm>
          <a:prstGeom prst="rect">
            <a:avLst/>
          </a:prstGeom>
        </p:spPr>
        <p:txBody>
          <a:bodyPr wrap="square">
            <a:spAutoFit/>
          </a:bodyPr>
          <a:lstStyle/>
          <a:p>
            <a:pPr>
              <a:lnSpc>
                <a:spcPct val="150000"/>
              </a:lnSpc>
            </a:pPr>
            <a:r>
              <a:rPr lang="zh-CN" altLang="en-US" sz="1200" dirty="0">
                <a:solidFill>
                  <a:schemeClr val="bg1">
                    <a:lumMod val="50000"/>
                  </a:schemeClr>
                </a:solidFill>
                <a:cs typeface="+mn-ea"/>
                <a:sym typeface="+mn-lt"/>
              </a:rPr>
              <a:t>        顾客是上帝，是</a:t>
            </a:r>
            <a:r>
              <a:rPr lang="en-US" altLang="zh-CN" sz="1200" dirty="0">
                <a:solidFill>
                  <a:schemeClr val="bg1">
                    <a:lumMod val="50000"/>
                  </a:schemeClr>
                </a:solidFill>
                <a:cs typeface="+mn-ea"/>
                <a:sym typeface="+mn-lt"/>
              </a:rPr>
              <a:t>XXX</a:t>
            </a:r>
            <a:r>
              <a:rPr lang="zh-CN" altLang="en-US" sz="1200" dirty="0">
                <a:solidFill>
                  <a:schemeClr val="bg1">
                    <a:lumMod val="50000"/>
                  </a:schemeClr>
                </a:solidFill>
                <a:cs typeface="+mn-ea"/>
                <a:sym typeface="+mn-lt"/>
              </a:rPr>
              <a:t>盈利的来源，是</a:t>
            </a:r>
            <a:r>
              <a:rPr lang="en-US" altLang="zh-CN" sz="1200" dirty="0">
                <a:solidFill>
                  <a:schemeClr val="bg1">
                    <a:lumMod val="50000"/>
                  </a:schemeClr>
                </a:solidFill>
                <a:cs typeface="+mn-ea"/>
                <a:sym typeface="+mn-lt"/>
              </a:rPr>
              <a:t>XXX</a:t>
            </a:r>
            <a:r>
              <a:rPr lang="zh-CN" altLang="en-US" sz="1200" dirty="0">
                <a:solidFill>
                  <a:schemeClr val="bg1">
                    <a:lumMod val="50000"/>
                  </a:schemeClr>
                </a:solidFill>
                <a:cs typeface="+mn-ea"/>
                <a:sym typeface="+mn-lt"/>
              </a:rPr>
              <a:t>最重要的资源。</a:t>
            </a:r>
            <a:endParaRPr lang="en-US" altLang="zh-CN" sz="1200" dirty="0">
              <a:solidFill>
                <a:schemeClr val="bg1">
                  <a:lumMod val="50000"/>
                </a:schemeClr>
              </a:solidFill>
              <a:cs typeface="+mn-ea"/>
              <a:sym typeface="+mn-lt"/>
            </a:endParaRPr>
          </a:p>
          <a:p>
            <a:pPr>
              <a:lnSpc>
                <a:spcPct val="150000"/>
              </a:lnSpc>
            </a:pPr>
            <a:r>
              <a:rPr lang="en-US" altLang="zh-CN" sz="1200" dirty="0">
                <a:solidFill>
                  <a:schemeClr val="bg1">
                    <a:lumMod val="50000"/>
                  </a:schemeClr>
                </a:solidFill>
                <a:cs typeface="+mn-ea"/>
                <a:sym typeface="+mn-lt"/>
              </a:rPr>
              <a:t>        </a:t>
            </a:r>
            <a:r>
              <a:rPr lang="zh-CN" altLang="en-US" sz="1200" dirty="0">
                <a:solidFill>
                  <a:schemeClr val="bg1">
                    <a:lumMod val="50000"/>
                  </a:schemeClr>
                </a:solidFill>
                <a:cs typeface="+mn-ea"/>
                <a:sym typeface="+mn-lt"/>
              </a:rPr>
              <a:t>没有顾客，</a:t>
            </a:r>
            <a:r>
              <a:rPr lang="en-US" altLang="zh-CN" sz="1200" dirty="0">
                <a:solidFill>
                  <a:schemeClr val="bg1">
                    <a:lumMod val="50000"/>
                  </a:schemeClr>
                </a:solidFill>
                <a:cs typeface="+mn-ea"/>
                <a:sym typeface="+mn-lt"/>
              </a:rPr>
              <a:t>XXX</a:t>
            </a:r>
            <a:r>
              <a:rPr lang="zh-CN" altLang="en-US" sz="1200" dirty="0">
                <a:solidFill>
                  <a:schemeClr val="bg1">
                    <a:lumMod val="50000"/>
                  </a:schemeClr>
                </a:solidFill>
                <a:cs typeface="+mn-ea"/>
                <a:sym typeface="+mn-lt"/>
              </a:rPr>
              <a:t>的一切资源都没有价值。对顾客，</a:t>
            </a:r>
            <a:r>
              <a:rPr lang="en-US" altLang="zh-CN" sz="1200" dirty="0">
                <a:solidFill>
                  <a:schemeClr val="bg1">
                    <a:lumMod val="50000"/>
                  </a:schemeClr>
                </a:solidFill>
                <a:cs typeface="+mn-ea"/>
                <a:sym typeface="+mn-lt"/>
              </a:rPr>
              <a:t>XXX</a:t>
            </a:r>
            <a:r>
              <a:rPr lang="zh-CN" altLang="en-US" sz="1200" dirty="0">
                <a:solidFill>
                  <a:schemeClr val="bg1">
                    <a:lumMod val="50000"/>
                  </a:schemeClr>
                </a:solidFill>
                <a:cs typeface="+mn-ea"/>
                <a:sym typeface="+mn-lt"/>
              </a:rPr>
              <a:t>人永远敬畏和感恩，并全力以赴，满足顾客需求、超越顾客期望。</a:t>
            </a:r>
            <a:endParaRPr lang="en-US" altLang="zh-CN" sz="1200" dirty="0">
              <a:solidFill>
                <a:schemeClr val="bg1">
                  <a:lumMod val="50000"/>
                </a:schemeClr>
              </a:solidFill>
              <a:cs typeface="+mn-ea"/>
              <a:sym typeface="+mn-lt"/>
            </a:endParaRPr>
          </a:p>
          <a:p>
            <a:pPr>
              <a:lnSpc>
                <a:spcPct val="150000"/>
              </a:lnSpc>
            </a:pPr>
            <a:r>
              <a:rPr lang="en-US" altLang="zh-CN" sz="1200" dirty="0">
                <a:solidFill>
                  <a:schemeClr val="bg1">
                    <a:lumMod val="50000"/>
                  </a:schemeClr>
                </a:solidFill>
                <a:cs typeface="+mn-ea"/>
                <a:sym typeface="+mn-lt"/>
              </a:rPr>
              <a:t>        </a:t>
            </a:r>
            <a:r>
              <a:rPr lang="zh-CN" altLang="en-US" sz="1200" dirty="0">
                <a:solidFill>
                  <a:schemeClr val="bg1">
                    <a:lumMod val="50000"/>
                  </a:schemeClr>
                </a:solidFill>
                <a:cs typeface="+mn-ea"/>
                <a:sym typeface="+mn-lt"/>
              </a:rPr>
              <a:t>我们致力于做好细化的顾客需求分析，为顾客提供最需要的产品和满意的服务，并超越顾客的期望值；我们花费</a:t>
            </a:r>
            <a:r>
              <a:rPr lang="en-US" altLang="zh-CN" sz="1200" dirty="0">
                <a:solidFill>
                  <a:schemeClr val="bg1">
                    <a:lumMod val="50000"/>
                  </a:schemeClr>
                </a:solidFill>
                <a:cs typeface="+mn-ea"/>
                <a:sym typeface="+mn-lt"/>
              </a:rPr>
              <a:t>200%</a:t>
            </a:r>
            <a:r>
              <a:rPr lang="zh-CN" altLang="en-US" sz="1200" dirty="0">
                <a:solidFill>
                  <a:schemeClr val="bg1">
                    <a:lumMod val="50000"/>
                  </a:schemeClr>
                </a:solidFill>
                <a:cs typeface="+mn-ea"/>
                <a:sym typeface="+mn-lt"/>
              </a:rPr>
              <a:t>的努力去争取</a:t>
            </a:r>
            <a:r>
              <a:rPr lang="en-US" altLang="zh-CN" sz="1200" dirty="0">
                <a:solidFill>
                  <a:schemeClr val="bg1">
                    <a:lumMod val="50000"/>
                  </a:schemeClr>
                </a:solidFill>
                <a:cs typeface="+mn-ea"/>
                <a:sym typeface="+mn-lt"/>
              </a:rPr>
              <a:t>100%</a:t>
            </a:r>
            <a:r>
              <a:rPr lang="zh-CN" altLang="en-US" sz="1200" dirty="0">
                <a:solidFill>
                  <a:schemeClr val="bg1">
                    <a:lumMod val="50000"/>
                  </a:schemeClr>
                </a:solidFill>
                <a:cs typeface="+mn-ea"/>
                <a:sym typeface="+mn-lt"/>
              </a:rPr>
              <a:t>客户满意度。</a:t>
            </a:r>
            <a:endParaRPr lang="zh-CN" altLang="en-US" sz="1200" dirty="0">
              <a:solidFill>
                <a:schemeClr val="bg1">
                  <a:lumMod val="50000"/>
                </a:schemeClr>
              </a:solidFill>
              <a:cs typeface="+mn-ea"/>
              <a:sym typeface="+mn-lt"/>
            </a:endParaRPr>
          </a:p>
        </p:txBody>
      </p:sp>
      <p:sp>
        <p:nvSpPr>
          <p:cNvPr id="8" name="TextBox 7"/>
          <p:cNvSpPr txBox="1"/>
          <p:nvPr/>
        </p:nvSpPr>
        <p:spPr>
          <a:xfrm>
            <a:off x="2115431" y="1193723"/>
            <a:ext cx="2219883"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顾客至上</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2763478" y="1626354"/>
            <a:ext cx="2096554" cy="369332"/>
          </a:xfrm>
          <a:prstGeom prst="rect">
            <a:avLst/>
          </a:prstGeom>
          <a:noFill/>
        </p:spPr>
        <p:txBody>
          <a:bodyPr wrap="square" lIns="0" tIns="0" rIns="0" bIns="0"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用心服务</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5321" y="2248319"/>
            <a:ext cx="3560235" cy="2895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649"/>
                            </p:stCondLst>
                            <p:childTnLst>
                              <p:par>
                                <p:cTn id="14" presetID="2" presetClass="entr" presetSubtype="2" fill="hold" grpId="0" nodeType="afterEffect">
                                  <p:stCondLst>
                                    <p:cond delay="0"/>
                                  </p:stCondLst>
                                  <p:iterate type="lt">
                                    <p:tmPct val="10000"/>
                                  </p:iterate>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2299"/>
                            </p:stCondLst>
                            <p:childTnLst>
                              <p:par>
                                <p:cTn id="19" presetID="25"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par>
                          <p:cTn id="29" fill="hold">
                            <p:stCondLst>
                              <p:cond delay="3299"/>
                            </p:stCondLst>
                            <p:childTnLst>
                              <p:par>
                                <p:cTn id="30" presetID="21"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heel(1)">
                                      <p:cBhvr>
                                        <p:cTn id="32" dur="500"/>
                                        <p:tgtEl>
                                          <p:spTgt spid="4"/>
                                        </p:tgtEl>
                                      </p:cBhvr>
                                    </p:animEffect>
                                  </p:childTnLst>
                                </p:cTn>
                              </p:par>
                            </p:childTnLst>
                          </p:cTn>
                        </p:par>
                        <p:par>
                          <p:cTn id="33" fill="hold">
                            <p:stCondLst>
                              <p:cond delay="3799"/>
                            </p:stCondLst>
                            <p:childTnLst>
                              <p:par>
                                <p:cTn id="34" presetID="21" presetClass="entr" presetSubtype="1"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heel(1)">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77068" y="1602707"/>
            <a:ext cx="4212000" cy="2622477"/>
            <a:chOff x="3853816" y="1425316"/>
            <a:chExt cx="4967226" cy="3092697"/>
          </a:xfrm>
        </p:grpSpPr>
        <p:grpSp>
          <p:nvGrpSpPr>
            <p:cNvPr id="6" name="Group 5"/>
            <p:cNvGrpSpPr/>
            <p:nvPr/>
          </p:nvGrpSpPr>
          <p:grpSpPr>
            <a:xfrm>
              <a:off x="3853816" y="1425316"/>
              <a:ext cx="4967226" cy="3092697"/>
              <a:chOff x="4332945" y="1178069"/>
              <a:chExt cx="7358473" cy="4494337"/>
            </a:xfrm>
          </p:grpSpPr>
          <p:sp>
            <p:nvSpPr>
              <p:cNvPr id="8" name="AutoShape 2"/>
              <p:cNvSpPr/>
              <p:nvPr/>
            </p:nvSpPr>
            <p:spPr bwMode="auto">
              <a:xfrm>
                <a:off x="4851841" y="1178069"/>
                <a:ext cx="6407150" cy="4279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0453"/>
                    </a:moveTo>
                    <a:cubicBezTo>
                      <a:pt x="21600" y="21086"/>
                      <a:pt x="21251" y="21599"/>
                      <a:pt x="20820" y="21599"/>
                    </a:cubicBezTo>
                    <a:lnTo>
                      <a:pt x="779" y="21599"/>
                    </a:lnTo>
                    <a:cubicBezTo>
                      <a:pt x="348" y="21599"/>
                      <a:pt x="0" y="21086"/>
                      <a:pt x="0" y="20453"/>
                    </a:cubicBezTo>
                    <a:lnTo>
                      <a:pt x="0" y="1146"/>
                    </a:lnTo>
                    <a:cubicBezTo>
                      <a:pt x="0" y="513"/>
                      <a:pt x="348" y="0"/>
                      <a:pt x="779" y="0"/>
                    </a:cubicBezTo>
                    <a:lnTo>
                      <a:pt x="20820" y="0"/>
                    </a:lnTo>
                    <a:cubicBezTo>
                      <a:pt x="21251" y="0"/>
                      <a:pt x="21600" y="513"/>
                      <a:pt x="21600" y="1146"/>
                    </a:cubicBezTo>
                    <a:cubicBezTo>
                      <a:pt x="21600" y="1146"/>
                      <a:pt x="21600" y="20453"/>
                      <a:pt x="21600" y="20453"/>
                    </a:cubicBezTo>
                    <a:close/>
                  </a:path>
                </a:pathLst>
              </a:custGeom>
              <a:solidFill>
                <a:srgbClr val="484849"/>
              </a:solidFill>
              <a:ln w="38100" cap="flat" cmpd="sng">
                <a:solidFill>
                  <a:srgbClr val="6E6D6E"/>
                </a:solidFill>
                <a:prstDash val="solid"/>
                <a:miter lim="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defTabSz="457200">
                  <a:defRPr sz="5600">
                    <a:solidFill>
                      <a:srgbClr val="000000"/>
                    </a:solidFill>
                    <a:latin typeface="Gill Sans" charset="0"/>
                    <a:ea typeface="Gill Sans" charset="0"/>
                    <a:cs typeface="Gill Sans" charset="0"/>
                    <a:sym typeface="Gill Sans" charset="0"/>
                  </a:defRPr>
                </a:lvl1pPr>
                <a:lvl2pPr defTabSz="457200">
                  <a:defRPr sz="5600">
                    <a:solidFill>
                      <a:srgbClr val="000000"/>
                    </a:solidFill>
                    <a:latin typeface="Gill Sans" charset="0"/>
                    <a:ea typeface="Gill Sans" charset="0"/>
                    <a:cs typeface="Gill Sans" charset="0"/>
                    <a:sym typeface="Gill Sans" charset="0"/>
                  </a:defRPr>
                </a:lvl2pPr>
                <a:lvl3pPr defTabSz="457200">
                  <a:defRPr sz="5600">
                    <a:solidFill>
                      <a:srgbClr val="000000"/>
                    </a:solidFill>
                    <a:latin typeface="Gill Sans" charset="0"/>
                    <a:ea typeface="Gill Sans" charset="0"/>
                    <a:cs typeface="Gill Sans" charset="0"/>
                    <a:sym typeface="Gill Sans" charset="0"/>
                  </a:defRPr>
                </a:lvl3pPr>
                <a:lvl4pPr defTabSz="457200">
                  <a:defRPr sz="5600">
                    <a:solidFill>
                      <a:srgbClr val="000000"/>
                    </a:solidFill>
                    <a:latin typeface="Gill Sans" charset="0"/>
                    <a:ea typeface="Gill Sans" charset="0"/>
                    <a:cs typeface="Gill Sans" charset="0"/>
                    <a:sym typeface="Gill Sans" charset="0"/>
                  </a:defRPr>
                </a:lvl4pPr>
                <a:lvl5pPr defTabSz="457200">
                  <a:defRPr sz="5600">
                    <a:solidFill>
                      <a:srgbClr val="000000"/>
                    </a:solidFill>
                    <a:latin typeface="Gill Sans" charset="0"/>
                    <a:ea typeface="Gill Sans" charset="0"/>
                    <a:cs typeface="Gill Sans" charset="0"/>
                    <a:sym typeface="Gill Sans" charset="0"/>
                  </a:defRPr>
                </a:lvl5pPr>
                <a:lvl6pPr marL="18288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defRPr/>
                </a:pPr>
                <a:endParaRPr lang="en-US" sz="1100">
                  <a:solidFill>
                    <a:srgbClr val="FFFFFF"/>
                  </a:solidFill>
                  <a:effectLst>
                    <a:outerShdw blurRad="38100" dist="38100" dir="2700000" algn="tl">
                      <a:srgbClr val="000000"/>
                    </a:outerShdw>
                  </a:effectLst>
                </a:endParaRPr>
              </a:p>
            </p:txBody>
          </p:sp>
          <p:sp>
            <p:nvSpPr>
              <p:cNvPr id="9" name="AutoShape 3"/>
              <p:cNvSpPr/>
              <p:nvPr/>
            </p:nvSpPr>
            <p:spPr bwMode="auto">
              <a:xfrm>
                <a:off x="4870891" y="1190769"/>
                <a:ext cx="5091907" cy="4279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980" y="21599"/>
                    </a:lnTo>
                    <a:cubicBezTo>
                      <a:pt x="438" y="21599"/>
                      <a:pt x="0" y="21086"/>
                      <a:pt x="0" y="20453"/>
                    </a:cubicBezTo>
                    <a:lnTo>
                      <a:pt x="0" y="1146"/>
                    </a:lnTo>
                    <a:cubicBezTo>
                      <a:pt x="0" y="513"/>
                      <a:pt x="438" y="0"/>
                      <a:pt x="980" y="0"/>
                    </a:cubicBezTo>
                    <a:lnTo>
                      <a:pt x="15217" y="0"/>
                    </a:lnTo>
                    <a:cubicBezTo>
                      <a:pt x="15217" y="0"/>
                      <a:pt x="21600" y="21599"/>
                      <a:pt x="21600" y="21599"/>
                    </a:cubicBezTo>
                    <a:close/>
                  </a:path>
                </a:pathLst>
              </a:custGeom>
              <a:solidFill>
                <a:srgbClr val="42424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defTabSz="457200">
                  <a:defRPr sz="5600">
                    <a:solidFill>
                      <a:srgbClr val="000000"/>
                    </a:solidFill>
                    <a:latin typeface="Gill Sans" charset="0"/>
                    <a:ea typeface="Gill Sans" charset="0"/>
                    <a:cs typeface="Gill Sans" charset="0"/>
                    <a:sym typeface="Gill Sans" charset="0"/>
                  </a:defRPr>
                </a:lvl1pPr>
                <a:lvl2pPr defTabSz="457200">
                  <a:defRPr sz="5600">
                    <a:solidFill>
                      <a:srgbClr val="000000"/>
                    </a:solidFill>
                    <a:latin typeface="Gill Sans" charset="0"/>
                    <a:ea typeface="Gill Sans" charset="0"/>
                    <a:cs typeface="Gill Sans" charset="0"/>
                    <a:sym typeface="Gill Sans" charset="0"/>
                  </a:defRPr>
                </a:lvl2pPr>
                <a:lvl3pPr defTabSz="457200">
                  <a:defRPr sz="5600">
                    <a:solidFill>
                      <a:srgbClr val="000000"/>
                    </a:solidFill>
                    <a:latin typeface="Gill Sans" charset="0"/>
                    <a:ea typeface="Gill Sans" charset="0"/>
                    <a:cs typeface="Gill Sans" charset="0"/>
                    <a:sym typeface="Gill Sans" charset="0"/>
                  </a:defRPr>
                </a:lvl3pPr>
                <a:lvl4pPr defTabSz="457200">
                  <a:defRPr sz="5600">
                    <a:solidFill>
                      <a:srgbClr val="000000"/>
                    </a:solidFill>
                    <a:latin typeface="Gill Sans" charset="0"/>
                    <a:ea typeface="Gill Sans" charset="0"/>
                    <a:cs typeface="Gill Sans" charset="0"/>
                    <a:sym typeface="Gill Sans" charset="0"/>
                  </a:defRPr>
                </a:lvl4pPr>
                <a:lvl5pPr defTabSz="457200">
                  <a:defRPr sz="5600">
                    <a:solidFill>
                      <a:srgbClr val="000000"/>
                    </a:solidFill>
                    <a:latin typeface="Gill Sans" charset="0"/>
                    <a:ea typeface="Gill Sans" charset="0"/>
                    <a:cs typeface="Gill Sans" charset="0"/>
                    <a:sym typeface="Gill Sans" charset="0"/>
                  </a:defRPr>
                </a:lvl5pPr>
                <a:lvl6pPr marL="18288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defRPr/>
                </a:pPr>
                <a:endParaRPr lang="en-US" sz="1100">
                  <a:solidFill>
                    <a:srgbClr val="FFFFFF"/>
                  </a:solidFill>
                  <a:effectLst>
                    <a:outerShdw blurRad="38100" dist="38100" dir="2700000" algn="tl">
                      <a:srgbClr val="000000"/>
                    </a:outerShdw>
                  </a:effectLst>
                </a:endParaRPr>
              </a:p>
            </p:txBody>
          </p:sp>
          <p:sp>
            <p:nvSpPr>
              <p:cNvPr id="10" name="AutoShape 4"/>
              <p:cNvSpPr/>
              <p:nvPr/>
            </p:nvSpPr>
            <p:spPr bwMode="auto">
              <a:xfrm>
                <a:off x="8058591" y="1214928"/>
                <a:ext cx="108744" cy="107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794"/>
                    </a:moveTo>
                    <a:cubicBezTo>
                      <a:pt x="21600" y="16761"/>
                      <a:pt x="16755" y="21599"/>
                      <a:pt x="10791" y="21599"/>
                    </a:cubicBezTo>
                    <a:cubicBezTo>
                      <a:pt x="4831" y="21599"/>
                      <a:pt x="0" y="16761"/>
                      <a:pt x="0" y="10794"/>
                    </a:cubicBezTo>
                    <a:cubicBezTo>
                      <a:pt x="0" y="4832"/>
                      <a:pt x="4831" y="0"/>
                      <a:pt x="10791" y="0"/>
                    </a:cubicBezTo>
                    <a:cubicBezTo>
                      <a:pt x="16755" y="0"/>
                      <a:pt x="21600" y="4832"/>
                      <a:pt x="21600" y="10794"/>
                    </a:cubicBezTo>
                    <a:close/>
                  </a:path>
                </a:pathLst>
              </a:custGeom>
              <a:solidFill>
                <a:srgbClr val="232323"/>
              </a:solidFill>
              <a:ln w="12700" cap="flat" cmpd="sng">
                <a:solidFill>
                  <a:srgbClr val="232323"/>
                </a:solidFill>
                <a:prstDash val="solid"/>
                <a:miter lim="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defTabSz="457200">
                  <a:defRPr sz="5600">
                    <a:solidFill>
                      <a:srgbClr val="000000"/>
                    </a:solidFill>
                    <a:latin typeface="Gill Sans" charset="0"/>
                    <a:ea typeface="Gill Sans" charset="0"/>
                    <a:cs typeface="Gill Sans" charset="0"/>
                    <a:sym typeface="Gill Sans" charset="0"/>
                  </a:defRPr>
                </a:lvl1pPr>
                <a:lvl2pPr defTabSz="457200">
                  <a:defRPr sz="5600">
                    <a:solidFill>
                      <a:srgbClr val="000000"/>
                    </a:solidFill>
                    <a:latin typeface="Gill Sans" charset="0"/>
                    <a:ea typeface="Gill Sans" charset="0"/>
                    <a:cs typeface="Gill Sans" charset="0"/>
                    <a:sym typeface="Gill Sans" charset="0"/>
                  </a:defRPr>
                </a:lvl2pPr>
                <a:lvl3pPr defTabSz="457200">
                  <a:defRPr sz="5600">
                    <a:solidFill>
                      <a:srgbClr val="000000"/>
                    </a:solidFill>
                    <a:latin typeface="Gill Sans" charset="0"/>
                    <a:ea typeface="Gill Sans" charset="0"/>
                    <a:cs typeface="Gill Sans" charset="0"/>
                    <a:sym typeface="Gill Sans" charset="0"/>
                  </a:defRPr>
                </a:lvl3pPr>
                <a:lvl4pPr defTabSz="457200">
                  <a:defRPr sz="5600">
                    <a:solidFill>
                      <a:srgbClr val="000000"/>
                    </a:solidFill>
                    <a:latin typeface="Gill Sans" charset="0"/>
                    <a:ea typeface="Gill Sans" charset="0"/>
                    <a:cs typeface="Gill Sans" charset="0"/>
                    <a:sym typeface="Gill Sans" charset="0"/>
                  </a:defRPr>
                </a:lvl4pPr>
                <a:lvl5pPr defTabSz="457200">
                  <a:defRPr sz="5600">
                    <a:solidFill>
                      <a:srgbClr val="000000"/>
                    </a:solidFill>
                    <a:latin typeface="Gill Sans" charset="0"/>
                    <a:ea typeface="Gill Sans" charset="0"/>
                    <a:cs typeface="Gill Sans" charset="0"/>
                    <a:sym typeface="Gill Sans" charset="0"/>
                  </a:defRPr>
                </a:lvl5pPr>
                <a:lvl6pPr marL="18288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defRPr/>
                </a:pPr>
                <a:endParaRPr lang="en-US" sz="1100">
                  <a:solidFill>
                    <a:srgbClr val="FFFFFF"/>
                  </a:solidFill>
                  <a:effectLst>
                    <a:outerShdw blurRad="38100" dist="38100" dir="2700000" algn="tl">
                      <a:srgbClr val="000000"/>
                    </a:outerShdw>
                  </a:effectLst>
                </a:endParaRPr>
              </a:p>
            </p:txBody>
          </p:sp>
          <p:sp>
            <p:nvSpPr>
              <p:cNvPr id="11" name="AutoShape 5"/>
              <p:cNvSpPr/>
              <p:nvPr/>
            </p:nvSpPr>
            <p:spPr bwMode="auto">
              <a:xfrm>
                <a:off x="5118541" y="1374919"/>
                <a:ext cx="5899150" cy="37504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0" y="21599"/>
                    </a:lnTo>
                    <a:lnTo>
                      <a:pt x="0" y="0"/>
                    </a:lnTo>
                    <a:lnTo>
                      <a:pt x="21599" y="0"/>
                    </a:lnTo>
                    <a:cubicBezTo>
                      <a:pt x="21599" y="0"/>
                      <a:pt x="21599" y="21599"/>
                      <a:pt x="21599" y="21599"/>
                    </a:cubicBezTo>
                    <a:close/>
                  </a:path>
                </a:pathLst>
              </a:custGeom>
              <a:solidFill>
                <a:srgbClr val="0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defTabSz="457200">
                  <a:defRPr sz="5600">
                    <a:solidFill>
                      <a:srgbClr val="000000"/>
                    </a:solidFill>
                    <a:latin typeface="Gill Sans" charset="0"/>
                    <a:ea typeface="Gill Sans" charset="0"/>
                    <a:cs typeface="Gill Sans" charset="0"/>
                    <a:sym typeface="Gill Sans" charset="0"/>
                  </a:defRPr>
                </a:lvl1pPr>
                <a:lvl2pPr defTabSz="457200">
                  <a:defRPr sz="5600">
                    <a:solidFill>
                      <a:srgbClr val="000000"/>
                    </a:solidFill>
                    <a:latin typeface="Gill Sans" charset="0"/>
                    <a:ea typeface="Gill Sans" charset="0"/>
                    <a:cs typeface="Gill Sans" charset="0"/>
                    <a:sym typeface="Gill Sans" charset="0"/>
                  </a:defRPr>
                </a:lvl2pPr>
                <a:lvl3pPr defTabSz="457200">
                  <a:defRPr sz="5600">
                    <a:solidFill>
                      <a:srgbClr val="000000"/>
                    </a:solidFill>
                    <a:latin typeface="Gill Sans" charset="0"/>
                    <a:ea typeface="Gill Sans" charset="0"/>
                    <a:cs typeface="Gill Sans" charset="0"/>
                    <a:sym typeface="Gill Sans" charset="0"/>
                  </a:defRPr>
                </a:lvl3pPr>
                <a:lvl4pPr defTabSz="457200">
                  <a:defRPr sz="5600">
                    <a:solidFill>
                      <a:srgbClr val="000000"/>
                    </a:solidFill>
                    <a:latin typeface="Gill Sans" charset="0"/>
                    <a:ea typeface="Gill Sans" charset="0"/>
                    <a:cs typeface="Gill Sans" charset="0"/>
                    <a:sym typeface="Gill Sans" charset="0"/>
                  </a:defRPr>
                </a:lvl4pPr>
                <a:lvl5pPr defTabSz="457200">
                  <a:defRPr sz="5600">
                    <a:solidFill>
                      <a:srgbClr val="000000"/>
                    </a:solidFill>
                    <a:latin typeface="Gill Sans" charset="0"/>
                    <a:ea typeface="Gill Sans" charset="0"/>
                    <a:cs typeface="Gill Sans" charset="0"/>
                    <a:sym typeface="Gill Sans" charset="0"/>
                  </a:defRPr>
                </a:lvl5pPr>
                <a:lvl6pPr marL="18288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defRPr/>
                </a:pPr>
                <a:endParaRPr lang="en-US" sz="1100">
                  <a:solidFill>
                    <a:srgbClr val="FFFFFF"/>
                  </a:solidFill>
                  <a:effectLst>
                    <a:outerShdw blurRad="38100" dist="38100" dir="2700000" algn="tl">
                      <a:srgbClr val="DCDEE0"/>
                    </a:outerShdw>
                  </a:effectLst>
                </a:endParaRPr>
              </a:p>
            </p:txBody>
          </p:sp>
          <p:sp>
            <p:nvSpPr>
              <p:cNvPr id="12" name="AutoShape 6"/>
              <p:cNvSpPr/>
              <p:nvPr/>
            </p:nvSpPr>
            <p:spPr bwMode="auto">
              <a:xfrm>
                <a:off x="4332945" y="5430311"/>
                <a:ext cx="7358473" cy="2420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9" y="0"/>
                    </a:moveTo>
                    <a:lnTo>
                      <a:pt x="20988" y="0"/>
                    </a:lnTo>
                    <a:lnTo>
                      <a:pt x="611" y="0"/>
                    </a:lnTo>
                    <a:lnTo>
                      <a:pt x="600" y="0"/>
                    </a:lnTo>
                    <a:cubicBezTo>
                      <a:pt x="268" y="0"/>
                      <a:pt x="0" y="4463"/>
                      <a:pt x="0" y="9970"/>
                    </a:cubicBezTo>
                    <a:lnTo>
                      <a:pt x="0" y="11632"/>
                    </a:lnTo>
                    <a:cubicBezTo>
                      <a:pt x="0" y="17137"/>
                      <a:pt x="268" y="21599"/>
                      <a:pt x="600" y="21599"/>
                    </a:cubicBezTo>
                    <a:lnTo>
                      <a:pt x="611" y="21599"/>
                    </a:lnTo>
                    <a:lnTo>
                      <a:pt x="20988" y="21599"/>
                    </a:lnTo>
                    <a:lnTo>
                      <a:pt x="20999" y="21599"/>
                    </a:lnTo>
                    <a:cubicBezTo>
                      <a:pt x="21331" y="21599"/>
                      <a:pt x="21600" y="17137"/>
                      <a:pt x="21600" y="11632"/>
                    </a:cubicBezTo>
                    <a:lnTo>
                      <a:pt x="21600" y="9970"/>
                    </a:lnTo>
                    <a:cubicBezTo>
                      <a:pt x="21600" y="4463"/>
                      <a:pt x="21331" y="0"/>
                      <a:pt x="20999" y="0"/>
                    </a:cubicBezTo>
                    <a:close/>
                  </a:path>
                </a:pathLst>
              </a:custGeom>
              <a:solidFill>
                <a:schemeClr val="tx1">
                  <a:lumMod val="50000"/>
                  <a:lumOff val="50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defTabSz="457200">
                  <a:defRPr sz="5600">
                    <a:solidFill>
                      <a:srgbClr val="000000"/>
                    </a:solidFill>
                    <a:latin typeface="Gill Sans" charset="0"/>
                    <a:ea typeface="Gill Sans" charset="0"/>
                    <a:cs typeface="Gill Sans" charset="0"/>
                    <a:sym typeface="Gill Sans" charset="0"/>
                  </a:defRPr>
                </a:lvl1pPr>
                <a:lvl2pPr defTabSz="457200">
                  <a:defRPr sz="5600">
                    <a:solidFill>
                      <a:srgbClr val="000000"/>
                    </a:solidFill>
                    <a:latin typeface="Gill Sans" charset="0"/>
                    <a:ea typeface="Gill Sans" charset="0"/>
                    <a:cs typeface="Gill Sans" charset="0"/>
                    <a:sym typeface="Gill Sans" charset="0"/>
                  </a:defRPr>
                </a:lvl2pPr>
                <a:lvl3pPr defTabSz="457200">
                  <a:defRPr sz="5600">
                    <a:solidFill>
                      <a:srgbClr val="000000"/>
                    </a:solidFill>
                    <a:latin typeface="Gill Sans" charset="0"/>
                    <a:ea typeface="Gill Sans" charset="0"/>
                    <a:cs typeface="Gill Sans" charset="0"/>
                    <a:sym typeface="Gill Sans" charset="0"/>
                  </a:defRPr>
                </a:lvl3pPr>
                <a:lvl4pPr defTabSz="457200">
                  <a:defRPr sz="5600">
                    <a:solidFill>
                      <a:srgbClr val="000000"/>
                    </a:solidFill>
                    <a:latin typeface="Gill Sans" charset="0"/>
                    <a:ea typeface="Gill Sans" charset="0"/>
                    <a:cs typeface="Gill Sans" charset="0"/>
                    <a:sym typeface="Gill Sans" charset="0"/>
                  </a:defRPr>
                </a:lvl4pPr>
                <a:lvl5pPr defTabSz="457200">
                  <a:defRPr sz="5600">
                    <a:solidFill>
                      <a:srgbClr val="000000"/>
                    </a:solidFill>
                    <a:latin typeface="Gill Sans" charset="0"/>
                    <a:ea typeface="Gill Sans" charset="0"/>
                    <a:cs typeface="Gill Sans" charset="0"/>
                    <a:sym typeface="Gill Sans" charset="0"/>
                  </a:defRPr>
                </a:lvl5pPr>
                <a:lvl6pPr marL="18288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defRPr/>
                </a:pPr>
                <a:endParaRPr lang="en-US" sz="1100">
                  <a:solidFill>
                    <a:srgbClr val="FFFFFF"/>
                  </a:solidFill>
                  <a:effectLst>
                    <a:outerShdw blurRad="38100" dist="38100" dir="2700000" algn="tl">
                      <a:srgbClr val="000000"/>
                    </a:outerShdw>
                  </a:effectLst>
                </a:endParaRPr>
              </a:p>
            </p:txBody>
          </p:sp>
          <p:sp>
            <p:nvSpPr>
              <p:cNvPr id="13" name="AutoShape 7"/>
              <p:cNvSpPr/>
              <p:nvPr/>
            </p:nvSpPr>
            <p:spPr bwMode="auto">
              <a:xfrm>
                <a:off x="4332945" y="5430311"/>
                <a:ext cx="7358473"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ubicBezTo>
                      <a:pt x="0" y="21599"/>
                      <a:pt x="0" y="0"/>
                      <a:pt x="0" y="0"/>
                    </a:cubicBezTo>
                    <a:close/>
                  </a:path>
                </a:pathLst>
              </a:custGeom>
              <a:solidFill>
                <a:schemeClr val="bg1">
                  <a:lumMod val="75000"/>
                </a:schemeClr>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nchor="ctr"/>
              <a:lstStyle>
                <a:lvl1pPr defTabSz="457200">
                  <a:defRPr sz="5600">
                    <a:solidFill>
                      <a:srgbClr val="000000"/>
                    </a:solidFill>
                    <a:latin typeface="Gill Sans" charset="0"/>
                    <a:ea typeface="Gill Sans" charset="0"/>
                    <a:cs typeface="Gill Sans" charset="0"/>
                    <a:sym typeface="Gill Sans" charset="0"/>
                  </a:defRPr>
                </a:lvl1pPr>
                <a:lvl2pPr defTabSz="457200">
                  <a:defRPr sz="5600">
                    <a:solidFill>
                      <a:srgbClr val="000000"/>
                    </a:solidFill>
                    <a:latin typeface="Gill Sans" charset="0"/>
                    <a:ea typeface="Gill Sans" charset="0"/>
                    <a:cs typeface="Gill Sans" charset="0"/>
                    <a:sym typeface="Gill Sans" charset="0"/>
                  </a:defRPr>
                </a:lvl2pPr>
                <a:lvl3pPr defTabSz="457200">
                  <a:defRPr sz="5600">
                    <a:solidFill>
                      <a:srgbClr val="000000"/>
                    </a:solidFill>
                    <a:latin typeface="Gill Sans" charset="0"/>
                    <a:ea typeface="Gill Sans" charset="0"/>
                    <a:cs typeface="Gill Sans" charset="0"/>
                    <a:sym typeface="Gill Sans" charset="0"/>
                  </a:defRPr>
                </a:lvl3pPr>
                <a:lvl4pPr defTabSz="457200">
                  <a:defRPr sz="5600">
                    <a:solidFill>
                      <a:srgbClr val="000000"/>
                    </a:solidFill>
                    <a:latin typeface="Gill Sans" charset="0"/>
                    <a:ea typeface="Gill Sans" charset="0"/>
                    <a:cs typeface="Gill Sans" charset="0"/>
                    <a:sym typeface="Gill Sans" charset="0"/>
                  </a:defRPr>
                </a:lvl4pPr>
                <a:lvl5pPr defTabSz="457200">
                  <a:defRPr sz="5600">
                    <a:solidFill>
                      <a:srgbClr val="000000"/>
                    </a:solidFill>
                    <a:latin typeface="Gill Sans" charset="0"/>
                    <a:ea typeface="Gill Sans" charset="0"/>
                    <a:cs typeface="Gill Sans" charset="0"/>
                    <a:sym typeface="Gill Sans" charset="0"/>
                  </a:defRPr>
                </a:lvl5pPr>
                <a:lvl6pPr marL="18288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pPr algn="ctr">
                  <a:defRPr/>
                </a:pPr>
                <a:endParaRPr lang="en-US" sz="1100">
                  <a:solidFill>
                    <a:srgbClr val="FFFFFF"/>
                  </a:solidFill>
                  <a:effectLst>
                    <a:outerShdw blurRad="38100" dist="38100" dir="2700000" algn="tl">
                      <a:srgbClr val="000000"/>
                    </a:outerShdw>
                  </a:effectLst>
                </a:endParaRPr>
              </a:p>
            </p:txBody>
          </p:sp>
        </p:grpSp>
        <p:sp>
          <p:nvSpPr>
            <p:cNvPr id="7" name="矩形 29"/>
            <p:cNvSpPr>
              <a:spLocks noChangeAspect="1" noChangeArrowheads="1"/>
            </p:cNvSpPr>
            <p:nvPr/>
          </p:nvSpPr>
          <p:spPr bwMode="auto">
            <a:xfrm>
              <a:off x="4384120" y="1554754"/>
              <a:ext cx="3982133" cy="2586839"/>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endParaRPr lang="zh-CN"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标题 2"/>
          <p:cNvSpPr>
            <a:spLocks noGrp="1"/>
          </p:cNvSpPr>
          <p:nvPr>
            <p:ph type="title"/>
          </p:nvPr>
        </p:nvSpPr>
        <p:spPr/>
        <p:txBody>
          <a:bodyPr/>
          <a:lstStyle/>
          <a:p>
            <a:r>
              <a:rPr lang="zh-CN" altLang="en-US" sz="2000" dirty="0">
                <a:solidFill>
                  <a:prstClr val="black">
                    <a:lumMod val="65000"/>
                    <a:lumOff val="35000"/>
                  </a:prstClr>
                </a:solidFill>
                <a:latin typeface="Arial" panose="020B0604020202020204"/>
                <a:ea typeface="微软雅黑" panose="020B0503020204020204" pitchFamily="34" charset="-122"/>
                <a:cs typeface="+mn-ea"/>
                <a:sym typeface="+mn-lt"/>
              </a:rPr>
              <a:t>企业文化</a:t>
            </a:r>
            <a:r>
              <a:rPr lang="en-US" altLang="zh-CN" sz="1200" dirty="0">
                <a:solidFill>
                  <a:prstClr val="black">
                    <a:lumMod val="65000"/>
                    <a:lumOff val="35000"/>
                  </a:prstClr>
                </a:solidFill>
                <a:latin typeface="Arial" panose="020B0604020202020204"/>
                <a:ea typeface="微软雅黑" panose="020B0503020204020204" pitchFamily="34" charset="-122"/>
                <a:cs typeface="+mn-ea"/>
                <a:sym typeface="+mn-lt"/>
              </a:rPr>
              <a:t>(Corporate culture)</a:t>
            </a:r>
            <a:r>
              <a:rPr lang="en-US" altLang="zh-CN" sz="1600" dirty="0">
                <a:solidFill>
                  <a:prstClr val="black">
                    <a:lumMod val="65000"/>
                    <a:lumOff val="35000"/>
                  </a:prstClr>
                </a:solidFill>
              </a:rPr>
              <a:t> ---</a:t>
            </a:r>
            <a:r>
              <a:rPr lang="zh-CN" altLang="en-US" sz="1600" dirty="0">
                <a:solidFill>
                  <a:prstClr val="black">
                    <a:lumMod val="65000"/>
                    <a:lumOff val="35000"/>
                  </a:prstClr>
                </a:solidFill>
              </a:rPr>
              <a:t>我们的文化环境</a:t>
            </a:r>
            <a:endParaRPr lang="zh-CN" altLang="en-US" dirty="0"/>
          </a:p>
        </p:txBody>
      </p:sp>
      <p:cxnSp>
        <p:nvCxnSpPr>
          <p:cNvPr id="37" name="直接连接符 36"/>
          <p:cNvCxnSpPr/>
          <p:nvPr/>
        </p:nvCxnSpPr>
        <p:spPr>
          <a:xfrm>
            <a:off x="4925214" y="1768360"/>
            <a:ext cx="3319180" cy="0"/>
          </a:xfrm>
          <a:prstGeom prst="line">
            <a:avLst/>
          </a:prstGeom>
          <a:noFill/>
          <a:ln w="9525" cap="flat" cmpd="sng" algn="ctr">
            <a:solidFill>
              <a:schemeClr val="tx1">
                <a:lumMod val="50000"/>
                <a:lumOff val="50000"/>
              </a:schemeClr>
            </a:solidFill>
            <a:prstDash val="dash"/>
          </a:ln>
          <a:effectLst/>
        </p:spPr>
      </p:cxnSp>
      <p:cxnSp>
        <p:nvCxnSpPr>
          <p:cNvPr id="38" name="直接连接符 37"/>
          <p:cNvCxnSpPr/>
          <p:nvPr/>
        </p:nvCxnSpPr>
        <p:spPr>
          <a:xfrm>
            <a:off x="4924640" y="2923046"/>
            <a:ext cx="3319791" cy="0"/>
          </a:xfrm>
          <a:prstGeom prst="line">
            <a:avLst/>
          </a:prstGeom>
          <a:noFill/>
          <a:ln w="9525" cap="flat" cmpd="sng" algn="ctr">
            <a:solidFill>
              <a:schemeClr val="tx1">
                <a:lumMod val="50000"/>
                <a:lumOff val="50000"/>
              </a:schemeClr>
            </a:solidFill>
            <a:prstDash val="dash"/>
          </a:ln>
          <a:effectLst/>
        </p:spPr>
      </p:cxnSp>
      <p:grpSp>
        <p:nvGrpSpPr>
          <p:cNvPr id="39" name="组合 38"/>
          <p:cNvGrpSpPr>
            <a:grpSpLocks noChangeAspect="1"/>
          </p:cNvGrpSpPr>
          <p:nvPr/>
        </p:nvGrpSpPr>
        <p:grpSpPr>
          <a:xfrm>
            <a:off x="4964709" y="1025563"/>
            <a:ext cx="591877" cy="591877"/>
            <a:chOff x="4572074" y="339574"/>
            <a:chExt cx="455290" cy="455290"/>
          </a:xfrm>
        </p:grpSpPr>
        <p:sp>
          <p:nvSpPr>
            <p:cNvPr id="43" name="椭圆 42"/>
            <p:cNvSpPr/>
            <p:nvPr/>
          </p:nvSpPr>
          <p:spPr>
            <a:xfrm>
              <a:off x="4572074" y="339574"/>
              <a:ext cx="455290" cy="45529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41" name="Freeform 70"/>
            <p:cNvSpPr>
              <a:spLocks noChangeAspect="1" noEditPoints="1"/>
            </p:cNvSpPr>
            <p:nvPr/>
          </p:nvSpPr>
          <p:spPr bwMode="auto">
            <a:xfrm>
              <a:off x="4691154" y="437294"/>
              <a:ext cx="217130" cy="259850"/>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grpSp>
        <p:nvGrpSpPr>
          <p:cNvPr id="44" name="组合 43"/>
          <p:cNvGrpSpPr>
            <a:grpSpLocks noChangeAspect="1"/>
          </p:cNvGrpSpPr>
          <p:nvPr/>
        </p:nvGrpSpPr>
        <p:grpSpPr>
          <a:xfrm>
            <a:off x="4964709" y="2081404"/>
            <a:ext cx="591877" cy="591877"/>
            <a:chOff x="5490534" y="379782"/>
            <a:chExt cx="455290" cy="455290"/>
          </a:xfrm>
        </p:grpSpPr>
        <p:sp>
          <p:nvSpPr>
            <p:cNvPr id="48" name="椭圆 47"/>
            <p:cNvSpPr/>
            <p:nvPr/>
          </p:nvSpPr>
          <p:spPr>
            <a:xfrm>
              <a:off x="5490534" y="379782"/>
              <a:ext cx="455290" cy="45529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46" name="Freeform 72"/>
            <p:cNvSpPr>
              <a:spLocks noChangeAspect="1" noEditPoints="1"/>
            </p:cNvSpPr>
            <p:nvPr/>
          </p:nvSpPr>
          <p:spPr bwMode="auto">
            <a:xfrm>
              <a:off x="5584449" y="473457"/>
              <a:ext cx="267461" cy="267941"/>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grpSp>
        <p:nvGrpSpPr>
          <p:cNvPr id="49" name="组合 48"/>
          <p:cNvGrpSpPr>
            <a:grpSpLocks noChangeAspect="1"/>
          </p:cNvGrpSpPr>
          <p:nvPr/>
        </p:nvGrpSpPr>
        <p:grpSpPr>
          <a:xfrm>
            <a:off x="4964709" y="3119061"/>
            <a:ext cx="591877" cy="591877"/>
            <a:chOff x="6588298" y="406369"/>
            <a:chExt cx="455290" cy="455290"/>
          </a:xfrm>
        </p:grpSpPr>
        <p:sp>
          <p:nvSpPr>
            <p:cNvPr id="53" name="椭圆 52"/>
            <p:cNvSpPr/>
            <p:nvPr/>
          </p:nvSpPr>
          <p:spPr>
            <a:xfrm>
              <a:off x="6588298" y="406369"/>
              <a:ext cx="455290" cy="45529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51" name="Freeform 13"/>
            <p:cNvSpPr>
              <a:spLocks noChangeAspect="1" noEditPoints="1"/>
            </p:cNvSpPr>
            <p:nvPr/>
          </p:nvSpPr>
          <p:spPr bwMode="auto">
            <a:xfrm>
              <a:off x="6732824" y="480804"/>
              <a:ext cx="166237" cy="306419"/>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lstStyle/>
            <a:p>
              <a:endParaRPr lang="en-US">
                <a:cs typeface="+mn-ea"/>
                <a:sym typeface="+mn-lt"/>
              </a:endParaRPr>
            </a:p>
          </p:txBody>
        </p:sp>
      </p:grpSp>
      <p:cxnSp>
        <p:nvCxnSpPr>
          <p:cNvPr id="27" name="直接连接符 26"/>
          <p:cNvCxnSpPr/>
          <p:nvPr/>
        </p:nvCxnSpPr>
        <p:spPr>
          <a:xfrm>
            <a:off x="4876735" y="3993068"/>
            <a:ext cx="3319791" cy="0"/>
          </a:xfrm>
          <a:prstGeom prst="line">
            <a:avLst/>
          </a:prstGeom>
          <a:noFill/>
          <a:ln w="9525" cap="flat" cmpd="sng" algn="ctr">
            <a:solidFill>
              <a:schemeClr val="tx1">
                <a:lumMod val="50000"/>
                <a:lumOff val="50000"/>
              </a:schemeClr>
            </a:solidFill>
            <a:prstDash val="dash"/>
          </a:ln>
          <a:effectLst/>
        </p:spPr>
      </p:cxnSp>
      <p:sp>
        <p:nvSpPr>
          <p:cNvPr id="31" name="TextBox 11"/>
          <p:cNvSpPr txBox="1">
            <a:spLocks noChangeArrowheads="1"/>
          </p:cNvSpPr>
          <p:nvPr/>
        </p:nvSpPr>
        <p:spPr bwMode="auto">
          <a:xfrm flipH="1">
            <a:off x="5753876" y="1231185"/>
            <a:ext cx="2841821"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000" dirty="0">
                <a:solidFill>
                  <a:schemeClr val="bg1">
                    <a:lumMod val="50000"/>
                  </a:schemeClr>
                </a:solidFill>
                <a:latin typeface="Arial" panose="020B0604020202020204"/>
                <a:ea typeface="微软雅黑" panose="020B0503020204020204" pitchFamily="34" charset="-122"/>
                <a:cs typeface="+mn-ea"/>
                <a:sym typeface="+mn-lt"/>
              </a:rPr>
              <a:t>您的内容打在这里，或者通过复制您的文本后，在此框中选择粘贴，并选择只保留文字。</a:t>
            </a:r>
            <a:endParaRPr lang="en-US" altLang="zh-CN" sz="1000" dirty="0">
              <a:solidFill>
                <a:schemeClr val="bg1">
                  <a:lumMod val="50000"/>
                </a:schemeClr>
              </a:solidFill>
              <a:latin typeface="Arial" panose="020B0604020202020204"/>
              <a:ea typeface="微软雅黑" panose="020B0503020204020204" pitchFamily="34" charset="-122"/>
              <a:cs typeface="+mn-ea"/>
              <a:sym typeface="+mn-lt"/>
            </a:endParaRPr>
          </a:p>
        </p:txBody>
      </p:sp>
      <p:sp>
        <p:nvSpPr>
          <p:cNvPr id="32" name="TextBox 11"/>
          <p:cNvSpPr txBox="1">
            <a:spLocks noChangeArrowheads="1"/>
          </p:cNvSpPr>
          <p:nvPr/>
        </p:nvSpPr>
        <p:spPr bwMode="auto">
          <a:xfrm flipH="1">
            <a:off x="5753871" y="936439"/>
            <a:ext cx="2124000"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温馨的家园</a:t>
            </a:r>
            <a:endParaRPr lang="zh-CN" altLang="en-US" sz="1400" b="1" kern="0" dirty="0">
              <a:solidFill>
                <a:schemeClr val="tx1">
                  <a:lumMod val="65000"/>
                  <a:lumOff val="35000"/>
                </a:schemeClr>
              </a:solidFill>
              <a:latin typeface="+mn-lt"/>
              <a:ea typeface="+mn-ea"/>
              <a:cs typeface="+mn-ea"/>
              <a:sym typeface="+mn-lt"/>
            </a:endParaRPr>
          </a:p>
        </p:txBody>
      </p:sp>
      <p:sp>
        <p:nvSpPr>
          <p:cNvPr id="33" name="TextBox 11"/>
          <p:cNvSpPr txBox="1">
            <a:spLocks noChangeArrowheads="1"/>
          </p:cNvSpPr>
          <p:nvPr/>
        </p:nvSpPr>
        <p:spPr bwMode="auto">
          <a:xfrm flipH="1">
            <a:off x="5753876" y="2342308"/>
            <a:ext cx="2841821"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000" dirty="0">
                <a:solidFill>
                  <a:schemeClr val="bg1">
                    <a:lumMod val="50000"/>
                  </a:schemeClr>
                </a:solidFill>
                <a:latin typeface="Arial" panose="020B0604020202020204"/>
                <a:ea typeface="微软雅黑" panose="020B0503020204020204" pitchFamily="34" charset="-122"/>
                <a:cs typeface="+mn-ea"/>
                <a:sym typeface="+mn-lt"/>
              </a:rPr>
              <a:t>您的内容打在这里，或者通过复制您的文本后，在此框中选择粘贴，并选择只保留文字。</a:t>
            </a:r>
            <a:endParaRPr lang="en-US" altLang="zh-CN" sz="1000" dirty="0">
              <a:solidFill>
                <a:schemeClr val="bg1">
                  <a:lumMod val="50000"/>
                </a:schemeClr>
              </a:solidFill>
              <a:latin typeface="Arial" panose="020B0604020202020204"/>
              <a:ea typeface="微软雅黑" panose="020B0503020204020204" pitchFamily="34" charset="-122"/>
              <a:cs typeface="+mn-ea"/>
              <a:sym typeface="+mn-lt"/>
            </a:endParaRPr>
          </a:p>
        </p:txBody>
      </p:sp>
      <p:sp>
        <p:nvSpPr>
          <p:cNvPr id="40" name="TextBox 11"/>
          <p:cNvSpPr txBox="1">
            <a:spLocks noChangeArrowheads="1"/>
          </p:cNvSpPr>
          <p:nvPr/>
        </p:nvSpPr>
        <p:spPr bwMode="auto">
          <a:xfrm flipH="1">
            <a:off x="5753871" y="2047562"/>
            <a:ext cx="2124000"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育才的学校</a:t>
            </a:r>
            <a:endParaRPr lang="zh-CN" altLang="en-US" sz="1400" b="1" kern="0" dirty="0">
              <a:solidFill>
                <a:schemeClr val="tx1">
                  <a:lumMod val="65000"/>
                  <a:lumOff val="35000"/>
                </a:schemeClr>
              </a:solidFill>
              <a:latin typeface="+mn-lt"/>
              <a:ea typeface="+mn-ea"/>
              <a:cs typeface="+mn-ea"/>
              <a:sym typeface="+mn-lt"/>
            </a:endParaRPr>
          </a:p>
        </p:txBody>
      </p:sp>
      <p:sp>
        <p:nvSpPr>
          <p:cNvPr id="42" name="TextBox 11"/>
          <p:cNvSpPr txBox="1">
            <a:spLocks noChangeArrowheads="1"/>
          </p:cNvSpPr>
          <p:nvPr/>
        </p:nvSpPr>
        <p:spPr bwMode="auto">
          <a:xfrm flipH="1">
            <a:off x="5753876" y="3356683"/>
            <a:ext cx="2841821"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000" dirty="0">
                <a:solidFill>
                  <a:schemeClr val="bg1">
                    <a:lumMod val="50000"/>
                  </a:schemeClr>
                </a:solidFill>
                <a:latin typeface="Arial" panose="020B0604020202020204"/>
                <a:ea typeface="微软雅黑" panose="020B0503020204020204" pitchFamily="34" charset="-122"/>
                <a:cs typeface="+mn-ea"/>
                <a:sym typeface="+mn-lt"/>
              </a:rPr>
              <a:t>您的内容打在这里，或者通过复制您的文本后，在此框中选择粘贴，并选择只保留文字。</a:t>
            </a:r>
            <a:endParaRPr lang="en-US" altLang="zh-CN" sz="1000" dirty="0">
              <a:solidFill>
                <a:schemeClr val="bg1">
                  <a:lumMod val="50000"/>
                </a:schemeClr>
              </a:solidFill>
              <a:latin typeface="Arial" panose="020B0604020202020204"/>
              <a:ea typeface="微软雅黑" panose="020B0503020204020204" pitchFamily="34" charset="-122"/>
              <a:cs typeface="+mn-ea"/>
              <a:sym typeface="+mn-lt"/>
            </a:endParaRPr>
          </a:p>
        </p:txBody>
      </p:sp>
      <p:sp>
        <p:nvSpPr>
          <p:cNvPr id="45" name="TextBox 11"/>
          <p:cNvSpPr txBox="1">
            <a:spLocks noChangeArrowheads="1"/>
          </p:cNvSpPr>
          <p:nvPr/>
        </p:nvSpPr>
        <p:spPr bwMode="auto">
          <a:xfrm flipH="1">
            <a:off x="5753872" y="3061937"/>
            <a:ext cx="2124000"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施展才华的舞台</a:t>
            </a:r>
            <a:endParaRPr lang="zh-CN" altLang="en-US" sz="1400" b="1" kern="0" dirty="0">
              <a:solidFill>
                <a:schemeClr val="tx1">
                  <a:lumMod val="65000"/>
                  <a:lumOff val="35000"/>
                </a:schemeClr>
              </a:solidFill>
              <a:latin typeface="+mn-lt"/>
              <a:ea typeface="+mn-ea"/>
              <a:cs typeface="+mn-ea"/>
              <a:sym typeface="+mn-lt"/>
            </a:endParaRPr>
          </a:p>
        </p:txBody>
      </p:sp>
      <p:sp>
        <p:nvSpPr>
          <p:cNvPr id="47" name="TextBox 11"/>
          <p:cNvSpPr txBox="1">
            <a:spLocks noChangeArrowheads="1"/>
          </p:cNvSpPr>
          <p:nvPr/>
        </p:nvSpPr>
        <p:spPr bwMode="auto">
          <a:xfrm flipH="1">
            <a:off x="5753876" y="4394344"/>
            <a:ext cx="2841821"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000" dirty="0">
                <a:solidFill>
                  <a:schemeClr val="bg1">
                    <a:lumMod val="50000"/>
                  </a:schemeClr>
                </a:solidFill>
                <a:latin typeface="Arial" panose="020B0604020202020204"/>
                <a:ea typeface="微软雅黑" panose="020B0503020204020204" pitchFamily="34" charset="-122"/>
                <a:cs typeface="+mn-ea"/>
                <a:sym typeface="+mn-lt"/>
              </a:rPr>
              <a:t>您的内容打在这里，或者通过复制您的文本后，在此框中选择粘贴，并选择只保留文字。</a:t>
            </a:r>
            <a:endParaRPr lang="en-US" altLang="zh-CN" sz="1000" dirty="0">
              <a:solidFill>
                <a:schemeClr val="bg1">
                  <a:lumMod val="50000"/>
                </a:schemeClr>
              </a:solidFill>
              <a:latin typeface="Arial" panose="020B0604020202020204"/>
              <a:ea typeface="微软雅黑" panose="020B0503020204020204" pitchFamily="34" charset="-122"/>
              <a:cs typeface="+mn-ea"/>
              <a:sym typeface="+mn-lt"/>
            </a:endParaRPr>
          </a:p>
        </p:txBody>
      </p:sp>
      <p:sp>
        <p:nvSpPr>
          <p:cNvPr id="50" name="TextBox 11"/>
          <p:cNvSpPr txBox="1">
            <a:spLocks noChangeArrowheads="1"/>
          </p:cNvSpPr>
          <p:nvPr/>
        </p:nvSpPr>
        <p:spPr bwMode="auto">
          <a:xfrm flipH="1">
            <a:off x="5753871" y="4099598"/>
            <a:ext cx="2124000"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奋进的团队</a:t>
            </a:r>
            <a:endParaRPr lang="zh-CN" altLang="en-US" sz="1400" b="1" kern="0" dirty="0">
              <a:solidFill>
                <a:schemeClr val="tx1">
                  <a:lumMod val="65000"/>
                  <a:lumOff val="35000"/>
                </a:schemeClr>
              </a:solidFill>
              <a:latin typeface="+mn-lt"/>
              <a:ea typeface="+mn-ea"/>
              <a:cs typeface="+mn-ea"/>
              <a:sym typeface="+mn-lt"/>
            </a:endParaRPr>
          </a:p>
        </p:txBody>
      </p:sp>
      <p:grpSp>
        <p:nvGrpSpPr>
          <p:cNvPr id="2" name="组合 1"/>
          <p:cNvGrpSpPr/>
          <p:nvPr/>
        </p:nvGrpSpPr>
        <p:grpSpPr>
          <a:xfrm>
            <a:off x="4964709" y="4189083"/>
            <a:ext cx="591877" cy="591877"/>
            <a:chOff x="4964705" y="4189081"/>
            <a:chExt cx="591877" cy="591877"/>
          </a:xfrm>
        </p:grpSpPr>
        <p:sp>
          <p:nvSpPr>
            <p:cNvPr id="29" name="椭圆 28"/>
            <p:cNvSpPr/>
            <p:nvPr/>
          </p:nvSpPr>
          <p:spPr>
            <a:xfrm>
              <a:off x="4964705" y="4189081"/>
              <a:ext cx="591877" cy="59187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cs typeface="+mn-ea"/>
                <a:sym typeface="+mn-lt"/>
              </a:endParaRPr>
            </a:p>
          </p:txBody>
        </p:sp>
        <p:sp>
          <p:nvSpPr>
            <p:cNvPr id="52" name="KSO_Shape"/>
            <p:cNvSpPr/>
            <p:nvPr/>
          </p:nvSpPr>
          <p:spPr bwMode="auto">
            <a:xfrm>
              <a:off x="5044643" y="4341019"/>
              <a:ext cx="432000" cy="288000"/>
            </a:xfrm>
            <a:custGeom>
              <a:avLst/>
              <a:gdLst>
                <a:gd name="T0" fmla="*/ 885340 w 6524"/>
                <a:gd name="T1" fmla="*/ 839496 h 4376"/>
                <a:gd name="T2" fmla="*/ 828693 w 6524"/>
                <a:gd name="T3" fmla="*/ 733209 h 4376"/>
                <a:gd name="T4" fmla="*/ 858184 w 6524"/>
                <a:gd name="T5" fmla="*/ 652033 h 4376"/>
                <a:gd name="T6" fmla="*/ 887676 w 6524"/>
                <a:gd name="T7" fmla="*/ 591881 h 4376"/>
                <a:gd name="T8" fmla="*/ 927096 w 6524"/>
                <a:gd name="T9" fmla="*/ 529102 h 4376"/>
                <a:gd name="T10" fmla="*/ 924176 w 6524"/>
                <a:gd name="T11" fmla="*/ 420186 h 4376"/>
                <a:gd name="T12" fmla="*/ 909576 w 6524"/>
                <a:gd name="T13" fmla="*/ 333754 h 4376"/>
                <a:gd name="T14" fmla="*/ 906948 w 6524"/>
                <a:gd name="T15" fmla="*/ 127603 h 4376"/>
                <a:gd name="T16" fmla="*/ 800661 w 6524"/>
                <a:gd name="T17" fmla="*/ 33872 h 4376"/>
                <a:gd name="T18" fmla="*/ 661085 w 6524"/>
                <a:gd name="T19" fmla="*/ 584 h 4376"/>
                <a:gd name="T20" fmla="*/ 510122 w 6524"/>
                <a:gd name="T21" fmla="*/ 41756 h 4376"/>
                <a:gd name="T22" fmla="*/ 417850 w 6524"/>
                <a:gd name="T23" fmla="*/ 149503 h 4376"/>
                <a:gd name="T24" fmla="*/ 409674 w 6524"/>
                <a:gd name="T25" fmla="*/ 359742 h 4376"/>
                <a:gd name="T26" fmla="*/ 397118 w 6524"/>
                <a:gd name="T27" fmla="*/ 436830 h 4376"/>
                <a:gd name="T28" fmla="*/ 420186 w 6524"/>
                <a:gd name="T29" fmla="*/ 571441 h 4376"/>
                <a:gd name="T30" fmla="*/ 465446 w 6524"/>
                <a:gd name="T31" fmla="*/ 597137 h 4376"/>
                <a:gd name="T32" fmla="*/ 510998 w 6524"/>
                <a:gd name="T33" fmla="*/ 762408 h 4376"/>
                <a:gd name="T34" fmla="*/ 427486 w 6524"/>
                <a:gd name="T35" fmla="*/ 869280 h 4376"/>
                <a:gd name="T36" fmla="*/ 56648 w 6524"/>
                <a:gd name="T37" fmla="*/ 1014695 h 4376"/>
                <a:gd name="T38" fmla="*/ 3212 w 6524"/>
                <a:gd name="T39" fmla="*/ 1073679 h 4376"/>
                <a:gd name="T40" fmla="*/ 1334726 w 6524"/>
                <a:gd name="T41" fmla="*/ 1073679 h 4376"/>
                <a:gd name="T42" fmla="*/ 1270779 w 6524"/>
                <a:gd name="T43" fmla="*/ 1009439 h 4376"/>
                <a:gd name="T44" fmla="*/ 1406850 w 6524"/>
                <a:gd name="T45" fmla="*/ 904612 h 4376"/>
                <a:gd name="T46" fmla="*/ 1298227 w 6524"/>
                <a:gd name="T47" fmla="*/ 822560 h 4376"/>
                <a:gd name="T48" fmla="*/ 1324506 w 6524"/>
                <a:gd name="T49" fmla="*/ 770292 h 4376"/>
                <a:gd name="T50" fmla="*/ 1336186 w 6524"/>
                <a:gd name="T51" fmla="*/ 705761 h 4376"/>
                <a:gd name="T52" fmla="*/ 1371518 w 6524"/>
                <a:gd name="T53" fmla="*/ 671305 h 4376"/>
                <a:gd name="T54" fmla="*/ 1378526 w 6524"/>
                <a:gd name="T55" fmla="*/ 581661 h 4376"/>
                <a:gd name="T56" fmla="*/ 1365094 w 6524"/>
                <a:gd name="T57" fmla="*/ 511582 h 4376"/>
                <a:gd name="T58" fmla="*/ 1359838 w 6524"/>
                <a:gd name="T59" fmla="*/ 353902 h 4376"/>
                <a:gd name="T60" fmla="*/ 1265815 w 6524"/>
                <a:gd name="T61" fmla="*/ 286743 h 4376"/>
                <a:gd name="T62" fmla="*/ 1161571 w 6524"/>
                <a:gd name="T63" fmla="*/ 277399 h 4376"/>
                <a:gd name="T64" fmla="*/ 1043896 w 6524"/>
                <a:gd name="T65" fmla="*/ 329374 h 4376"/>
                <a:gd name="T66" fmla="*/ 1002724 w 6524"/>
                <a:gd name="T67" fmla="*/ 442086 h 4376"/>
                <a:gd name="T68" fmla="*/ 1010316 w 6524"/>
                <a:gd name="T69" fmla="*/ 560345 h 4376"/>
                <a:gd name="T70" fmla="*/ 1008564 w 6524"/>
                <a:gd name="T71" fmla="*/ 660793 h 4376"/>
                <a:gd name="T72" fmla="*/ 1045648 w 6524"/>
                <a:gd name="T73" fmla="*/ 699337 h 4376"/>
                <a:gd name="T74" fmla="*/ 1076599 w 6524"/>
                <a:gd name="T75" fmla="*/ 806792 h 4376"/>
                <a:gd name="T76" fmla="*/ 1107551 w 6524"/>
                <a:gd name="T77" fmla="*/ 909284 h 4376"/>
                <a:gd name="T78" fmla="*/ 1318082 w 6524"/>
                <a:gd name="T79" fmla="*/ 999803 h 4376"/>
                <a:gd name="T80" fmla="*/ 1366846 w 6524"/>
                <a:gd name="T81" fmla="*/ 1068131 h 4376"/>
                <a:gd name="T82" fmla="*/ 1666145 w 6524"/>
                <a:gd name="T83" fmla="*/ 1034843 h 4376"/>
                <a:gd name="T84" fmla="*/ 1606285 w 6524"/>
                <a:gd name="T85" fmla="*/ 986663 h 4376"/>
                <a:gd name="T86" fmla="*/ 1881932 w 6524"/>
                <a:gd name="T87" fmla="*/ 971187 h 4376"/>
                <a:gd name="T88" fmla="*/ 1692425 w 6524"/>
                <a:gd name="T89" fmla="*/ 895852 h 4376"/>
                <a:gd name="T90" fmla="*/ 1646873 w 6524"/>
                <a:gd name="T91" fmla="*/ 837160 h 4376"/>
                <a:gd name="T92" fmla="*/ 1666145 w 6524"/>
                <a:gd name="T93" fmla="*/ 787812 h 4376"/>
                <a:gd name="T94" fmla="*/ 1689213 w 6524"/>
                <a:gd name="T95" fmla="*/ 752772 h 4376"/>
                <a:gd name="T96" fmla="*/ 1703813 w 6524"/>
                <a:gd name="T97" fmla="*/ 691161 h 4376"/>
                <a:gd name="T98" fmla="*/ 1691549 w 6524"/>
                <a:gd name="T99" fmla="*/ 638893 h 4376"/>
                <a:gd name="T100" fmla="*/ 1686877 w 6524"/>
                <a:gd name="T101" fmla="*/ 515962 h 4376"/>
                <a:gd name="T102" fmla="*/ 1612709 w 6524"/>
                <a:gd name="T103" fmla="*/ 468950 h 4376"/>
                <a:gd name="T104" fmla="*/ 1509926 w 6524"/>
                <a:gd name="T105" fmla="*/ 478002 h 4376"/>
                <a:gd name="T106" fmla="*/ 1453862 w 6524"/>
                <a:gd name="T107" fmla="*/ 522678 h 4376"/>
                <a:gd name="T108" fmla="*/ 1439554 w 6524"/>
                <a:gd name="T109" fmla="*/ 618161 h 4376"/>
                <a:gd name="T110" fmla="*/ 1437218 w 6524"/>
                <a:gd name="T111" fmla="*/ 679481 h 4376"/>
                <a:gd name="T112" fmla="*/ 1455322 w 6524"/>
                <a:gd name="T113" fmla="*/ 756276 h 4376"/>
                <a:gd name="T114" fmla="*/ 1485398 w 6524"/>
                <a:gd name="T115" fmla="*/ 828692 h 4376"/>
                <a:gd name="T116" fmla="*/ 1457074 w 6524"/>
                <a:gd name="T117" fmla="*/ 891180 h 4376"/>
                <a:gd name="T118" fmla="*/ 1654757 w 6524"/>
                <a:gd name="T119" fmla="*/ 974691 h 4376"/>
                <a:gd name="T120" fmla="*/ 1699725 w 6524"/>
                <a:gd name="T121" fmla="*/ 1038931 h 43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524" h="4376">
                  <a:moveTo>
                    <a:pt x="4032" y="3336"/>
                  </a:moveTo>
                  <a:lnTo>
                    <a:pt x="4032" y="3336"/>
                  </a:lnTo>
                  <a:lnTo>
                    <a:pt x="3856" y="3260"/>
                  </a:lnTo>
                  <a:lnTo>
                    <a:pt x="3674" y="3182"/>
                  </a:lnTo>
                  <a:lnTo>
                    <a:pt x="3492" y="3105"/>
                  </a:lnTo>
                  <a:lnTo>
                    <a:pt x="3315" y="3031"/>
                  </a:lnTo>
                  <a:lnTo>
                    <a:pt x="3118" y="2977"/>
                  </a:lnTo>
                  <a:lnTo>
                    <a:pt x="3103" y="2966"/>
                  </a:lnTo>
                  <a:lnTo>
                    <a:pt x="3089" y="2952"/>
                  </a:lnTo>
                  <a:lnTo>
                    <a:pt x="3075" y="2934"/>
                  </a:lnTo>
                  <a:lnTo>
                    <a:pt x="3060" y="2916"/>
                  </a:lnTo>
                  <a:lnTo>
                    <a:pt x="3046" y="2896"/>
                  </a:lnTo>
                  <a:lnTo>
                    <a:pt x="3032" y="2875"/>
                  </a:lnTo>
                  <a:lnTo>
                    <a:pt x="3019" y="2852"/>
                  </a:lnTo>
                  <a:lnTo>
                    <a:pt x="3006" y="2829"/>
                  </a:lnTo>
                  <a:lnTo>
                    <a:pt x="2981" y="2781"/>
                  </a:lnTo>
                  <a:lnTo>
                    <a:pt x="2958" y="2735"/>
                  </a:lnTo>
                  <a:lnTo>
                    <a:pt x="2921" y="2655"/>
                  </a:lnTo>
                  <a:lnTo>
                    <a:pt x="2795" y="2636"/>
                  </a:lnTo>
                  <a:lnTo>
                    <a:pt x="2797" y="2612"/>
                  </a:lnTo>
                  <a:lnTo>
                    <a:pt x="2801" y="2591"/>
                  </a:lnTo>
                  <a:lnTo>
                    <a:pt x="2806" y="2571"/>
                  </a:lnTo>
                  <a:lnTo>
                    <a:pt x="2813" y="2554"/>
                  </a:lnTo>
                  <a:lnTo>
                    <a:pt x="2820" y="2538"/>
                  </a:lnTo>
                  <a:lnTo>
                    <a:pt x="2829" y="2525"/>
                  </a:lnTo>
                  <a:lnTo>
                    <a:pt x="2838" y="2511"/>
                  </a:lnTo>
                  <a:lnTo>
                    <a:pt x="2847" y="2498"/>
                  </a:lnTo>
                  <a:lnTo>
                    <a:pt x="2868" y="2475"/>
                  </a:lnTo>
                  <a:lnTo>
                    <a:pt x="2878" y="2463"/>
                  </a:lnTo>
                  <a:lnTo>
                    <a:pt x="2888" y="2450"/>
                  </a:lnTo>
                  <a:lnTo>
                    <a:pt x="2897" y="2436"/>
                  </a:lnTo>
                  <a:lnTo>
                    <a:pt x="2906" y="2421"/>
                  </a:lnTo>
                  <a:lnTo>
                    <a:pt x="2913" y="2404"/>
                  </a:lnTo>
                  <a:lnTo>
                    <a:pt x="2921" y="2386"/>
                  </a:lnTo>
                  <a:lnTo>
                    <a:pt x="2926" y="2367"/>
                  </a:lnTo>
                  <a:lnTo>
                    <a:pt x="2930" y="2349"/>
                  </a:lnTo>
                  <a:lnTo>
                    <a:pt x="2933" y="2331"/>
                  </a:lnTo>
                  <a:lnTo>
                    <a:pt x="2935" y="2312"/>
                  </a:lnTo>
                  <a:lnTo>
                    <a:pt x="2937" y="2272"/>
                  </a:lnTo>
                  <a:lnTo>
                    <a:pt x="2939" y="2233"/>
                  </a:lnTo>
                  <a:lnTo>
                    <a:pt x="2942" y="2194"/>
                  </a:lnTo>
                  <a:lnTo>
                    <a:pt x="2944" y="2175"/>
                  </a:lnTo>
                  <a:lnTo>
                    <a:pt x="2947" y="2155"/>
                  </a:lnTo>
                  <a:lnTo>
                    <a:pt x="2951" y="2137"/>
                  </a:lnTo>
                  <a:lnTo>
                    <a:pt x="2956" y="2119"/>
                  </a:lnTo>
                  <a:lnTo>
                    <a:pt x="2963" y="2102"/>
                  </a:lnTo>
                  <a:lnTo>
                    <a:pt x="2971" y="2085"/>
                  </a:lnTo>
                  <a:lnTo>
                    <a:pt x="2977" y="2074"/>
                  </a:lnTo>
                  <a:lnTo>
                    <a:pt x="2984" y="2065"/>
                  </a:lnTo>
                  <a:lnTo>
                    <a:pt x="2993" y="2057"/>
                  </a:lnTo>
                  <a:lnTo>
                    <a:pt x="3002" y="2050"/>
                  </a:lnTo>
                  <a:lnTo>
                    <a:pt x="3011" y="2043"/>
                  </a:lnTo>
                  <a:lnTo>
                    <a:pt x="3021" y="2038"/>
                  </a:lnTo>
                  <a:lnTo>
                    <a:pt x="3040" y="2027"/>
                  </a:lnTo>
                  <a:lnTo>
                    <a:pt x="3061" y="2015"/>
                  </a:lnTo>
                  <a:lnTo>
                    <a:pt x="3081" y="2004"/>
                  </a:lnTo>
                  <a:lnTo>
                    <a:pt x="3090" y="1998"/>
                  </a:lnTo>
                  <a:lnTo>
                    <a:pt x="3098" y="1991"/>
                  </a:lnTo>
                  <a:lnTo>
                    <a:pt x="3106" y="1983"/>
                  </a:lnTo>
                  <a:lnTo>
                    <a:pt x="3113" y="1974"/>
                  </a:lnTo>
                  <a:lnTo>
                    <a:pt x="3119" y="1965"/>
                  </a:lnTo>
                  <a:lnTo>
                    <a:pt x="3125" y="1955"/>
                  </a:lnTo>
                  <a:lnTo>
                    <a:pt x="3137" y="1933"/>
                  </a:lnTo>
                  <a:lnTo>
                    <a:pt x="3147" y="1910"/>
                  </a:lnTo>
                  <a:lnTo>
                    <a:pt x="3155" y="1886"/>
                  </a:lnTo>
                  <a:lnTo>
                    <a:pt x="3163" y="1860"/>
                  </a:lnTo>
                  <a:lnTo>
                    <a:pt x="3169" y="1836"/>
                  </a:lnTo>
                  <a:lnTo>
                    <a:pt x="3175" y="1812"/>
                  </a:lnTo>
                  <a:lnTo>
                    <a:pt x="3179" y="1789"/>
                  </a:lnTo>
                  <a:lnTo>
                    <a:pt x="3186" y="1749"/>
                  </a:lnTo>
                  <a:lnTo>
                    <a:pt x="3192" y="1705"/>
                  </a:lnTo>
                  <a:lnTo>
                    <a:pt x="3196" y="1659"/>
                  </a:lnTo>
                  <a:lnTo>
                    <a:pt x="3197" y="1637"/>
                  </a:lnTo>
                  <a:lnTo>
                    <a:pt x="3198" y="1614"/>
                  </a:lnTo>
                  <a:lnTo>
                    <a:pt x="3197" y="1590"/>
                  </a:lnTo>
                  <a:lnTo>
                    <a:pt x="3196" y="1568"/>
                  </a:lnTo>
                  <a:lnTo>
                    <a:pt x="3194" y="1545"/>
                  </a:lnTo>
                  <a:lnTo>
                    <a:pt x="3191" y="1522"/>
                  </a:lnTo>
                  <a:lnTo>
                    <a:pt x="3186" y="1501"/>
                  </a:lnTo>
                  <a:lnTo>
                    <a:pt x="3181" y="1480"/>
                  </a:lnTo>
                  <a:lnTo>
                    <a:pt x="3174" y="1459"/>
                  </a:lnTo>
                  <a:lnTo>
                    <a:pt x="3165" y="1439"/>
                  </a:lnTo>
                  <a:lnTo>
                    <a:pt x="3155" y="1419"/>
                  </a:lnTo>
                  <a:lnTo>
                    <a:pt x="3146" y="1403"/>
                  </a:lnTo>
                  <a:lnTo>
                    <a:pt x="3138" y="1389"/>
                  </a:lnTo>
                  <a:lnTo>
                    <a:pt x="3131" y="1375"/>
                  </a:lnTo>
                  <a:lnTo>
                    <a:pt x="3124" y="1361"/>
                  </a:lnTo>
                  <a:lnTo>
                    <a:pt x="3119" y="1345"/>
                  </a:lnTo>
                  <a:lnTo>
                    <a:pt x="3114" y="1326"/>
                  </a:lnTo>
                  <a:lnTo>
                    <a:pt x="3111" y="1302"/>
                  </a:lnTo>
                  <a:lnTo>
                    <a:pt x="3110" y="1283"/>
                  </a:lnTo>
                  <a:lnTo>
                    <a:pt x="3109" y="1261"/>
                  </a:lnTo>
                  <a:lnTo>
                    <a:pt x="3110" y="1234"/>
                  </a:lnTo>
                  <a:lnTo>
                    <a:pt x="3111" y="1206"/>
                  </a:lnTo>
                  <a:lnTo>
                    <a:pt x="3115" y="1143"/>
                  </a:lnTo>
                  <a:lnTo>
                    <a:pt x="3120" y="1075"/>
                  </a:lnTo>
                  <a:lnTo>
                    <a:pt x="3133" y="949"/>
                  </a:lnTo>
                  <a:lnTo>
                    <a:pt x="3137" y="901"/>
                  </a:lnTo>
                  <a:lnTo>
                    <a:pt x="3139" y="868"/>
                  </a:lnTo>
                  <a:lnTo>
                    <a:pt x="3140" y="809"/>
                  </a:lnTo>
                  <a:lnTo>
                    <a:pt x="3140" y="751"/>
                  </a:lnTo>
                  <a:lnTo>
                    <a:pt x="3138" y="694"/>
                  </a:lnTo>
                  <a:lnTo>
                    <a:pt x="3135" y="637"/>
                  </a:lnTo>
                  <a:lnTo>
                    <a:pt x="3130" y="580"/>
                  </a:lnTo>
                  <a:lnTo>
                    <a:pt x="3126" y="552"/>
                  </a:lnTo>
                  <a:lnTo>
                    <a:pt x="3122" y="523"/>
                  </a:lnTo>
                  <a:lnTo>
                    <a:pt x="3117" y="495"/>
                  </a:lnTo>
                  <a:lnTo>
                    <a:pt x="3112" y="465"/>
                  </a:lnTo>
                  <a:lnTo>
                    <a:pt x="3106" y="437"/>
                  </a:lnTo>
                  <a:lnTo>
                    <a:pt x="3099" y="408"/>
                  </a:lnTo>
                  <a:lnTo>
                    <a:pt x="3091" y="385"/>
                  </a:lnTo>
                  <a:lnTo>
                    <a:pt x="3081" y="361"/>
                  </a:lnTo>
                  <a:lnTo>
                    <a:pt x="3067" y="333"/>
                  </a:lnTo>
                  <a:lnTo>
                    <a:pt x="3058" y="317"/>
                  </a:lnTo>
                  <a:lnTo>
                    <a:pt x="3049" y="301"/>
                  </a:lnTo>
                  <a:lnTo>
                    <a:pt x="3039" y="286"/>
                  </a:lnTo>
                  <a:lnTo>
                    <a:pt x="3029" y="272"/>
                  </a:lnTo>
                  <a:lnTo>
                    <a:pt x="3017" y="258"/>
                  </a:lnTo>
                  <a:lnTo>
                    <a:pt x="3005" y="244"/>
                  </a:lnTo>
                  <a:lnTo>
                    <a:pt x="2993" y="234"/>
                  </a:lnTo>
                  <a:lnTo>
                    <a:pt x="2979" y="225"/>
                  </a:lnTo>
                  <a:lnTo>
                    <a:pt x="2832" y="200"/>
                  </a:lnTo>
                  <a:lnTo>
                    <a:pt x="2742" y="116"/>
                  </a:lnTo>
                  <a:lnTo>
                    <a:pt x="2707" y="95"/>
                  </a:lnTo>
                  <a:lnTo>
                    <a:pt x="2673" y="78"/>
                  </a:lnTo>
                  <a:lnTo>
                    <a:pt x="2638" y="62"/>
                  </a:lnTo>
                  <a:lnTo>
                    <a:pt x="2604" y="48"/>
                  </a:lnTo>
                  <a:lnTo>
                    <a:pt x="2568" y="36"/>
                  </a:lnTo>
                  <a:lnTo>
                    <a:pt x="2534" y="26"/>
                  </a:lnTo>
                  <a:lnTo>
                    <a:pt x="2500" y="18"/>
                  </a:lnTo>
                  <a:lnTo>
                    <a:pt x="2466" y="11"/>
                  </a:lnTo>
                  <a:lnTo>
                    <a:pt x="2432" y="6"/>
                  </a:lnTo>
                  <a:lnTo>
                    <a:pt x="2397" y="3"/>
                  </a:lnTo>
                  <a:lnTo>
                    <a:pt x="2364" y="1"/>
                  </a:lnTo>
                  <a:lnTo>
                    <a:pt x="2330" y="0"/>
                  </a:lnTo>
                  <a:lnTo>
                    <a:pt x="2297" y="0"/>
                  </a:lnTo>
                  <a:lnTo>
                    <a:pt x="2264" y="2"/>
                  </a:lnTo>
                  <a:lnTo>
                    <a:pt x="2232" y="4"/>
                  </a:lnTo>
                  <a:lnTo>
                    <a:pt x="2199" y="8"/>
                  </a:lnTo>
                  <a:lnTo>
                    <a:pt x="2168" y="13"/>
                  </a:lnTo>
                  <a:lnTo>
                    <a:pt x="2136" y="18"/>
                  </a:lnTo>
                  <a:lnTo>
                    <a:pt x="2106" y="24"/>
                  </a:lnTo>
                  <a:lnTo>
                    <a:pt x="2076" y="31"/>
                  </a:lnTo>
                  <a:lnTo>
                    <a:pt x="2047" y="38"/>
                  </a:lnTo>
                  <a:lnTo>
                    <a:pt x="2018" y="47"/>
                  </a:lnTo>
                  <a:lnTo>
                    <a:pt x="1963" y="63"/>
                  </a:lnTo>
                  <a:lnTo>
                    <a:pt x="1910" y="81"/>
                  </a:lnTo>
                  <a:lnTo>
                    <a:pt x="1861" y="98"/>
                  </a:lnTo>
                  <a:lnTo>
                    <a:pt x="1816" y="117"/>
                  </a:lnTo>
                  <a:lnTo>
                    <a:pt x="1774" y="133"/>
                  </a:lnTo>
                  <a:lnTo>
                    <a:pt x="1747" y="143"/>
                  </a:lnTo>
                  <a:lnTo>
                    <a:pt x="1719" y="155"/>
                  </a:lnTo>
                  <a:lnTo>
                    <a:pt x="1692" y="169"/>
                  </a:lnTo>
                  <a:lnTo>
                    <a:pt x="1667" y="186"/>
                  </a:lnTo>
                  <a:lnTo>
                    <a:pt x="1641" y="203"/>
                  </a:lnTo>
                  <a:lnTo>
                    <a:pt x="1618" y="222"/>
                  </a:lnTo>
                  <a:lnTo>
                    <a:pt x="1595" y="243"/>
                  </a:lnTo>
                  <a:lnTo>
                    <a:pt x="1572" y="267"/>
                  </a:lnTo>
                  <a:lnTo>
                    <a:pt x="1550" y="291"/>
                  </a:lnTo>
                  <a:lnTo>
                    <a:pt x="1530" y="318"/>
                  </a:lnTo>
                  <a:lnTo>
                    <a:pt x="1510" y="346"/>
                  </a:lnTo>
                  <a:lnTo>
                    <a:pt x="1492" y="376"/>
                  </a:lnTo>
                  <a:lnTo>
                    <a:pt x="1475" y="408"/>
                  </a:lnTo>
                  <a:lnTo>
                    <a:pt x="1460" y="441"/>
                  </a:lnTo>
                  <a:lnTo>
                    <a:pt x="1444" y="476"/>
                  </a:lnTo>
                  <a:lnTo>
                    <a:pt x="1431" y="512"/>
                  </a:lnTo>
                  <a:lnTo>
                    <a:pt x="1419" y="550"/>
                  </a:lnTo>
                  <a:lnTo>
                    <a:pt x="1408" y="589"/>
                  </a:lnTo>
                  <a:lnTo>
                    <a:pt x="1398" y="631"/>
                  </a:lnTo>
                  <a:lnTo>
                    <a:pt x="1390" y="673"/>
                  </a:lnTo>
                  <a:lnTo>
                    <a:pt x="1383" y="717"/>
                  </a:lnTo>
                  <a:lnTo>
                    <a:pt x="1377" y="763"/>
                  </a:lnTo>
                  <a:lnTo>
                    <a:pt x="1373" y="809"/>
                  </a:lnTo>
                  <a:lnTo>
                    <a:pt x="1371" y="857"/>
                  </a:lnTo>
                  <a:lnTo>
                    <a:pt x="1371" y="907"/>
                  </a:lnTo>
                  <a:lnTo>
                    <a:pt x="1372" y="958"/>
                  </a:lnTo>
                  <a:lnTo>
                    <a:pt x="1374" y="1010"/>
                  </a:lnTo>
                  <a:lnTo>
                    <a:pt x="1378" y="1064"/>
                  </a:lnTo>
                  <a:lnTo>
                    <a:pt x="1385" y="1119"/>
                  </a:lnTo>
                  <a:lnTo>
                    <a:pt x="1393" y="1176"/>
                  </a:lnTo>
                  <a:lnTo>
                    <a:pt x="1403" y="1232"/>
                  </a:lnTo>
                  <a:lnTo>
                    <a:pt x="1414" y="1291"/>
                  </a:lnTo>
                  <a:lnTo>
                    <a:pt x="1417" y="1311"/>
                  </a:lnTo>
                  <a:lnTo>
                    <a:pt x="1418" y="1330"/>
                  </a:lnTo>
                  <a:lnTo>
                    <a:pt x="1417" y="1346"/>
                  </a:lnTo>
                  <a:lnTo>
                    <a:pt x="1415" y="1362"/>
                  </a:lnTo>
                  <a:lnTo>
                    <a:pt x="1411" y="1377"/>
                  </a:lnTo>
                  <a:lnTo>
                    <a:pt x="1406" y="1392"/>
                  </a:lnTo>
                  <a:lnTo>
                    <a:pt x="1400" y="1405"/>
                  </a:lnTo>
                  <a:lnTo>
                    <a:pt x="1394" y="1418"/>
                  </a:lnTo>
                  <a:lnTo>
                    <a:pt x="1382" y="1441"/>
                  </a:lnTo>
                  <a:lnTo>
                    <a:pt x="1369" y="1464"/>
                  </a:lnTo>
                  <a:lnTo>
                    <a:pt x="1365" y="1474"/>
                  </a:lnTo>
                  <a:lnTo>
                    <a:pt x="1362" y="1485"/>
                  </a:lnTo>
                  <a:lnTo>
                    <a:pt x="1360" y="1496"/>
                  </a:lnTo>
                  <a:lnTo>
                    <a:pt x="1360" y="1507"/>
                  </a:lnTo>
                  <a:lnTo>
                    <a:pt x="1364" y="1563"/>
                  </a:lnTo>
                  <a:lnTo>
                    <a:pt x="1369" y="1631"/>
                  </a:lnTo>
                  <a:lnTo>
                    <a:pt x="1372" y="1668"/>
                  </a:lnTo>
                  <a:lnTo>
                    <a:pt x="1376" y="1706"/>
                  </a:lnTo>
                  <a:lnTo>
                    <a:pt x="1382" y="1746"/>
                  </a:lnTo>
                  <a:lnTo>
                    <a:pt x="1387" y="1784"/>
                  </a:lnTo>
                  <a:lnTo>
                    <a:pt x="1395" y="1823"/>
                  </a:lnTo>
                  <a:lnTo>
                    <a:pt x="1403" y="1859"/>
                  </a:lnTo>
                  <a:lnTo>
                    <a:pt x="1413" y="1895"/>
                  </a:lnTo>
                  <a:lnTo>
                    <a:pt x="1419" y="1911"/>
                  </a:lnTo>
                  <a:lnTo>
                    <a:pt x="1425" y="1927"/>
                  </a:lnTo>
                  <a:lnTo>
                    <a:pt x="1432" y="1942"/>
                  </a:lnTo>
                  <a:lnTo>
                    <a:pt x="1439" y="1957"/>
                  </a:lnTo>
                  <a:lnTo>
                    <a:pt x="1447" y="1971"/>
                  </a:lnTo>
                  <a:lnTo>
                    <a:pt x="1456" y="1983"/>
                  </a:lnTo>
                  <a:lnTo>
                    <a:pt x="1465" y="1994"/>
                  </a:lnTo>
                  <a:lnTo>
                    <a:pt x="1475" y="2005"/>
                  </a:lnTo>
                  <a:lnTo>
                    <a:pt x="1485" y="2014"/>
                  </a:lnTo>
                  <a:lnTo>
                    <a:pt x="1496" y="2022"/>
                  </a:lnTo>
                  <a:lnTo>
                    <a:pt x="1504" y="2026"/>
                  </a:lnTo>
                  <a:lnTo>
                    <a:pt x="1516" y="2030"/>
                  </a:lnTo>
                  <a:lnTo>
                    <a:pt x="1550" y="2038"/>
                  </a:lnTo>
                  <a:lnTo>
                    <a:pt x="1580" y="2045"/>
                  </a:lnTo>
                  <a:lnTo>
                    <a:pt x="1591" y="2046"/>
                  </a:lnTo>
                  <a:lnTo>
                    <a:pt x="1593" y="2046"/>
                  </a:lnTo>
                  <a:lnTo>
                    <a:pt x="1594" y="2045"/>
                  </a:lnTo>
                  <a:lnTo>
                    <a:pt x="1629" y="2421"/>
                  </a:lnTo>
                  <a:lnTo>
                    <a:pt x="1635" y="2436"/>
                  </a:lnTo>
                  <a:lnTo>
                    <a:pt x="1642" y="2450"/>
                  </a:lnTo>
                  <a:lnTo>
                    <a:pt x="1650" y="2462"/>
                  </a:lnTo>
                  <a:lnTo>
                    <a:pt x="1658" y="2473"/>
                  </a:lnTo>
                  <a:lnTo>
                    <a:pt x="1677" y="2493"/>
                  </a:lnTo>
                  <a:lnTo>
                    <a:pt x="1695" y="2514"/>
                  </a:lnTo>
                  <a:lnTo>
                    <a:pt x="1704" y="2524"/>
                  </a:lnTo>
                  <a:lnTo>
                    <a:pt x="1713" y="2536"/>
                  </a:lnTo>
                  <a:lnTo>
                    <a:pt x="1721" y="2548"/>
                  </a:lnTo>
                  <a:lnTo>
                    <a:pt x="1730" y="2561"/>
                  </a:lnTo>
                  <a:lnTo>
                    <a:pt x="1738" y="2575"/>
                  </a:lnTo>
                  <a:lnTo>
                    <a:pt x="1744" y="2593"/>
                  </a:lnTo>
                  <a:lnTo>
                    <a:pt x="1750" y="2611"/>
                  </a:lnTo>
                  <a:lnTo>
                    <a:pt x="1754" y="2631"/>
                  </a:lnTo>
                  <a:lnTo>
                    <a:pt x="1661" y="2655"/>
                  </a:lnTo>
                  <a:lnTo>
                    <a:pt x="1623" y="2735"/>
                  </a:lnTo>
                  <a:lnTo>
                    <a:pt x="1601" y="2781"/>
                  </a:lnTo>
                  <a:lnTo>
                    <a:pt x="1575" y="2829"/>
                  </a:lnTo>
                  <a:lnTo>
                    <a:pt x="1563" y="2852"/>
                  </a:lnTo>
                  <a:lnTo>
                    <a:pt x="1549" y="2875"/>
                  </a:lnTo>
                  <a:lnTo>
                    <a:pt x="1536" y="2896"/>
                  </a:lnTo>
                  <a:lnTo>
                    <a:pt x="1522" y="2916"/>
                  </a:lnTo>
                  <a:lnTo>
                    <a:pt x="1507" y="2934"/>
                  </a:lnTo>
                  <a:lnTo>
                    <a:pt x="1493" y="2952"/>
                  </a:lnTo>
                  <a:lnTo>
                    <a:pt x="1478" y="2966"/>
                  </a:lnTo>
                  <a:lnTo>
                    <a:pt x="1464" y="2977"/>
                  </a:lnTo>
                  <a:lnTo>
                    <a:pt x="1266" y="3031"/>
                  </a:lnTo>
                  <a:lnTo>
                    <a:pt x="1089" y="3105"/>
                  </a:lnTo>
                  <a:lnTo>
                    <a:pt x="908" y="3182"/>
                  </a:lnTo>
                  <a:lnTo>
                    <a:pt x="726" y="3260"/>
                  </a:lnTo>
                  <a:lnTo>
                    <a:pt x="549" y="3336"/>
                  </a:lnTo>
                  <a:lnTo>
                    <a:pt x="509" y="3352"/>
                  </a:lnTo>
                  <a:lnTo>
                    <a:pt x="469" y="3367"/>
                  </a:lnTo>
                  <a:lnTo>
                    <a:pt x="386" y="3396"/>
                  </a:lnTo>
                  <a:lnTo>
                    <a:pt x="346" y="3410"/>
                  </a:lnTo>
                  <a:lnTo>
                    <a:pt x="306" y="3424"/>
                  </a:lnTo>
                  <a:lnTo>
                    <a:pt x="267" y="3440"/>
                  </a:lnTo>
                  <a:lnTo>
                    <a:pt x="229" y="3457"/>
                  </a:lnTo>
                  <a:lnTo>
                    <a:pt x="194" y="3475"/>
                  </a:lnTo>
                  <a:lnTo>
                    <a:pt x="175" y="3485"/>
                  </a:lnTo>
                  <a:lnTo>
                    <a:pt x="159" y="3495"/>
                  </a:lnTo>
                  <a:lnTo>
                    <a:pt x="143" y="3507"/>
                  </a:lnTo>
                  <a:lnTo>
                    <a:pt x="127" y="3518"/>
                  </a:lnTo>
                  <a:lnTo>
                    <a:pt x="111" y="3530"/>
                  </a:lnTo>
                  <a:lnTo>
                    <a:pt x="97" y="3543"/>
                  </a:lnTo>
                  <a:lnTo>
                    <a:pt x="83" y="3556"/>
                  </a:lnTo>
                  <a:lnTo>
                    <a:pt x="71" y="3571"/>
                  </a:lnTo>
                  <a:lnTo>
                    <a:pt x="59" y="3586"/>
                  </a:lnTo>
                  <a:lnTo>
                    <a:pt x="46" y="3602"/>
                  </a:lnTo>
                  <a:lnTo>
                    <a:pt x="36" y="3619"/>
                  </a:lnTo>
                  <a:lnTo>
                    <a:pt x="27" y="3637"/>
                  </a:lnTo>
                  <a:lnTo>
                    <a:pt x="18" y="3657"/>
                  </a:lnTo>
                  <a:lnTo>
                    <a:pt x="11" y="3677"/>
                  </a:lnTo>
                  <a:lnTo>
                    <a:pt x="10" y="3742"/>
                  </a:lnTo>
                  <a:lnTo>
                    <a:pt x="9" y="3821"/>
                  </a:lnTo>
                  <a:lnTo>
                    <a:pt x="4" y="4009"/>
                  </a:lnTo>
                  <a:lnTo>
                    <a:pt x="1" y="4204"/>
                  </a:lnTo>
                  <a:lnTo>
                    <a:pt x="0" y="4296"/>
                  </a:lnTo>
                  <a:lnTo>
                    <a:pt x="1" y="4376"/>
                  </a:lnTo>
                  <a:lnTo>
                    <a:pt x="4581" y="4376"/>
                  </a:lnTo>
                  <a:lnTo>
                    <a:pt x="4581" y="4296"/>
                  </a:lnTo>
                  <a:lnTo>
                    <a:pt x="4581" y="4204"/>
                  </a:lnTo>
                  <a:lnTo>
                    <a:pt x="4577" y="4009"/>
                  </a:lnTo>
                  <a:lnTo>
                    <a:pt x="4573" y="3821"/>
                  </a:lnTo>
                  <a:lnTo>
                    <a:pt x="4571" y="3742"/>
                  </a:lnTo>
                  <a:lnTo>
                    <a:pt x="4571" y="3677"/>
                  </a:lnTo>
                  <a:lnTo>
                    <a:pt x="4563" y="3657"/>
                  </a:lnTo>
                  <a:lnTo>
                    <a:pt x="4555" y="3637"/>
                  </a:lnTo>
                  <a:lnTo>
                    <a:pt x="4545" y="3619"/>
                  </a:lnTo>
                  <a:lnTo>
                    <a:pt x="4535" y="3602"/>
                  </a:lnTo>
                  <a:lnTo>
                    <a:pt x="4523" y="3586"/>
                  </a:lnTo>
                  <a:lnTo>
                    <a:pt x="4511" y="3571"/>
                  </a:lnTo>
                  <a:lnTo>
                    <a:pt x="4498" y="3556"/>
                  </a:lnTo>
                  <a:lnTo>
                    <a:pt x="4484" y="3543"/>
                  </a:lnTo>
                  <a:lnTo>
                    <a:pt x="4470" y="3530"/>
                  </a:lnTo>
                  <a:lnTo>
                    <a:pt x="4454" y="3518"/>
                  </a:lnTo>
                  <a:lnTo>
                    <a:pt x="4439" y="3507"/>
                  </a:lnTo>
                  <a:lnTo>
                    <a:pt x="4423" y="3495"/>
                  </a:lnTo>
                  <a:lnTo>
                    <a:pt x="4406" y="3485"/>
                  </a:lnTo>
                  <a:lnTo>
                    <a:pt x="4388" y="3475"/>
                  </a:lnTo>
                  <a:lnTo>
                    <a:pt x="4352" y="3457"/>
                  </a:lnTo>
                  <a:lnTo>
                    <a:pt x="4314" y="3440"/>
                  </a:lnTo>
                  <a:lnTo>
                    <a:pt x="4275" y="3424"/>
                  </a:lnTo>
                  <a:lnTo>
                    <a:pt x="4235" y="3410"/>
                  </a:lnTo>
                  <a:lnTo>
                    <a:pt x="4195" y="3396"/>
                  </a:lnTo>
                  <a:lnTo>
                    <a:pt x="4113" y="3367"/>
                  </a:lnTo>
                  <a:lnTo>
                    <a:pt x="4073" y="3352"/>
                  </a:lnTo>
                  <a:lnTo>
                    <a:pt x="4032" y="3336"/>
                  </a:lnTo>
                  <a:close/>
                  <a:moveTo>
                    <a:pt x="5329" y="3316"/>
                  </a:moveTo>
                  <a:lnTo>
                    <a:pt x="5329" y="3316"/>
                  </a:lnTo>
                  <a:lnTo>
                    <a:pt x="5202" y="3262"/>
                  </a:lnTo>
                  <a:lnTo>
                    <a:pt x="5073" y="3206"/>
                  </a:lnTo>
                  <a:lnTo>
                    <a:pt x="4943" y="3151"/>
                  </a:lnTo>
                  <a:lnTo>
                    <a:pt x="4818" y="3098"/>
                  </a:lnTo>
                  <a:lnTo>
                    <a:pt x="4677" y="3060"/>
                  </a:lnTo>
                  <a:lnTo>
                    <a:pt x="4666" y="3052"/>
                  </a:lnTo>
                  <a:lnTo>
                    <a:pt x="4656" y="3042"/>
                  </a:lnTo>
                  <a:lnTo>
                    <a:pt x="4645" y="3030"/>
                  </a:lnTo>
                  <a:lnTo>
                    <a:pt x="4635" y="3017"/>
                  </a:lnTo>
                  <a:lnTo>
                    <a:pt x="4625" y="3002"/>
                  </a:lnTo>
                  <a:lnTo>
                    <a:pt x="4616" y="2987"/>
                  </a:lnTo>
                  <a:lnTo>
                    <a:pt x="4596" y="2955"/>
                  </a:lnTo>
                  <a:lnTo>
                    <a:pt x="4579" y="2920"/>
                  </a:lnTo>
                  <a:lnTo>
                    <a:pt x="4563" y="2887"/>
                  </a:lnTo>
                  <a:lnTo>
                    <a:pt x="4536" y="2830"/>
                  </a:lnTo>
                  <a:lnTo>
                    <a:pt x="4446" y="2817"/>
                  </a:lnTo>
                  <a:lnTo>
                    <a:pt x="4448" y="2800"/>
                  </a:lnTo>
                  <a:lnTo>
                    <a:pt x="4450" y="2784"/>
                  </a:lnTo>
                  <a:lnTo>
                    <a:pt x="4454" y="2770"/>
                  </a:lnTo>
                  <a:lnTo>
                    <a:pt x="4459" y="2758"/>
                  </a:lnTo>
                  <a:lnTo>
                    <a:pt x="4465" y="2747"/>
                  </a:lnTo>
                  <a:lnTo>
                    <a:pt x="4471" y="2737"/>
                  </a:lnTo>
                  <a:lnTo>
                    <a:pt x="4477" y="2728"/>
                  </a:lnTo>
                  <a:lnTo>
                    <a:pt x="4484" y="2718"/>
                  </a:lnTo>
                  <a:lnTo>
                    <a:pt x="4498" y="2702"/>
                  </a:lnTo>
                  <a:lnTo>
                    <a:pt x="4512" y="2684"/>
                  </a:lnTo>
                  <a:lnTo>
                    <a:pt x="4519" y="2674"/>
                  </a:lnTo>
                  <a:lnTo>
                    <a:pt x="4525" y="2664"/>
                  </a:lnTo>
                  <a:lnTo>
                    <a:pt x="4532" y="2651"/>
                  </a:lnTo>
                  <a:lnTo>
                    <a:pt x="4536" y="2638"/>
                  </a:lnTo>
                  <a:lnTo>
                    <a:pt x="4540" y="2625"/>
                  </a:lnTo>
                  <a:lnTo>
                    <a:pt x="4543" y="2612"/>
                  </a:lnTo>
                  <a:lnTo>
                    <a:pt x="4545" y="2599"/>
                  </a:lnTo>
                  <a:lnTo>
                    <a:pt x="4546" y="2586"/>
                  </a:lnTo>
                  <a:lnTo>
                    <a:pt x="4548" y="2557"/>
                  </a:lnTo>
                  <a:lnTo>
                    <a:pt x="4549" y="2530"/>
                  </a:lnTo>
                  <a:lnTo>
                    <a:pt x="4551" y="2501"/>
                  </a:lnTo>
                  <a:lnTo>
                    <a:pt x="4553" y="2488"/>
                  </a:lnTo>
                  <a:lnTo>
                    <a:pt x="4555" y="2474"/>
                  </a:lnTo>
                  <a:lnTo>
                    <a:pt x="4558" y="2461"/>
                  </a:lnTo>
                  <a:lnTo>
                    <a:pt x="4562" y="2449"/>
                  </a:lnTo>
                  <a:lnTo>
                    <a:pt x="4566" y="2436"/>
                  </a:lnTo>
                  <a:lnTo>
                    <a:pt x="4572" y="2424"/>
                  </a:lnTo>
                  <a:lnTo>
                    <a:pt x="4576" y="2417"/>
                  </a:lnTo>
                  <a:lnTo>
                    <a:pt x="4581" y="2410"/>
                  </a:lnTo>
                  <a:lnTo>
                    <a:pt x="4587" y="2404"/>
                  </a:lnTo>
                  <a:lnTo>
                    <a:pt x="4593" y="2399"/>
                  </a:lnTo>
                  <a:lnTo>
                    <a:pt x="4608" y="2390"/>
                  </a:lnTo>
                  <a:lnTo>
                    <a:pt x="4622" y="2383"/>
                  </a:lnTo>
                  <a:lnTo>
                    <a:pt x="4636" y="2375"/>
                  </a:lnTo>
                  <a:lnTo>
                    <a:pt x="4650" y="2366"/>
                  </a:lnTo>
                  <a:lnTo>
                    <a:pt x="4656" y="2362"/>
                  </a:lnTo>
                  <a:lnTo>
                    <a:pt x="4662" y="2357"/>
                  </a:lnTo>
                  <a:lnTo>
                    <a:pt x="4668" y="2351"/>
                  </a:lnTo>
                  <a:lnTo>
                    <a:pt x="4674" y="2345"/>
                  </a:lnTo>
                  <a:lnTo>
                    <a:pt x="4682" y="2331"/>
                  </a:lnTo>
                  <a:lnTo>
                    <a:pt x="4690" y="2316"/>
                  </a:lnTo>
                  <a:lnTo>
                    <a:pt x="4697" y="2299"/>
                  </a:lnTo>
                  <a:lnTo>
                    <a:pt x="4703" y="2281"/>
                  </a:lnTo>
                  <a:lnTo>
                    <a:pt x="4709" y="2264"/>
                  </a:lnTo>
                  <a:lnTo>
                    <a:pt x="4713" y="2246"/>
                  </a:lnTo>
                  <a:lnTo>
                    <a:pt x="4720" y="2213"/>
                  </a:lnTo>
                  <a:lnTo>
                    <a:pt x="4725" y="2184"/>
                  </a:lnTo>
                  <a:lnTo>
                    <a:pt x="4729" y="2153"/>
                  </a:lnTo>
                  <a:lnTo>
                    <a:pt x="4732" y="2121"/>
                  </a:lnTo>
                  <a:lnTo>
                    <a:pt x="4733" y="2088"/>
                  </a:lnTo>
                  <a:lnTo>
                    <a:pt x="4733" y="2071"/>
                  </a:lnTo>
                  <a:lnTo>
                    <a:pt x="4732" y="2055"/>
                  </a:lnTo>
                  <a:lnTo>
                    <a:pt x="4731" y="2039"/>
                  </a:lnTo>
                  <a:lnTo>
                    <a:pt x="4728" y="2024"/>
                  </a:lnTo>
                  <a:lnTo>
                    <a:pt x="4725" y="2007"/>
                  </a:lnTo>
                  <a:lnTo>
                    <a:pt x="4721" y="1992"/>
                  </a:lnTo>
                  <a:lnTo>
                    <a:pt x="4716" y="1978"/>
                  </a:lnTo>
                  <a:lnTo>
                    <a:pt x="4710" y="1964"/>
                  </a:lnTo>
                  <a:lnTo>
                    <a:pt x="4703" y="1950"/>
                  </a:lnTo>
                  <a:lnTo>
                    <a:pt x="4697" y="1937"/>
                  </a:lnTo>
                  <a:lnTo>
                    <a:pt x="4686" y="1918"/>
                  </a:lnTo>
                  <a:lnTo>
                    <a:pt x="4682" y="1908"/>
                  </a:lnTo>
                  <a:lnTo>
                    <a:pt x="4678" y="1897"/>
                  </a:lnTo>
                  <a:lnTo>
                    <a:pt x="4675" y="1883"/>
                  </a:lnTo>
                  <a:lnTo>
                    <a:pt x="4672" y="1865"/>
                  </a:lnTo>
                  <a:lnTo>
                    <a:pt x="4671" y="1852"/>
                  </a:lnTo>
                  <a:lnTo>
                    <a:pt x="4671" y="1836"/>
                  </a:lnTo>
                  <a:lnTo>
                    <a:pt x="4672" y="1797"/>
                  </a:lnTo>
                  <a:lnTo>
                    <a:pt x="4675" y="1752"/>
                  </a:lnTo>
                  <a:lnTo>
                    <a:pt x="4679" y="1704"/>
                  </a:lnTo>
                  <a:lnTo>
                    <a:pt x="4687" y="1615"/>
                  </a:lnTo>
                  <a:lnTo>
                    <a:pt x="4690" y="1580"/>
                  </a:lnTo>
                  <a:lnTo>
                    <a:pt x="4691" y="1557"/>
                  </a:lnTo>
                  <a:lnTo>
                    <a:pt x="4692" y="1514"/>
                  </a:lnTo>
                  <a:lnTo>
                    <a:pt x="4692" y="1473"/>
                  </a:lnTo>
                  <a:lnTo>
                    <a:pt x="4691" y="1432"/>
                  </a:lnTo>
                  <a:lnTo>
                    <a:pt x="4689" y="1392"/>
                  </a:lnTo>
                  <a:lnTo>
                    <a:pt x="4685" y="1351"/>
                  </a:lnTo>
                  <a:lnTo>
                    <a:pt x="4680" y="1310"/>
                  </a:lnTo>
                  <a:lnTo>
                    <a:pt x="4673" y="1270"/>
                  </a:lnTo>
                  <a:lnTo>
                    <a:pt x="4663" y="1228"/>
                  </a:lnTo>
                  <a:lnTo>
                    <a:pt x="4657" y="1212"/>
                  </a:lnTo>
                  <a:lnTo>
                    <a:pt x="4650" y="1195"/>
                  </a:lnTo>
                  <a:lnTo>
                    <a:pt x="4640" y="1175"/>
                  </a:lnTo>
                  <a:lnTo>
                    <a:pt x="4628" y="1152"/>
                  </a:lnTo>
                  <a:lnTo>
                    <a:pt x="4621" y="1142"/>
                  </a:lnTo>
                  <a:lnTo>
                    <a:pt x="4613" y="1131"/>
                  </a:lnTo>
                  <a:lnTo>
                    <a:pt x="4605" y="1121"/>
                  </a:lnTo>
                  <a:lnTo>
                    <a:pt x="4596" y="1112"/>
                  </a:lnTo>
                  <a:lnTo>
                    <a:pt x="4587" y="1105"/>
                  </a:lnTo>
                  <a:lnTo>
                    <a:pt x="4577" y="1097"/>
                  </a:lnTo>
                  <a:lnTo>
                    <a:pt x="4473" y="1080"/>
                  </a:lnTo>
                  <a:lnTo>
                    <a:pt x="4408" y="1020"/>
                  </a:lnTo>
                  <a:lnTo>
                    <a:pt x="4383" y="1006"/>
                  </a:lnTo>
                  <a:lnTo>
                    <a:pt x="4359" y="993"/>
                  </a:lnTo>
                  <a:lnTo>
                    <a:pt x="4335" y="982"/>
                  </a:lnTo>
                  <a:lnTo>
                    <a:pt x="4310" y="972"/>
                  </a:lnTo>
                  <a:lnTo>
                    <a:pt x="4285" y="964"/>
                  </a:lnTo>
                  <a:lnTo>
                    <a:pt x="4261" y="956"/>
                  </a:lnTo>
                  <a:lnTo>
                    <a:pt x="4236" y="950"/>
                  </a:lnTo>
                  <a:lnTo>
                    <a:pt x="4212" y="946"/>
                  </a:lnTo>
                  <a:lnTo>
                    <a:pt x="4188" y="942"/>
                  </a:lnTo>
                  <a:lnTo>
                    <a:pt x="4163" y="940"/>
                  </a:lnTo>
                  <a:lnTo>
                    <a:pt x="4139" y="938"/>
                  </a:lnTo>
                  <a:lnTo>
                    <a:pt x="4115" y="937"/>
                  </a:lnTo>
                  <a:lnTo>
                    <a:pt x="4091" y="938"/>
                  </a:lnTo>
                  <a:lnTo>
                    <a:pt x="4068" y="939"/>
                  </a:lnTo>
                  <a:lnTo>
                    <a:pt x="4045" y="941"/>
                  </a:lnTo>
                  <a:lnTo>
                    <a:pt x="4022" y="943"/>
                  </a:lnTo>
                  <a:lnTo>
                    <a:pt x="3999" y="946"/>
                  </a:lnTo>
                  <a:lnTo>
                    <a:pt x="3978" y="950"/>
                  </a:lnTo>
                  <a:lnTo>
                    <a:pt x="3934" y="959"/>
                  </a:lnTo>
                  <a:lnTo>
                    <a:pt x="3892" y="971"/>
                  </a:lnTo>
                  <a:lnTo>
                    <a:pt x="3853" y="983"/>
                  </a:lnTo>
                  <a:lnTo>
                    <a:pt x="3815" y="995"/>
                  </a:lnTo>
                  <a:lnTo>
                    <a:pt x="3781" y="1008"/>
                  </a:lnTo>
                  <a:lnTo>
                    <a:pt x="3719" y="1033"/>
                  </a:lnTo>
                  <a:lnTo>
                    <a:pt x="3699" y="1040"/>
                  </a:lnTo>
                  <a:lnTo>
                    <a:pt x="3679" y="1049"/>
                  </a:lnTo>
                  <a:lnTo>
                    <a:pt x="3661" y="1059"/>
                  </a:lnTo>
                  <a:lnTo>
                    <a:pt x="3642" y="1070"/>
                  </a:lnTo>
                  <a:lnTo>
                    <a:pt x="3625" y="1082"/>
                  </a:lnTo>
                  <a:lnTo>
                    <a:pt x="3607" y="1096"/>
                  </a:lnTo>
                  <a:lnTo>
                    <a:pt x="3590" y="1112"/>
                  </a:lnTo>
                  <a:lnTo>
                    <a:pt x="3575" y="1128"/>
                  </a:lnTo>
                  <a:lnTo>
                    <a:pt x="3560" y="1145"/>
                  </a:lnTo>
                  <a:lnTo>
                    <a:pt x="3544" y="1164"/>
                  </a:lnTo>
                  <a:lnTo>
                    <a:pt x="3531" y="1185"/>
                  </a:lnTo>
                  <a:lnTo>
                    <a:pt x="3518" y="1206"/>
                  </a:lnTo>
                  <a:lnTo>
                    <a:pt x="3506" y="1228"/>
                  </a:lnTo>
                  <a:lnTo>
                    <a:pt x="3495" y="1252"/>
                  </a:lnTo>
                  <a:lnTo>
                    <a:pt x="3484" y="1277"/>
                  </a:lnTo>
                  <a:lnTo>
                    <a:pt x="3474" y="1302"/>
                  </a:lnTo>
                  <a:lnTo>
                    <a:pt x="3465" y="1330"/>
                  </a:lnTo>
                  <a:lnTo>
                    <a:pt x="3457" y="1358"/>
                  </a:lnTo>
                  <a:lnTo>
                    <a:pt x="3451" y="1388"/>
                  </a:lnTo>
                  <a:lnTo>
                    <a:pt x="3445" y="1417"/>
                  </a:lnTo>
                  <a:lnTo>
                    <a:pt x="3440" y="1448"/>
                  </a:lnTo>
                  <a:lnTo>
                    <a:pt x="3436" y="1481"/>
                  </a:lnTo>
                  <a:lnTo>
                    <a:pt x="3434" y="1514"/>
                  </a:lnTo>
                  <a:lnTo>
                    <a:pt x="3432" y="1549"/>
                  </a:lnTo>
                  <a:lnTo>
                    <a:pt x="3432" y="1584"/>
                  </a:lnTo>
                  <a:lnTo>
                    <a:pt x="3432" y="1621"/>
                  </a:lnTo>
                  <a:lnTo>
                    <a:pt x="3434" y="1658"/>
                  </a:lnTo>
                  <a:lnTo>
                    <a:pt x="3437" y="1696"/>
                  </a:lnTo>
                  <a:lnTo>
                    <a:pt x="3442" y="1735"/>
                  </a:lnTo>
                  <a:lnTo>
                    <a:pt x="3447" y="1775"/>
                  </a:lnTo>
                  <a:lnTo>
                    <a:pt x="3454" y="1817"/>
                  </a:lnTo>
                  <a:lnTo>
                    <a:pt x="3462" y="1858"/>
                  </a:lnTo>
                  <a:lnTo>
                    <a:pt x="3464" y="1872"/>
                  </a:lnTo>
                  <a:lnTo>
                    <a:pt x="3465" y="1886"/>
                  </a:lnTo>
                  <a:lnTo>
                    <a:pt x="3464" y="1898"/>
                  </a:lnTo>
                  <a:lnTo>
                    <a:pt x="3462" y="1909"/>
                  </a:lnTo>
                  <a:lnTo>
                    <a:pt x="3460" y="1919"/>
                  </a:lnTo>
                  <a:lnTo>
                    <a:pt x="3456" y="1929"/>
                  </a:lnTo>
                  <a:lnTo>
                    <a:pt x="3448" y="1949"/>
                  </a:lnTo>
                  <a:lnTo>
                    <a:pt x="3439" y="1965"/>
                  </a:lnTo>
                  <a:lnTo>
                    <a:pt x="3431" y="1981"/>
                  </a:lnTo>
                  <a:lnTo>
                    <a:pt x="3428" y="1988"/>
                  </a:lnTo>
                  <a:lnTo>
                    <a:pt x="3425" y="1996"/>
                  </a:lnTo>
                  <a:lnTo>
                    <a:pt x="3424" y="2004"/>
                  </a:lnTo>
                  <a:lnTo>
                    <a:pt x="3424" y="2011"/>
                  </a:lnTo>
                  <a:lnTo>
                    <a:pt x="3431" y="2101"/>
                  </a:lnTo>
                  <a:lnTo>
                    <a:pt x="3435" y="2153"/>
                  </a:lnTo>
                  <a:lnTo>
                    <a:pt x="3439" y="2182"/>
                  </a:lnTo>
                  <a:lnTo>
                    <a:pt x="3443" y="2209"/>
                  </a:lnTo>
                  <a:lnTo>
                    <a:pt x="3448" y="2237"/>
                  </a:lnTo>
                  <a:lnTo>
                    <a:pt x="3454" y="2263"/>
                  </a:lnTo>
                  <a:lnTo>
                    <a:pt x="3461" y="2288"/>
                  </a:lnTo>
                  <a:lnTo>
                    <a:pt x="3470" y="2312"/>
                  </a:lnTo>
                  <a:lnTo>
                    <a:pt x="3475" y="2323"/>
                  </a:lnTo>
                  <a:lnTo>
                    <a:pt x="3481" y="2333"/>
                  </a:lnTo>
                  <a:lnTo>
                    <a:pt x="3486" y="2342"/>
                  </a:lnTo>
                  <a:lnTo>
                    <a:pt x="3492" y="2351"/>
                  </a:lnTo>
                  <a:lnTo>
                    <a:pt x="3499" y="2359"/>
                  </a:lnTo>
                  <a:lnTo>
                    <a:pt x="3506" y="2366"/>
                  </a:lnTo>
                  <a:lnTo>
                    <a:pt x="3513" y="2374"/>
                  </a:lnTo>
                  <a:lnTo>
                    <a:pt x="3521" y="2379"/>
                  </a:lnTo>
                  <a:lnTo>
                    <a:pt x="3526" y="2382"/>
                  </a:lnTo>
                  <a:lnTo>
                    <a:pt x="3535" y="2384"/>
                  </a:lnTo>
                  <a:lnTo>
                    <a:pt x="3559" y="2391"/>
                  </a:lnTo>
                  <a:lnTo>
                    <a:pt x="3581" y="2395"/>
                  </a:lnTo>
                  <a:lnTo>
                    <a:pt x="3588" y="2396"/>
                  </a:lnTo>
                  <a:lnTo>
                    <a:pt x="3589" y="2396"/>
                  </a:lnTo>
                  <a:lnTo>
                    <a:pt x="3590" y="2395"/>
                  </a:lnTo>
                  <a:lnTo>
                    <a:pt x="3615" y="2664"/>
                  </a:lnTo>
                  <a:lnTo>
                    <a:pt x="3621" y="2674"/>
                  </a:lnTo>
                  <a:lnTo>
                    <a:pt x="3625" y="2684"/>
                  </a:lnTo>
                  <a:lnTo>
                    <a:pt x="3631" y="2692"/>
                  </a:lnTo>
                  <a:lnTo>
                    <a:pt x="3637" y="2700"/>
                  </a:lnTo>
                  <a:lnTo>
                    <a:pt x="3649" y="2715"/>
                  </a:lnTo>
                  <a:lnTo>
                    <a:pt x="3662" y="2730"/>
                  </a:lnTo>
                  <a:lnTo>
                    <a:pt x="3675" y="2745"/>
                  </a:lnTo>
                  <a:lnTo>
                    <a:pt x="3681" y="2754"/>
                  </a:lnTo>
                  <a:lnTo>
                    <a:pt x="3687" y="2763"/>
                  </a:lnTo>
                  <a:lnTo>
                    <a:pt x="3693" y="2773"/>
                  </a:lnTo>
                  <a:lnTo>
                    <a:pt x="3698" y="2785"/>
                  </a:lnTo>
                  <a:lnTo>
                    <a:pt x="3702" y="2799"/>
                  </a:lnTo>
                  <a:lnTo>
                    <a:pt x="3705" y="2814"/>
                  </a:lnTo>
                  <a:lnTo>
                    <a:pt x="3638" y="2830"/>
                  </a:lnTo>
                  <a:lnTo>
                    <a:pt x="3619" y="2869"/>
                  </a:lnTo>
                  <a:lnTo>
                    <a:pt x="3597" y="2915"/>
                  </a:lnTo>
                  <a:lnTo>
                    <a:pt x="3585" y="2940"/>
                  </a:lnTo>
                  <a:lnTo>
                    <a:pt x="3572" y="2963"/>
                  </a:lnTo>
                  <a:lnTo>
                    <a:pt x="3559" y="2986"/>
                  </a:lnTo>
                  <a:lnTo>
                    <a:pt x="3544" y="3008"/>
                  </a:lnTo>
                  <a:lnTo>
                    <a:pt x="3793" y="3114"/>
                  </a:lnTo>
                  <a:lnTo>
                    <a:pt x="3936" y="3176"/>
                  </a:lnTo>
                  <a:lnTo>
                    <a:pt x="4076" y="3235"/>
                  </a:lnTo>
                  <a:lnTo>
                    <a:pt x="4109" y="3248"/>
                  </a:lnTo>
                  <a:lnTo>
                    <a:pt x="4143" y="3261"/>
                  </a:lnTo>
                  <a:lnTo>
                    <a:pt x="4214" y="3285"/>
                  </a:lnTo>
                  <a:lnTo>
                    <a:pt x="4282" y="3310"/>
                  </a:lnTo>
                  <a:lnTo>
                    <a:pt x="4316" y="3323"/>
                  </a:lnTo>
                  <a:lnTo>
                    <a:pt x="4351" y="3336"/>
                  </a:lnTo>
                  <a:lnTo>
                    <a:pt x="4385" y="3351"/>
                  </a:lnTo>
                  <a:lnTo>
                    <a:pt x="4419" y="3368"/>
                  </a:lnTo>
                  <a:lnTo>
                    <a:pt x="4451" y="3385"/>
                  </a:lnTo>
                  <a:lnTo>
                    <a:pt x="4483" y="3404"/>
                  </a:lnTo>
                  <a:lnTo>
                    <a:pt x="4514" y="3424"/>
                  </a:lnTo>
                  <a:lnTo>
                    <a:pt x="4528" y="3436"/>
                  </a:lnTo>
                  <a:lnTo>
                    <a:pt x="4543" y="3448"/>
                  </a:lnTo>
                  <a:lnTo>
                    <a:pt x="4557" y="3460"/>
                  </a:lnTo>
                  <a:lnTo>
                    <a:pt x="4570" y="3473"/>
                  </a:lnTo>
                  <a:lnTo>
                    <a:pt x="4583" y="3486"/>
                  </a:lnTo>
                  <a:lnTo>
                    <a:pt x="4596" y="3501"/>
                  </a:lnTo>
                  <a:lnTo>
                    <a:pt x="4609" y="3516"/>
                  </a:lnTo>
                  <a:lnTo>
                    <a:pt x="4620" y="3531"/>
                  </a:lnTo>
                  <a:lnTo>
                    <a:pt x="4631" y="3547"/>
                  </a:lnTo>
                  <a:lnTo>
                    <a:pt x="4641" y="3564"/>
                  </a:lnTo>
                  <a:lnTo>
                    <a:pt x="4650" y="3583"/>
                  </a:lnTo>
                  <a:lnTo>
                    <a:pt x="4659" y="3601"/>
                  </a:lnTo>
                  <a:lnTo>
                    <a:pt x="4667" y="3620"/>
                  </a:lnTo>
                  <a:lnTo>
                    <a:pt x="4676" y="3640"/>
                  </a:lnTo>
                  <a:lnTo>
                    <a:pt x="4681" y="3658"/>
                  </a:lnTo>
                  <a:lnTo>
                    <a:pt x="4681" y="3677"/>
                  </a:lnTo>
                  <a:lnTo>
                    <a:pt x="4683" y="3786"/>
                  </a:lnTo>
                  <a:lnTo>
                    <a:pt x="4686" y="3924"/>
                  </a:lnTo>
                  <a:lnTo>
                    <a:pt x="4689" y="4056"/>
                  </a:lnTo>
                  <a:lnTo>
                    <a:pt x="5719" y="4056"/>
                  </a:lnTo>
                  <a:lnTo>
                    <a:pt x="5719" y="4000"/>
                  </a:lnTo>
                  <a:lnTo>
                    <a:pt x="5719" y="3935"/>
                  </a:lnTo>
                  <a:lnTo>
                    <a:pt x="5716" y="3796"/>
                  </a:lnTo>
                  <a:lnTo>
                    <a:pt x="5713" y="3662"/>
                  </a:lnTo>
                  <a:lnTo>
                    <a:pt x="5712" y="3558"/>
                  </a:lnTo>
                  <a:lnTo>
                    <a:pt x="5706" y="3544"/>
                  </a:lnTo>
                  <a:lnTo>
                    <a:pt x="5700" y="3531"/>
                  </a:lnTo>
                  <a:lnTo>
                    <a:pt x="5694" y="3518"/>
                  </a:lnTo>
                  <a:lnTo>
                    <a:pt x="5686" y="3506"/>
                  </a:lnTo>
                  <a:lnTo>
                    <a:pt x="5678" y="3494"/>
                  </a:lnTo>
                  <a:lnTo>
                    <a:pt x="5670" y="3483"/>
                  </a:lnTo>
                  <a:lnTo>
                    <a:pt x="5661" y="3473"/>
                  </a:lnTo>
                  <a:lnTo>
                    <a:pt x="5650" y="3463"/>
                  </a:lnTo>
                  <a:lnTo>
                    <a:pt x="5640" y="3454"/>
                  </a:lnTo>
                  <a:lnTo>
                    <a:pt x="5629" y="3445"/>
                  </a:lnTo>
                  <a:lnTo>
                    <a:pt x="5618" y="3437"/>
                  </a:lnTo>
                  <a:lnTo>
                    <a:pt x="5607" y="3430"/>
                  </a:lnTo>
                  <a:lnTo>
                    <a:pt x="5583" y="3414"/>
                  </a:lnTo>
                  <a:lnTo>
                    <a:pt x="5556" y="3402"/>
                  </a:lnTo>
                  <a:lnTo>
                    <a:pt x="5530" y="3390"/>
                  </a:lnTo>
                  <a:lnTo>
                    <a:pt x="5501" y="3379"/>
                  </a:lnTo>
                  <a:lnTo>
                    <a:pt x="5445" y="3358"/>
                  </a:lnTo>
                  <a:lnTo>
                    <a:pt x="5386" y="3337"/>
                  </a:lnTo>
                  <a:lnTo>
                    <a:pt x="5357" y="3327"/>
                  </a:lnTo>
                  <a:lnTo>
                    <a:pt x="5329" y="3316"/>
                  </a:lnTo>
                  <a:close/>
                  <a:moveTo>
                    <a:pt x="6518" y="3416"/>
                  </a:moveTo>
                  <a:lnTo>
                    <a:pt x="6518" y="3416"/>
                  </a:lnTo>
                  <a:lnTo>
                    <a:pt x="6515" y="3406"/>
                  </a:lnTo>
                  <a:lnTo>
                    <a:pt x="6510" y="3397"/>
                  </a:lnTo>
                  <a:lnTo>
                    <a:pt x="6506" y="3388"/>
                  </a:lnTo>
                  <a:lnTo>
                    <a:pt x="6501" y="3380"/>
                  </a:lnTo>
                  <a:lnTo>
                    <a:pt x="6488" y="3364"/>
                  </a:lnTo>
                  <a:lnTo>
                    <a:pt x="6475" y="3350"/>
                  </a:lnTo>
                  <a:lnTo>
                    <a:pt x="6460" y="3337"/>
                  </a:lnTo>
                  <a:lnTo>
                    <a:pt x="6445" y="3326"/>
                  </a:lnTo>
                  <a:lnTo>
                    <a:pt x="6428" y="3316"/>
                  </a:lnTo>
                  <a:lnTo>
                    <a:pt x="6409" y="3307"/>
                  </a:lnTo>
                  <a:lnTo>
                    <a:pt x="6391" y="3299"/>
                  </a:lnTo>
                  <a:lnTo>
                    <a:pt x="6372" y="3292"/>
                  </a:lnTo>
                  <a:lnTo>
                    <a:pt x="6331" y="3276"/>
                  </a:lnTo>
                  <a:lnTo>
                    <a:pt x="6291" y="3262"/>
                  </a:lnTo>
                  <a:lnTo>
                    <a:pt x="6270" y="3255"/>
                  </a:lnTo>
                  <a:lnTo>
                    <a:pt x="6251" y="3247"/>
                  </a:lnTo>
                  <a:lnTo>
                    <a:pt x="6073" y="3171"/>
                  </a:lnTo>
                  <a:lnTo>
                    <a:pt x="5982" y="3132"/>
                  </a:lnTo>
                  <a:lnTo>
                    <a:pt x="5894" y="3096"/>
                  </a:lnTo>
                  <a:lnTo>
                    <a:pt x="5796" y="3068"/>
                  </a:lnTo>
                  <a:lnTo>
                    <a:pt x="5788" y="3063"/>
                  </a:lnTo>
                  <a:lnTo>
                    <a:pt x="5781" y="3056"/>
                  </a:lnTo>
                  <a:lnTo>
                    <a:pt x="5774" y="3048"/>
                  </a:lnTo>
                  <a:lnTo>
                    <a:pt x="5767" y="3039"/>
                  </a:lnTo>
                  <a:lnTo>
                    <a:pt x="5753" y="3018"/>
                  </a:lnTo>
                  <a:lnTo>
                    <a:pt x="5740" y="2995"/>
                  </a:lnTo>
                  <a:lnTo>
                    <a:pt x="5728" y="2971"/>
                  </a:lnTo>
                  <a:lnTo>
                    <a:pt x="5716" y="2948"/>
                  </a:lnTo>
                  <a:lnTo>
                    <a:pt x="5697" y="2908"/>
                  </a:lnTo>
                  <a:lnTo>
                    <a:pt x="5635" y="2899"/>
                  </a:lnTo>
                  <a:lnTo>
                    <a:pt x="5636" y="2887"/>
                  </a:lnTo>
                  <a:lnTo>
                    <a:pt x="5638" y="2877"/>
                  </a:lnTo>
                  <a:lnTo>
                    <a:pt x="5640" y="2867"/>
                  </a:lnTo>
                  <a:lnTo>
                    <a:pt x="5643" y="2858"/>
                  </a:lnTo>
                  <a:lnTo>
                    <a:pt x="5647" y="2850"/>
                  </a:lnTo>
                  <a:lnTo>
                    <a:pt x="5652" y="2843"/>
                  </a:lnTo>
                  <a:lnTo>
                    <a:pt x="5662" y="2831"/>
                  </a:lnTo>
                  <a:lnTo>
                    <a:pt x="5671" y="2819"/>
                  </a:lnTo>
                  <a:lnTo>
                    <a:pt x="5681" y="2807"/>
                  </a:lnTo>
                  <a:lnTo>
                    <a:pt x="5686" y="2800"/>
                  </a:lnTo>
                  <a:lnTo>
                    <a:pt x="5690" y="2792"/>
                  </a:lnTo>
                  <a:lnTo>
                    <a:pt x="5694" y="2783"/>
                  </a:lnTo>
                  <a:lnTo>
                    <a:pt x="5697" y="2774"/>
                  </a:lnTo>
                  <a:lnTo>
                    <a:pt x="5700" y="2765"/>
                  </a:lnTo>
                  <a:lnTo>
                    <a:pt x="5702" y="2756"/>
                  </a:lnTo>
                  <a:lnTo>
                    <a:pt x="5704" y="2738"/>
                  </a:lnTo>
                  <a:lnTo>
                    <a:pt x="5706" y="2698"/>
                  </a:lnTo>
                  <a:lnTo>
                    <a:pt x="5708" y="2679"/>
                  </a:lnTo>
                  <a:lnTo>
                    <a:pt x="5710" y="2660"/>
                  </a:lnTo>
                  <a:lnTo>
                    <a:pt x="5712" y="2650"/>
                  </a:lnTo>
                  <a:lnTo>
                    <a:pt x="5715" y="2642"/>
                  </a:lnTo>
                  <a:lnTo>
                    <a:pt x="5718" y="2633"/>
                  </a:lnTo>
                  <a:lnTo>
                    <a:pt x="5723" y="2625"/>
                  </a:lnTo>
                  <a:lnTo>
                    <a:pt x="5726" y="2620"/>
                  </a:lnTo>
                  <a:lnTo>
                    <a:pt x="5730" y="2615"/>
                  </a:lnTo>
                  <a:lnTo>
                    <a:pt x="5738" y="2608"/>
                  </a:lnTo>
                  <a:lnTo>
                    <a:pt x="5747" y="2601"/>
                  </a:lnTo>
                  <a:lnTo>
                    <a:pt x="5757" y="2596"/>
                  </a:lnTo>
                  <a:lnTo>
                    <a:pt x="5767" y="2591"/>
                  </a:lnTo>
                  <a:lnTo>
                    <a:pt x="5777" y="2585"/>
                  </a:lnTo>
                  <a:lnTo>
                    <a:pt x="5785" y="2578"/>
                  </a:lnTo>
                  <a:lnTo>
                    <a:pt x="5789" y="2574"/>
                  </a:lnTo>
                  <a:lnTo>
                    <a:pt x="5794" y="2569"/>
                  </a:lnTo>
                  <a:lnTo>
                    <a:pt x="5800" y="2560"/>
                  </a:lnTo>
                  <a:lnTo>
                    <a:pt x="5805" y="2549"/>
                  </a:lnTo>
                  <a:lnTo>
                    <a:pt x="5810" y="2538"/>
                  </a:lnTo>
                  <a:lnTo>
                    <a:pt x="5814" y="2526"/>
                  </a:lnTo>
                  <a:lnTo>
                    <a:pt x="5821" y="2500"/>
                  </a:lnTo>
                  <a:lnTo>
                    <a:pt x="5826" y="2478"/>
                  </a:lnTo>
                  <a:lnTo>
                    <a:pt x="5830" y="2458"/>
                  </a:lnTo>
                  <a:lnTo>
                    <a:pt x="5832" y="2435"/>
                  </a:lnTo>
                  <a:lnTo>
                    <a:pt x="5835" y="2413"/>
                  </a:lnTo>
                  <a:lnTo>
                    <a:pt x="5835" y="2391"/>
                  </a:lnTo>
                  <a:lnTo>
                    <a:pt x="5835" y="2367"/>
                  </a:lnTo>
                  <a:lnTo>
                    <a:pt x="5832" y="2345"/>
                  </a:lnTo>
                  <a:lnTo>
                    <a:pt x="5830" y="2334"/>
                  </a:lnTo>
                  <a:lnTo>
                    <a:pt x="5827" y="2324"/>
                  </a:lnTo>
                  <a:lnTo>
                    <a:pt x="5823" y="2314"/>
                  </a:lnTo>
                  <a:lnTo>
                    <a:pt x="5819" y="2304"/>
                  </a:lnTo>
                  <a:lnTo>
                    <a:pt x="5810" y="2285"/>
                  </a:lnTo>
                  <a:lnTo>
                    <a:pt x="5802" y="2272"/>
                  </a:lnTo>
                  <a:lnTo>
                    <a:pt x="5799" y="2265"/>
                  </a:lnTo>
                  <a:lnTo>
                    <a:pt x="5797" y="2257"/>
                  </a:lnTo>
                  <a:lnTo>
                    <a:pt x="5794" y="2248"/>
                  </a:lnTo>
                  <a:lnTo>
                    <a:pt x="5793" y="2236"/>
                  </a:lnTo>
                  <a:lnTo>
                    <a:pt x="5792" y="2215"/>
                  </a:lnTo>
                  <a:lnTo>
                    <a:pt x="5793" y="2188"/>
                  </a:lnTo>
                  <a:lnTo>
                    <a:pt x="5795" y="2156"/>
                  </a:lnTo>
                  <a:lnTo>
                    <a:pt x="5797" y="2123"/>
                  </a:lnTo>
                  <a:lnTo>
                    <a:pt x="5803" y="2060"/>
                  </a:lnTo>
                  <a:lnTo>
                    <a:pt x="5806" y="2020"/>
                  </a:lnTo>
                  <a:lnTo>
                    <a:pt x="5807" y="1961"/>
                  </a:lnTo>
                  <a:lnTo>
                    <a:pt x="5806" y="1932"/>
                  </a:lnTo>
                  <a:lnTo>
                    <a:pt x="5804" y="1904"/>
                  </a:lnTo>
                  <a:lnTo>
                    <a:pt x="5802" y="1876"/>
                  </a:lnTo>
                  <a:lnTo>
                    <a:pt x="5798" y="1848"/>
                  </a:lnTo>
                  <a:lnTo>
                    <a:pt x="5793" y="1820"/>
                  </a:lnTo>
                  <a:lnTo>
                    <a:pt x="5786" y="1790"/>
                  </a:lnTo>
                  <a:lnTo>
                    <a:pt x="5782" y="1779"/>
                  </a:lnTo>
                  <a:lnTo>
                    <a:pt x="5777" y="1767"/>
                  </a:lnTo>
                  <a:lnTo>
                    <a:pt x="5770" y="1753"/>
                  </a:lnTo>
                  <a:lnTo>
                    <a:pt x="5761" y="1738"/>
                  </a:lnTo>
                  <a:lnTo>
                    <a:pt x="5751" y="1722"/>
                  </a:lnTo>
                  <a:lnTo>
                    <a:pt x="5746" y="1716"/>
                  </a:lnTo>
                  <a:lnTo>
                    <a:pt x="5740" y="1709"/>
                  </a:lnTo>
                  <a:lnTo>
                    <a:pt x="5733" y="1704"/>
                  </a:lnTo>
                  <a:lnTo>
                    <a:pt x="5727" y="1700"/>
                  </a:lnTo>
                  <a:lnTo>
                    <a:pt x="5654" y="1687"/>
                  </a:lnTo>
                  <a:lnTo>
                    <a:pt x="5609" y="1645"/>
                  </a:lnTo>
                  <a:lnTo>
                    <a:pt x="5592" y="1635"/>
                  </a:lnTo>
                  <a:lnTo>
                    <a:pt x="5574" y="1626"/>
                  </a:lnTo>
                  <a:lnTo>
                    <a:pt x="5557" y="1619"/>
                  </a:lnTo>
                  <a:lnTo>
                    <a:pt x="5540" y="1612"/>
                  </a:lnTo>
                  <a:lnTo>
                    <a:pt x="5523" y="1606"/>
                  </a:lnTo>
                  <a:lnTo>
                    <a:pt x="5505" y="1601"/>
                  </a:lnTo>
                  <a:lnTo>
                    <a:pt x="5488" y="1597"/>
                  </a:lnTo>
                  <a:lnTo>
                    <a:pt x="5471" y="1593"/>
                  </a:lnTo>
                  <a:lnTo>
                    <a:pt x="5454" y="1590"/>
                  </a:lnTo>
                  <a:lnTo>
                    <a:pt x="5437" y="1589"/>
                  </a:lnTo>
                  <a:lnTo>
                    <a:pt x="5420" y="1588"/>
                  </a:lnTo>
                  <a:lnTo>
                    <a:pt x="5404" y="1587"/>
                  </a:lnTo>
                  <a:lnTo>
                    <a:pt x="5371" y="1588"/>
                  </a:lnTo>
                  <a:lnTo>
                    <a:pt x="5339" y="1591"/>
                  </a:lnTo>
                  <a:lnTo>
                    <a:pt x="5308" y="1597"/>
                  </a:lnTo>
                  <a:lnTo>
                    <a:pt x="5277" y="1603"/>
                  </a:lnTo>
                  <a:lnTo>
                    <a:pt x="5249" y="1611"/>
                  </a:lnTo>
                  <a:lnTo>
                    <a:pt x="5221" y="1619"/>
                  </a:lnTo>
                  <a:lnTo>
                    <a:pt x="5195" y="1628"/>
                  </a:lnTo>
                  <a:lnTo>
                    <a:pt x="5171" y="1637"/>
                  </a:lnTo>
                  <a:lnTo>
                    <a:pt x="5127" y="1654"/>
                  </a:lnTo>
                  <a:lnTo>
                    <a:pt x="5114" y="1659"/>
                  </a:lnTo>
                  <a:lnTo>
                    <a:pt x="5100" y="1665"/>
                  </a:lnTo>
                  <a:lnTo>
                    <a:pt x="5086" y="1672"/>
                  </a:lnTo>
                  <a:lnTo>
                    <a:pt x="5073" y="1680"/>
                  </a:lnTo>
                  <a:lnTo>
                    <a:pt x="5061" y="1689"/>
                  </a:lnTo>
                  <a:lnTo>
                    <a:pt x="5049" y="1698"/>
                  </a:lnTo>
                  <a:lnTo>
                    <a:pt x="5038" y="1709"/>
                  </a:lnTo>
                  <a:lnTo>
                    <a:pt x="5027" y="1720"/>
                  </a:lnTo>
                  <a:lnTo>
                    <a:pt x="5015" y="1732"/>
                  </a:lnTo>
                  <a:lnTo>
                    <a:pt x="5005" y="1746"/>
                  </a:lnTo>
                  <a:lnTo>
                    <a:pt x="4996" y="1760"/>
                  </a:lnTo>
                  <a:lnTo>
                    <a:pt x="4987" y="1775"/>
                  </a:lnTo>
                  <a:lnTo>
                    <a:pt x="4979" y="1790"/>
                  </a:lnTo>
                  <a:lnTo>
                    <a:pt x="4971" y="1806"/>
                  </a:lnTo>
                  <a:lnTo>
                    <a:pt x="4963" y="1825"/>
                  </a:lnTo>
                  <a:lnTo>
                    <a:pt x="4957" y="1842"/>
                  </a:lnTo>
                  <a:lnTo>
                    <a:pt x="4951" y="1861"/>
                  </a:lnTo>
                  <a:lnTo>
                    <a:pt x="4944" y="1881"/>
                  </a:lnTo>
                  <a:lnTo>
                    <a:pt x="4940" y="1901"/>
                  </a:lnTo>
                  <a:lnTo>
                    <a:pt x="4936" y="1922"/>
                  </a:lnTo>
                  <a:lnTo>
                    <a:pt x="4932" y="1944"/>
                  </a:lnTo>
                  <a:lnTo>
                    <a:pt x="4930" y="1967"/>
                  </a:lnTo>
                  <a:lnTo>
                    <a:pt x="4928" y="1990"/>
                  </a:lnTo>
                  <a:lnTo>
                    <a:pt x="4927" y="2014"/>
                  </a:lnTo>
                  <a:lnTo>
                    <a:pt x="4927" y="2039"/>
                  </a:lnTo>
                  <a:lnTo>
                    <a:pt x="4927" y="2064"/>
                  </a:lnTo>
                  <a:lnTo>
                    <a:pt x="4928" y="2091"/>
                  </a:lnTo>
                  <a:lnTo>
                    <a:pt x="4930" y="2117"/>
                  </a:lnTo>
                  <a:lnTo>
                    <a:pt x="4933" y="2144"/>
                  </a:lnTo>
                  <a:lnTo>
                    <a:pt x="4937" y="2173"/>
                  </a:lnTo>
                  <a:lnTo>
                    <a:pt x="4942" y="2201"/>
                  </a:lnTo>
                  <a:lnTo>
                    <a:pt x="4948" y="2231"/>
                  </a:lnTo>
                  <a:lnTo>
                    <a:pt x="4949" y="2240"/>
                  </a:lnTo>
                  <a:lnTo>
                    <a:pt x="4951" y="2249"/>
                  </a:lnTo>
                  <a:lnTo>
                    <a:pt x="4949" y="2258"/>
                  </a:lnTo>
                  <a:lnTo>
                    <a:pt x="4948" y="2265"/>
                  </a:lnTo>
                  <a:lnTo>
                    <a:pt x="4946" y="2273"/>
                  </a:lnTo>
                  <a:lnTo>
                    <a:pt x="4944" y="2280"/>
                  </a:lnTo>
                  <a:lnTo>
                    <a:pt x="4938" y="2292"/>
                  </a:lnTo>
                  <a:lnTo>
                    <a:pt x="4931" y="2305"/>
                  </a:lnTo>
                  <a:lnTo>
                    <a:pt x="4926" y="2316"/>
                  </a:lnTo>
                  <a:lnTo>
                    <a:pt x="4922" y="2327"/>
                  </a:lnTo>
                  <a:lnTo>
                    <a:pt x="4921" y="2332"/>
                  </a:lnTo>
                  <a:lnTo>
                    <a:pt x="4921" y="2337"/>
                  </a:lnTo>
                  <a:lnTo>
                    <a:pt x="4926" y="2399"/>
                  </a:lnTo>
                  <a:lnTo>
                    <a:pt x="4929" y="2436"/>
                  </a:lnTo>
                  <a:lnTo>
                    <a:pt x="4934" y="2475"/>
                  </a:lnTo>
                  <a:lnTo>
                    <a:pt x="4938" y="2494"/>
                  </a:lnTo>
                  <a:lnTo>
                    <a:pt x="4942" y="2513"/>
                  </a:lnTo>
                  <a:lnTo>
                    <a:pt x="4947" y="2530"/>
                  </a:lnTo>
                  <a:lnTo>
                    <a:pt x="4954" y="2546"/>
                  </a:lnTo>
                  <a:lnTo>
                    <a:pt x="4961" y="2561"/>
                  </a:lnTo>
                  <a:lnTo>
                    <a:pt x="4969" y="2574"/>
                  </a:lnTo>
                  <a:lnTo>
                    <a:pt x="4974" y="2579"/>
                  </a:lnTo>
                  <a:lnTo>
                    <a:pt x="4978" y="2585"/>
                  </a:lnTo>
                  <a:lnTo>
                    <a:pt x="4984" y="2590"/>
                  </a:lnTo>
                  <a:lnTo>
                    <a:pt x="4989" y="2594"/>
                  </a:lnTo>
                  <a:lnTo>
                    <a:pt x="4999" y="2597"/>
                  </a:lnTo>
                  <a:lnTo>
                    <a:pt x="5015" y="2602"/>
                  </a:lnTo>
                  <a:lnTo>
                    <a:pt x="5031" y="2605"/>
                  </a:lnTo>
                  <a:lnTo>
                    <a:pt x="5036" y="2606"/>
                  </a:lnTo>
                  <a:lnTo>
                    <a:pt x="5038" y="2605"/>
                  </a:lnTo>
                  <a:lnTo>
                    <a:pt x="5055" y="2792"/>
                  </a:lnTo>
                  <a:lnTo>
                    <a:pt x="5058" y="2800"/>
                  </a:lnTo>
                  <a:lnTo>
                    <a:pt x="5062" y="2806"/>
                  </a:lnTo>
                  <a:lnTo>
                    <a:pt x="5070" y="2818"/>
                  </a:lnTo>
                  <a:lnTo>
                    <a:pt x="5078" y="2828"/>
                  </a:lnTo>
                  <a:lnTo>
                    <a:pt x="5087" y="2838"/>
                  </a:lnTo>
                  <a:lnTo>
                    <a:pt x="5097" y="2849"/>
                  </a:lnTo>
                  <a:lnTo>
                    <a:pt x="5105" y="2861"/>
                  </a:lnTo>
                  <a:lnTo>
                    <a:pt x="5109" y="2869"/>
                  </a:lnTo>
                  <a:lnTo>
                    <a:pt x="5112" y="2877"/>
                  </a:lnTo>
                  <a:lnTo>
                    <a:pt x="5115" y="2887"/>
                  </a:lnTo>
                  <a:lnTo>
                    <a:pt x="5117" y="2897"/>
                  </a:lnTo>
                  <a:lnTo>
                    <a:pt x="5071" y="2908"/>
                  </a:lnTo>
                  <a:lnTo>
                    <a:pt x="5055" y="2942"/>
                  </a:lnTo>
                  <a:lnTo>
                    <a:pt x="5036" y="2980"/>
                  </a:lnTo>
                  <a:lnTo>
                    <a:pt x="5026" y="3000"/>
                  </a:lnTo>
                  <a:lnTo>
                    <a:pt x="5014" y="3020"/>
                  </a:lnTo>
                  <a:lnTo>
                    <a:pt x="5002" y="3037"/>
                  </a:lnTo>
                  <a:lnTo>
                    <a:pt x="4990" y="3052"/>
                  </a:lnTo>
                  <a:lnTo>
                    <a:pt x="5169" y="3128"/>
                  </a:lnTo>
                  <a:lnTo>
                    <a:pt x="5371" y="3214"/>
                  </a:lnTo>
                  <a:lnTo>
                    <a:pt x="5394" y="3224"/>
                  </a:lnTo>
                  <a:lnTo>
                    <a:pt x="5417" y="3233"/>
                  </a:lnTo>
                  <a:lnTo>
                    <a:pt x="5467" y="3250"/>
                  </a:lnTo>
                  <a:lnTo>
                    <a:pt x="5517" y="3267"/>
                  </a:lnTo>
                  <a:lnTo>
                    <a:pt x="5542" y="3277"/>
                  </a:lnTo>
                  <a:lnTo>
                    <a:pt x="5567" y="3287"/>
                  </a:lnTo>
                  <a:lnTo>
                    <a:pt x="5593" y="3299"/>
                  </a:lnTo>
                  <a:lnTo>
                    <a:pt x="5618" y="3311"/>
                  </a:lnTo>
                  <a:lnTo>
                    <a:pt x="5642" y="3324"/>
                  </a:lnTo>
                  <a:lnTo>
                    <a:pt x="5667" y="3338"/>
                  </a:lnTo>
                  <a:lnTo>
                    <a:pt x="5690" y="3354"/>
                  </a:lnTo>
                  <a:lnTo>
                    <a:pt x="5712" y="3373"/>
                  </a:lnTo>
                  <a:lnTo>
                    <a:pt x="5734" y="3392"/>
                  </a:lnTo>
                  <a:lnTo>
                    <a:pt x="5744" y="3402"/>
                  </a:lnTo>
                  <a:lnTo>
                    <a:pt x="5754" y="3413"/>
                  </a:lnTo>
                  <a:lnTo>
                    <a:pt x="5763" y="3425"/>
                  </a:lnTo>
                  <a:lnTo>
                    <a:pt x="5772" y="3438"/>
                  </a:lnTo>
                  <a:lnTo>
                    <a:pt x="5780" y="3450"/>
                  </a:lnTo>
                  <a:lnTo>
                    <a:pt x="5788" y="3463"/>
                  </a:lnTo>
                  <a:lnTo>
                    <a:pt x="5796" y="3477"/>
                  </a:lnTo>
                  <a:lnTo>
                    <a:pt x="5803" y="3491"/>
                  </a:lnTo>
                  <a:lnTo>
                    <a:pt x="5810" y="3507"/>
                  </a:lnTo>
                  <a:lnTo>
                    <a:pt x="5815" y="3523"/>
                  </a:lnTo>
                  <a:lnTo>
                    <a:pt x="5821" y="3540"/>
                  </a:lnTo>
                  <a:lnTo>
                    <a:pt x="5821" y="3558"/>
                  </a:lnTo>
                  <a:lnTo>
                    <a:pt x="5822" y="3635"/>
                  </a:lnTo>
                  <a:lnTo>
                    <a:pt x="5824" y="3733"/>
                  </a:lnTo>
                  <a:lnTo>
                    <a:pt x="5825" y="3764"/>
                  </a:lnTo>
                  <a:lnTo>
                    <a:pt x="6523" y="3764"/>
                  </a:lnTo>
                  <a:lnTo>
                    <a:pt x="6524" y="3725"/>
                  </a:lnTo>
                  <a:lnTo>
                    <a:pt x="6524" y="3679"/>
                  </a:lnTo>
                  <a:lnTo>
                    <a:pt x="6522" y="3582"/>
                  </a:lnTo>
                  <a:lnTo>
                    <a:pt x="6519" y="3488"/>
                  </a:lnTo>
                  <a:lnTo>
                    <a:pt x="6518" y="341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par>
                                <p:cTn id="12" presetID="10" presetClass="entr" presetSubtype="0" fill="hold" nodeType="withEffect">
                                  <p:stCondLst>
                                    <p:cond delay="50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47" presetClass="entr" presetSubtype="0" fill="hold" grpId="0" nodeType="withEffect">
                                  <p:stCondLst>
                                    <p:cond delay="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50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22" presetClass="entr" presetSubtype="8" fill="hold" nodeType="withEffect">
                                  <p:stCondLst>
                                    <p:cond delay="100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par>
                                <p:cTn id="26" presetID="10" presetClass="entr" presetSubtype="0" fill="hold" nodeType="withEffect">
                                  <p:stCondLst>
                                    <p:cond delay="100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47" presetClass="entr" presetSubtype="0" fill="hold" grpId="0" nodeType="withEffect">
                                  <p:stCondLst>
                                    <p:cond delay="10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100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par>
                                <p:cTn id="37" presetID="10" presetClass="entr" presetSubtype="0" fill="hold" nodeType="withEffect">
                                  <p:stCondLst>
                                    <p:cond delay="150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47" presetClass="entr" presetSubtype="0" fill="hold" grpId="0" nodeType="withEffect">
                                  <p:stCondLst>
                                    <p:cond delay="150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anim calcmode="lin" valueType="num">
                                      <p:cBhvr>
                                        <p:cTn id="43" dur="500" fill="hold"/>
                                        <p:tgtEl>
                                          <p:spTgt spid="45"/>
                                        </p:tgtEl>
                                        <p:attrNameLst>
                                          <p:attrName>ppt_x</p:attrName>
                                        </p:attrNameLst>
                                      </p:cBhvr>
                                      <p:tavLst>
                                        <p:tav tm="0">
                                          <p:val>
                                            <p:strVal val="#ppt_x"/>
                                          </p:val>
                                        </p:tav>
                                        <p:tav tm="100000">
                                          <p:val>
                                            <p:strVal val="#ppt_x"/>
                                          </p:val>
                                        </p:tav>
                                      </p:tavLst>
                                    </p:anim>
                                    <p:anim calcmode="lin" valueType="num">
                                      <p:cBhvr>
                                        <p:cTn id="44" dur="500" fill="hold"/>
                                        <p:tgtEl>
                                          <p:spTgt spid="45"/>
                                        </p:tgtEl>
                                        <p:attrNameLst>
                                          <p:attrName>ppt_y</p:attrName>
                                        </p:attrNameLst>
                                      </p:cBhvr>
                                      <p:tavLst>
                                        <p:tav tm="0">
                                          <p:val>
                                            <p:strVal val="#ppt_y-.1"/>
                                          </p:val>
                                        </p:tav>
                                        <p:tav tm="100000">
                                          <p:val>
                                            <p:strVal val="#ppt_y"/>
                                          </p:val>
                                        </p:tav>
                                      </p:tavLst>
                                    </p:anim>
                                  </p:childTnLst>
                                </p:cTn>
                              </p:par>
                              <p:par>
                                <p:cTn id="45" presetID="22" presetClass="entr" presetSubtype="8" fill="hold" grpId="0" nodeType="withEffect">
                                  <p:stCondLst>
                                    <p:cond delay="150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par>
                                <p:cTn id="48" presetID="22" presetClass="entr" presetSubtype="8" fill="hold" nodeType="withEffect">
                                  <p:stCondLst>
                                    <p:cond delay="150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par>
                                <p:cTn id="55" presetID="47"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anim calcmode="lin" valueType="num">
                                      <p:cBhvr>
                                        <p:cTn id="58" dur="500" fill="hold"/>
                                        <p:tgtEl>
                                          <p:spTgt spid="50"/>
                                        </p:tgtEl>
                                        <p:attrNameLst>
                                          <p:attrName>ppt_x</p:attrName>
                                        </p:attrNameLst>
                                      </p:cBhvr>
                                      <p:tavLst>
                                        <p:tav tm="0">
                                          <p:val>
                                            <p:strVal val="#ppt_x"/>
                                          </p:val>
                                        </p:tav>
                                        <p:tav tm="100000">
                                          <p:val>
                                            <p:strVal val="#ppt_x"/>
                                          </p:val>
                                        </p:tav>
                                      </p:tavLst>
                                    </p:anim>
                                    <p:anim calcmode="lin" valueType="num">
                                      <p:cBhvr>
                                        <p:cTn id="59" dur="500" fill="hold"/>
                                        <p:tgtEl>
                                          <p:spTgt spid="50"/>
                                        </p:tgtEl>
                                        <p:attrNameLst>
                                          <p:attrName>ppt_y</p:attrName>
                                        </p:attrNameLst>
                                      </p:cBhvr>
                                      <p:tavLst>
                                        <p:tav tm="0">
                                          <p:val>
                                            <p:strVal val="#ppt_y-.1"/>
                                          </p:val>
                                        </p:tav>
                                        <p:tav tm="100000">
                                          <p:val>
                                            <p:strVal val="#ppt_y"/>
                                          </p:val>
                                        </p:tav>
                                      </p:tavLst>
                                    </p:anim>
                                  </p:childTnLst>
                                </p:cTn>
                              </p:par>
                              <p:par>
                                <p:cTn id="60" presetID="22" presetClass="entr" presetSubtype="8"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left)">
                                      <p:cBhvr>
                                        <p:cTn id="6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40" grpId="0"/>
      <p:bldP spid="42" grpId="0"/>
      <p:bldP spid="45" grpId="0"/>
      <p:bldP spid="47" grpId="0"/>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960000" cy="5143500"/>
          </a:xfrm>
          <a:prstGeom prst="rect">
            <a:avLst/>
          </a:prstGeom>
          <a:blipFill>
            <a:blip r:embed="rId1">
              <a:extLst>
                <a:ext uri="{BEBA8EAE-BF5A-486C-A8C5-ECC9F3942E4B}">
                  <a14:imgProps xmlns:a14="http://schemas.microsoft.com/office/drawing/2010/main">
                    <a14:imgLayer r:embed="rId2">
                      <a14:imgEffect>
                        <a14:brightnessContrast brigh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左箭头 2"/>
          <p:cNvSpPr/>
          <p:nvPr/>
        </p:nvSpPr>
        <p:spPr>
          <a:xfrm>
            <a:off x="2613431" y="1023580"/>
            <a:ext cx="6515059" cy="3096344"/>
          </a:xfrm>
          <a:custGeom>
            <a:avLst/>
            <a:gdLst/>
            <a:ahLst/>
            <a:cxnLst/>
            <a:rect l="l" t="t" r="r" b="b"/>
            <a:pathLst>
              <a:path w="6515059" h="3096344">
                <a:moveTo>
                  <a:pt x="1548172" y="0"/>
                </a:moveTo>
                <a:lnTo>
                  <a:pt x="1548172" y="172"/>
                </a:lnTo>
                <a:lnTo>
                  <a:pt x="6515059" y="172"/>
                </a:lnTo>
                <a:lnTo>
                  <a:pt x="6515059" y="3096172"/>
                </a:lnTo>
                <a:lnTo>
                  <a:pt x="1548172" y="3096172"/>
                </a:lnTo>
                <a:lnTo>
                  <a:pt x="1548172" y="3096344"/>
                </a:lnTo>
                <a:lnTo>
                  <a:pt x="1548000" y="3096172"/>
                </a:lnTo>
                <a:lnTo>
                  <a:pt x="1546507" y="3096172"/>
                </a:lnTo>
                <a:lnTo>
                  <a:pt x="1546507" y="3094679"/>
                </a:lnTo>
                <a:lnTo>
                  <a:pt x="0" y="1548172"/>
                </a:lnTo>
                <a:lnTo>
                  <a:pt x="1546507" y="1665"/>
                </a:lnTo>
                <a:lnTo>
                  <a:pt x="1546507" y="172"/>
                </a:lnTo>
                <a:lnTo>
                  <a:pt x="1548000" y="172"/>
                </a:lnTo>
                <a:close/>
              </a:path>
            </a:pathLst>
          </a:cu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203846" y="1298818"/>
            <a:ext cx="2545868" cy="2545868"/>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latin typeface="Impact" panose="020B0806030902050204" pitchFamily="34" charset="0"/>
              </a:rPr>
              <a:t>04</a:t>
            </a:r>
            <a:endParaRPr lang="zh-CN" altLang="en-US" sz="6000" dirty="0">
              <a:latin typeface="Impact" panose="020B0806030902050204" pitchFamily="34" charset="0"/>
            </a:endParaRPr>
          </a:p>
        </p:txBody>
      </p:sp>
      <p:sp>
        <p:nvSpPr>
          <p:cNvPr id="9" name="TextBox 8"/>
          <p:cNvSpPr txBox="1"/>
          <p:nvPr/>
        </p:nvSpPr>
        <p:spPr>
          <a:xfrm>
            <a:off x="5846817" y="1996827"/>
            <a:ext cx="2031325" cy="646331"/>
          </a:xfrm>
          <a:prstGeom prst="rect">
            <a:avLst/>
          </a:prstGeom>
          <a:noFill/>
        </p:spPr>
        <p:txBody>
          <a:bodyPr wrap="none" rtlCol="0">
            <a:spAutoFit/>
          </a:bodyPr>
          <a:lstStyle/>
          <a:p>
            <a:pPr marL="0" lvl="1"/>
            <a:r>
              <a:rPr lang="zh-CN" altLang="en-US" sz="3600" b="1" dirty="0">
                <a:solidFill>
                  <a:schemeClr val="accent1"/>
                </a:solidFill>
                <a:latin typeface="微软雅黑" panose="020B0503020204020204" pitchFamily="34" charset="-122"/>
              </a:rPr>
              <a:t>管理制度</a:t>
            </a:r>
            <a:endParaRPr lang="zh-CN" altLang="en-US" sz="3600" b="1" dirty="0">
              <a:solidFill>
                <a:schemeClr val="accent1"/>
              </a:solidFill>
              <a:latin typeface="微软雅黑" panose="020B0503020204020204" pitchFamily="34" charset="-122"/>
            </a:endParaRPr>
          </a:p>
        </p:txBody>
      </p:sp>
      <p:sp>
        <p:nvSpPr>
          <p:cNvPr id="10" name="TextBox 9"/>
          <p:cNvSpPr txBox="1"/>
          <p:nvPr/>
        </p:nvSpPr>
        <p:spPr>
          <a:xfrm>
            <a:off x="5909245" y="2716718"/>
            <a:ext cx="1027882"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6965572" y="2716718"/>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2" name="TextBox 11"/>
          <p:cNvSpPr txBox="1"/>
          <p:nvPr/>
        </p:nvSpPr>
        <p:spPr>
          <a:xfrm>
            <a:off x="5909245" y="2932866"/>
            <a:ext cx="1027882"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3" name="TextBox 12"/>
          <p:cNvSpPr txBox="1"/>
          <p:nvPr/>
        </p:nvSpPr>
        <p:spPr>
          <a:xfrm>
            <a:off x="6965572" y="2932866"/>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4" name="TextBox 13"/>
          <p:cNvSpPr txBox="1"/>
          <p:nvPr/>
        </p:nvSpPr>
        <p:spPr>
          <a:xfrm>
            <a:off x="7979252" y="2716718"/>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5" name="TextBox 14"/>
          <p:cNvSpPr txBox="1"/>
          <p:nvPr/>
        </p:nvSpPr>
        <p:spPr>
          <a:xfrm>
            <a:off x="7979252" y="2932866"/>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6000">
        <p:blinds dir="vert"/>
      </p:transition>
    </mc:Choice>
    <mc:Fallback>
      <p:transition spd="slow" advTm="600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3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anim calcmode="lin" valueType="num">
                                          <p:cBhvr>
                                            <p:cTn id="16" dur="750" fill="hold"/>
                                            <p:tgtEl>
                                              <p:spTgt spid="8"/>
                                            </p:tgtEl>
                                            <p:attrNameLst>
                                              <p:attrName>style.rotation</p:attrName>
                                            </p:attrNameLst>
                                          </p:cBhvr>
                                          <p:tavLst>
                                            <p:tav tm="0">
                                              <p:val>
                                                <p:fltVal val="720"/>
                                              </p:val>
                                            </p:tav>
                                            <p:tav tm="100000">
                                              <p:val>
                                                <p:fltVal val="0"/>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 calcmode="lin" valueType="num">
                                          <p:cBhvr>
                                            <p:cTn id="18" dur="750" fill="hold"/>
                                            <p:tgtEl>
                                              <p:spTgt spid="8"/>
                                            </p:tgtEl>
                                            <p:attrNameLst>
                                              <p:attrName>ppt_w</p:attrName>
                                            </p:attrNameLst>
                                          </p:cBhvr>
                                          <p:tavLst>
                                            <p:tav tm="0">
                                              <p:val>
                                                <p:fltVal val="0"/>
                                              </p:val>
                                            </p:tav>
                                            <p:tav tm="100000">
                                              <p:val>
                                                <p:strVal val="#ppt_w"/>
                                              </p:val>
                                            </p:tav>
                                          </p:tavLst>
                                        </p:anim>
                                      </p:childTnLst>
                                    </p:cTn>
                                  </p:par>
                                </p:childTnLst>
                              </p:cTn>
                            </p:par>
                            <p:par>
                              <p:cTn id="19" fill="hold">
                                <p:stCondLst>
                                  <p:cond delay="2000"/>
                                </p:stCondLst>
                                <p:childTnLst>
                                  <p:par>
                                    <p:cTn id="20" presetID="52" presetClass="entr" presetSubtype="0"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2049"/>
                                </p:stCondLst>
                                <p:childTnLst>
                                  <p:par>
                                    <p:cTn id="26" presetID="2" presetClass="entr" presetSubtype="4" fill="hold" grpId="0" nodeType="afterEffect" p14:presetBounceEnd="50000">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14:bounceEnd="50000">
                                          <p:cBhvr additive="base">
                                            <p:cTn id="28"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50000">
                                      <p:stCondLst>
                                        <p:cond delay="250"/>
                                      </p:stCondLst>
                                      <p:childTnLst>
                                        <p:set>
                                          <p:cBhvr>
                                            <p:cTn id="31" dur="1" fill="hold">
                                              <p:stCondLst>
                                                <p:cond delay="0"/>
                                              </p:stCondLst>
                                            </p:cTn>
                                            <p:tgtEl>
                                              <p:spTgt spid="11"/>
                                            </p:tgtEl>
                                            <p:attrNameLst>
                                              <p:attrName>style.visibility</p:attrName>
                                            </p:attrNameLst>
                                          </p:cBhvr>
                                          <p:to>
                                            <p:strVal val="visible"/>
                                          </p:to>
                                        </p:set>
                                        <p:anim calcmode="lin" valueType="num" p14:bounceEnd="50000">
                                          <p:cBhvr additive="base">
                                            <p:cTn id="32"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50000">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14:bounceEnd="50000">
                                          <p:cBhvr additive="base">
                                            <p:cTn id="3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14:presetBounceEnd="50000">
                                      <p:stCondLst>
                                        <p:cond delay="750"/>
                                      </p:stCondLst>
                                      <p:childTnLst>
                                        <p:set>
                                          <p:cBhvr>
                                            <p:cTn id="39" dur="1" fill="hold">
                                              <p:stCondLst>
                                                <p:cond delay="0"/>
                                              </p:stCondLst>
                                            </p:cTn>
                                            <p:tgtEl>
                                              <p:spTgt spid="12"/>
                                            </p:tgtEl>
                                            <p:attrNameLst>
                                              <p:attrName>style.visibility</p:attrName>
                                            </p:attrNameLst>
                                          </p:cBhvr>
                                          <p:to>
                                            <p:strVal val="visible"/>
                                          </p:to>
                                        </p:set>
                                        <p:anim calcmode="lin" valueType="num" p14:bounceEnd="50000">
                                          <p:cBhvr additive="base">
                                            <p:cTn id="40"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14:presetBounceEnd="50000">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14:bounceEnd="50000">
                                          <p:cBhvr additive="base">
                                            <p:cTn id="44"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14:presetBounceEnd="50000">
                                      <p:stCondLst>
                                        <p:cond delay="1250"/>
                                      </p:stCondLst>
                                      <p:childTnLst>
                                        <p:set>
                                          <p:cBhvr>
                                            <p:cTn id="47" dur="1" fill="hold">
                                              <p:stCondLst>
                                                <p:cond delay="0"/>
                                              </p:stCondLst>
                                            </p:cTn>
                                            <p:tgtEl>
                                              <p:spTgt spid="15"/>
                                            </p:tgtEl>
                                            <p:attrNameLst>
                                              <p:attrName>style.visibility</p:attrName>
                                            </p:attrNameLst>
                                          </p:cBhvr>
                                          <p:to>
                                            <p:strVal val="visible"/>
                                          </p:to>
                                        </p:set>
                                        <p:anim calcmode="lin" valueType="num" p14:bounceEnd="50000">
                                          <p:cBhvr additive="base">
                                            <p:cTn id="48"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p:bldP spid="10" grpId="0"/>
          <p:bldP spid="11" grpId="0"/>
          <p:bldP spid="12" grpId="0"/>
          <p:bldP spid="13" grpId="0"/>
          <p:bldP spid="14" grpId="0"/>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3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anim calcmode="lin" valueType="num">
                                          <p:cBhvr>
                                            <p:cTn id="16" dur="750" fill="hold"/>
                                            <p:tgtEl>
                                              <p:spTgt spid="8"/>
                                            </p:tgtEl>
                                            <p:attrNameLst>
                                              <p:attrName>style.rotation</p:attrName>
                                            </p:attrNameLst>
                                          </p:cBhvr>
                                          <p:tavLst>
                                            <p:tav tm="0">
                                              <p:val>
                                                <p:fltVal val="720"/>
                                              </p:val>
                                            </p:tav>
                                            <p:tav tm="100000">
                                              <p:val>
                                                <p:fltVal val="0"/>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 calcmode="lin" valueType="num">
                                          <p:cBhvr>
                                            <p:cTn id="18" dur="750" fill="hold"/>
                                            <p:tgtEl>
                                              <p:spTgt spid="8"/>
                                            </p:tgtEl>
                                            <p:attrNameLst>
                                              <p:attrName>ppt_w</p:attrName>
                                            </p:attrNameLst>
                                          </p:cBhvr>
                                          <p:tavLst>
                                            <p:tav tm="0">
                                              <p:val>
                                                <p:fltVal val="0"/>
                                              </p:val>
                                            </p:tav>
                                            <p:tav tm="100000">
                                              <p:val>
                                                <p:strVal val="#ppt_w"/>
                                              </p:val>
                                            </p:tav>
                                          </p:tavLst>
                                        </p:anim>
                                      </p:childTnLst>
                                    </p:cTn>
                                  </p:par>
                                </p:childTnLst>
                              </p:cTn>
                            </p:par>
                            <p:par>
                              <p:cTn id="19" fill="hold">
                                <p:stCondLst>
                                  <p:cond delay="2000"/>
                                </p:stCondLst>
                                <p:childTnLst>
                                  <p:par>
                                    <p:cTn id="20" presetID="52" presetClass="entr" presetSubtype="0"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2049"/>
                                </p:stCondLst>
                                <p:childTnLst>
                                  <p:par>
                                    <p:cTn id="26" presetID="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5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75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125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p:bldP spid="10" grpId="0"/>
          <p:bldP spid="11" grpId="0"/>
          <p:bldP spid="12" grpId="0"/>
          <p:bldP spid="13" grpId="0"/>
          <p:bldP spid="14" grpId="0"/>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flipH="1">
            <a:off x="4621420" y="1347614"/>
            <a:ext cx="3042047" cy="1343025"/>
          </a:xfrm>
          <a:prstGeom prst="snip2DiagRect">
            <a:avLst/>
          </a:prstGeom>
          <a:blipFill dpi="0" rotWithShape="1">
            <a:blip r:embed="rId1" cstate="print">
              <a:extLst>
                <a:ext uri="{28A0092B-C50C-407E-A947-70E740481C1C}">
                  <a14:useLocalDpi xmlns:a14="http://schemas.microsoft.com/office/drawing/2010/main" val="0"/>
                </a:ext>
              </a:extLst>
            </a:blip>
            <a:srcRect/>
            <a:stretch>
              <a:fillRect/>
            </a:stretch>
          </a:blipFill>
          <a:ln w="9525">
            <a:noFill/>
            <a:miter lim="800000"/>
          </a:ln>
        </p:spPr>
        <p:txBody>
          <a:bodyPr lIns="68573" tIns="34286" rIns="68573" bIns="34286" anchor="ctr"/>
          <a:lstStyle/>
          <a:p>
            <a:pPr defTabSz="685800" eaLnBrk="1" fontAlgn="auto" hangingPunct="1">
              <a:spcBef>
                <a:spcPts val="0"/>
              </a:spcBef>
              <a:spcAft>
                <a:spcPts val="0"/>
              </a:spcAft>
              <a:defRPr/>
            </a:pPr>
            <a:endParaRPr lang="zh-CN" altLang="en-US" sz="1070">
              <a:solidFill>
                <a:srgbClr val="F2F2F2"/>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50" name="剪去对角的矩形 49"/>
          <p:cNvSpPr/>
          <p:nvPr/>
        </p:nvSpPr>
        <p:spPr>
          <a:xfrm>
            <a:off x="1326965" y="1403575"/>
            <a:ext cx="3224213" cy="1301354"/>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6" rIns="68573" bIns="34286" anchor="ctr"/>
          <a:lstStyle/>
          <a:p>
            <a:pPr algn="ctr" defTabSz="685800" eaLnBrk="1" fontAlgn="auto" hangingPunct="1">
              <a:spcBef>
                <a:spcPts val="0"/>
              </a:spcBef>
              <a:spcAft>
                <a:spcPts val="0"/>
              </a:spcAft>
              <a:defRPr/>
            </a:pPr>
            <a:endParaRPr lang="zh-CN" altLang="en-US" sz="1070">
              <a:solidFill>
                <a:srgbClr val="007FDE"/>
              </a:solidFill>
              <a:latin typeface="微软雅黑" panose="020B0503020204020204" pitchFamily="34" charset="-122"/>
              <a:ea typeface="微软雅黑" panose="020B0503020204020204" pitchFamily="34" charset="-122"/>
            </a:endParaRPr>
          </a:p>
        </p:txBody>
      </p:sp>
      <p:sp>
        <p:nvSpPr>
          <p:cNvPr id="51" name="矩形 104"/>
          <p:cNvSpPr>
            <a:spLocks noChangeArrowheads="1"/>
          </p:cNvSpPr>
          <p:nvPr/>
        </p:nvSpPr>
        <p:spPr bwMode="auto">
          <a:xfrm>
            <a:off x="2580590" y="1578664"/>
            <a:ext cx="1465760" cy="33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7" tIns="34283" rIns="68567" bIns="34283">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algn="r" eaLnBrk="1" hangingPunct="1"/>
            <a:r>
              <a:rPr lang="zh-CN" altLang="en-US" sz="1725" b="1" dirty="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公司管理制度</a:t>
            </a:r>
            <a:endParaRPr lang="en-US" altLang="zh-CN" sz="1725" b="1" dirty="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47"/>
          <p:cNvSpPr>
            <a:spLocks noChangeArrowheads="1"/>
          </p:cNvSpPr>
          <p:nvPr/>
        </p:nvSpPr>
        <p:spPr bwMode="auto">
          <a:xfrm>
            <a:off x="1715097" y="1902446"/>
            <a:ext cx="2603897" cy="48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7" tIns="34283" rIns="68567" bIns="34283">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pPr>
            <a:r>
              <a:rPr lang="zh-CN" altLang="en-US" sz="1125" dirty="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zh-CN" altLang="en-US" sz="1125" dirty="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标题 2"/>
          <p:cNvSpPr>
            <a:spLocks noGrp="1"/>
          </p:cNvSpPr>
          <p:nvPr>
            <p:ph type="title"/>
          </p:nvPr>
        </p:nvSpPr>
        <p:spPr/>
        <p:txBody>
          <a:bodyPr/>
          <a:lstStyle/>
          <a:p>
            <a:r>
              <a:rPr lang="zh-CN" altLang="en-US" dirty="0">
                <a:solidFill>
                  <a:prstClr val="black">
                    <a:lumMod val="65000"/>
                    <a:lumOff val="35000"/>
                  </a:prstClr>
                </a:solidFill>
              </a:rPr>
              <a:t>管理制度</a:t>
            </a:r>
            <a:r>
              <a:rPr lang="en-US" altLang="zh-CN" sz="1200" dirty="0">
                <a:solidFill>
                  <a:prstClr val="black">
                    <a:lumMod val="65000"/>
                    <a:lumOff val="35000"/>
                  </a:prstClr>
                </a:solidFill>
              </a:rPr>
              <a:t>(management system)</a:t>
            </a:r>
            <a:endParaRPr lang="zh-CN" altLang="en-US" dirty="0"/>
          </a:p>
        </p:txBody>
      </p:sp>
      <p:sp>
        <p:nvSpPr>
          <p:cNvPr id="61" name="TextBox 11"/>
          <p:cNvSpPr txBox="1">
            <a:spLocks noChangeArrowheads="1"/>
          </p:cNvSpPr>
          <p:nvPr/>
        </p:nvSpPr>
        <p:spPr bwMode="auto">
          <a:xfrm flipH="1">
            <a:off x="548318" y="4198331"/>
            <a:ext cx="1548000"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000" dirty="0">
                <a:solidFill>
                  <a:schemeClr val="bg1">
                    <a:lumMod val="50000"/>
                  </a:schemeClr>
                </a:solidFill>
                <a:latin typeface="Arial" panose="020B0604020202020204"/>
                <a:ea typeface="微软雅黑" panose="020B0503020204020204" pitchFamily="34" charset="-122"/>
                <a:cs typeface="+mn-ea"/>
                <a:sym typeface="+mn-lt"/>
              </a:rPr>
              <a:t>您的内容打在这里，或者通过复制您的文本后，</a:t>
            </a:r>
            <a:endParaRPr lang="en-US" altLang="zh-CN" sz="1000" dirty="0">
              <a:solidFill>
                <a:schemeClr val="bg1">
                  <a:lumMod val="50000"/>
                </a:schemeClr>
              </a:solidFill>
              <a:latin typeface="Arial" panose="020B0604020202020204"/>
              <a:ea typeface="微软雅黑" panose="020B0503020204020204" pitchFamily="34" charset="-122"/>
              <a:cs typeface="+mn-ea"/>
              <a:sym typeface="+mn-lt"/>
            </a:endParaRPr>
          </a:p>
        </p:txBody>
      </p:sp>
      <p:sp>
        <p:nvSpPr>
          <p:cNvPr id="62" name="TextBox 11"/>
          <p:cNvSpPr txBox="1">
            <a:spLocks noChangeArrowheads="1"/>
          </p:cNvSpPr>
          <p:nvPr/>
        </p:nvSpPr>
        <p:spPr bwMode="auto">
          <a:xfrm flipH="1">
            <a:off x="539561" y="3903585"/>
            <a:ext cx="1628775"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任免管理</a:t>
            </a:r>
            <a:endParaRPr lang="zh-CN" altLang="en-US" sz="1400" b="1" kern="0" dirty="0">
              <a:solidFill>
                <a:schemeClr val="tx1">
                  <a:lumMod val="65000"/>
                  <a:lumOff val="35000"/>
                </a:schemeClr>
              </a:solidFill>
              <a:latin typeface="+mn-lt"/>
              <a:ea typeface="+mn-ea"/>
              <a:cs typeface="+mn-ea"/>
              <a:sym typeface="+mn-lt"/>
            </a:endParaRPr>
          </a:p>
        </p:txBody>
      </p:sp>
      <p:sp>
        <p:nvSpPr>
          <p:cNvPr id="63" name="TextBox 11"/>
          <p:cNvSpPr txBox="1">
            <a:spLocks noChangeArrowheads="1"/>
          </p:cNvSpPr>
          <p:nvPr/>
        </p:nvSpPr>
        <p:spPr bwMode="auto">
          <a:xfrm flipH="1">
            <a:off x="2202310" y="4198330"/>
            <a:ext cx="1548000"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000" dirty="0">
                <a:solidFill>
                  <a:schemeClr val="bg1">
                    <a:lumMod val="50000"/>
                  </a:schemeClr>
                </a:solidFill>
                <a:latin typeface="Arial" panose="020B0604020202020204"/>
                <a:ea typeface="微软雅黑" panose="020B0503020204020204" pitchFamily="34" charset="-122"/>
                <a:cs typeface="+mn-ea"/>
                <a:sym typeface="+mn-lt"/>
              </a:rPr>
              <a:t>您的内容打在这里，或者通过复制您的文本后，</a:t>
            </a:r>
            <a:endParaRPr lang="en-US" altLang="zh-CN" sz="1000" dirty="0">
              <a:solidFill>
                <a:schemeClr val="bg1">
                  <a:lumMod val="50000"/>
                </a:schemeClr>
              </a:solidFill>
              <a:latin typeface="Arial" panose="020B0604020202020204"/>
              <a:ea typeface="微软雅黑" panose="020B0503020204020204" pitchFamily="34" charset="-122"/>
              <a:cs typeface="+mn-ea"/>
              <a:sym typeface="+mn-lt"/>
            </a:endParaRPr>
          </a:p>
        </p:txBody>
      </p:sp>
      <p:sp>
        <p:nvSpPr>
          <p:cNvPr id="64" name="TextBox 11"/>
          <p:cNvSpPr txBox="1">
            <a:spLocks noChangeArrowheads="1"/>
          </p:cNvSpPr>
          <p:nvPr/>
        </p:nvSpPr>
        <p:spPr bwMode="auto">
          <a:xfrm flipH="1">
            <a:off x="2195764" y="3903585"/>
            <a:ext cx="1628775"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考勤管理</a:t>
            </a:r>
            <a:endParaRPr lang="zh-CN" altLang="en-US" sz="1400" b="1" kern="0" dirty="0">
              <a:solidFill>
                <a:schemeClr val="tx1">
                  <a:lumMod val="65000"/>
                  <a:lumOff val="35000"/>
                </a:schemeClr>
              </a:solidFill>
              <a:latin typeface="+mn-lt"/>
              <a:ea typeface="+mn-ea"/>
              <a:cs typeface="+mn-ea"/>
              <a:sym typeface="+mn-lt"/>
            </a:endParaRPr>
          </a:p>
        </p:txBody>
      </p:sp>
      <p:sp>
        <p:nvSpPr>
          <p:cNvPr id="65" name="TextBox 11"/>
          <p:cNvSpPr txBox="1">
            <a:spLocks noChangeArrowheads="1"/>
          </p:cNvSpPr>
          <p:nvPr/>
        </p:nvSpPr>
        <p:spPr bwMode="auto">
          <a:xfrm flipH="1">
            <a:off x="3856302" y="4198331"/>
            <a:ext cx="1548000"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000" dirty="0">
                <a:solidFill>
                  <a:schemeClr val="bg1">
                    <a:lumMod val="50000"/>
                  </a:schemeClr>
                </a:solidFill>
                <a:latin typeface="Arial" panose="020B0604020202020204"/>
                <a:ea typeface="微软雅黑" panose="020B0503020204020204" pitchFamily="34" charset="-122"/>
                <a:cs typeface="+mn-ea"/>
                <a:sym typeface="+mn-lt"/>
              </a:rPr>
              <a:t>您的内容打在这里，或者通过复制您的文本后，</a:t>
            </a:r>
            <a:endParaRPr lang="en-US" altLang="zh-CN" sz="1000" dirty="0">
              <a:solidFill>
                <a:schemeClr val="bg1">
                  <a:lumMod val="50000"/>
                </a:schemeClr>
              </a:solidFill>
              <a:latin typeface="Arial" panose="020B0604020202020204"/>
              <a:ea typeface="微软雅黑" panose="020B0503020204020204" pitchFamily="34" charset="-122"/>
              <a:cs typeface="+mn-ea"/>
              <a:sym typeface="+mn-lt"/>
            </a:endParaRPr>
          </a:p>
        </p:txBody>
      </p:sp>
      <p:sp>
        <p:nvSpPr>
          <p:cNvPr id="66" name="TextBox 11"/>
          <p:cNvSpPr txBox="1">
            <a:spLocks noChangeArrowheads="1"/>
          </p:cNvSpPr>
          <p:nvPr/>
        </p:nvSpPr>
        <p:spPr bwMode="auto">
          <a:xfrm flipH="1">
            <a:off x="3851939" y="3903585"/>
            <a:ext cx="1628775"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薪酬管理</a:t>
            </a:r>
            <a:endParaRPr lang="zh-CN" altLang="en-US" sz="1400" b="1" kern="0" dirty="0">
              <a:solidFill>
                <a:schemeClr val="tx1">
                  <a:lumMod val="65000"/>
                  <a:lumOff val="35000"/>
                </a:schemeClr>
              </a:solidFill>
              <a:latin typeface="+mn-lt"/>
              <a:ea typeface="+mn-ea"/>
              <a:cs typeface="+mn-ea"/>
              <a:sym typeface="+mn-lt"/>
            </a:endParaRPr>
          </a:p>
        </p:txBody>
      </p:sp>
      <p:sp>
        <p:nvSpPr>
          <p:cNvPr id="67" name="TextBox 11"/>
          <p:cNvSpPr txBox="1">
            <a:spLocks noChangeArrowheads="1"/>
          </p:cNvSpPr>
          <p:nvPr/>
        </p:nvSpPr>
        <p:spPr bwMode="auto">
          <a:xfrm flipH="1">
            <a:off x="5510294" y="4198330"/>
            <a:ext cx="1548000"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000" dirty="0">
                <a:solidFill>
                  <a:schemeClr val="bg1">
                    <a:lumMod val="50000"/>
                  </a:schemeClr>
                </a:solidFill>
                <a:latin typeface="Arial" panose="020B0604020202020204"/>
                <a:ea typeface="微软雅黑" panose="020B0503020204020204" pitchFamily="34" charset="-122"/>
                <a:cs typeface="+mn-ea"/>
                <a:sym typeface="+mn-lt"/>
              </a:rPr>
              <a:t>您的内容打在这里，或者通过复制您的文本后，</a:t>
            </a:r>
            <a:endParaRPr lang="en-US" altLang="zh-CN" sz="1000" dirty="0">
              <a:solidFill>
                <a:schemeClr val="bg1">
                  <a:lumMod val="50000"/>
                </a:schemeClr>
              </a:solidFill>
              <a:latin typeface="Arial" panose="020B0604020202020204"/>
              <a:ea typeface="微软雅黑" panose="020B0503020204020204" pitchFamily="34" charset="-122"/>
              <a:cs typeface="+mn-ea"/>
              <a:sym typeface="+mn-lt"/>
            </a:endParaRPr>
          </a:p>
        </p:txBody>
      </p:sp>
      <p:sp>
        <p:nvSpPr>
          <p:cNvPr id="68" name="TextBox 11"/>
          <p:cNvSpPr txBox="1">
            <a:spLocks noChangeArrowheads="1"/>
          </p:cNvSpPr>
          <p:nvPr/>
        </p:nvSpPr>
        <p:spPr bwMode="auto">
          <a:xfrm flipH="1">
            <a:off x="5508111" y="3903585"/>
            <a:ext cx="1628775"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奖罚管理</a:t>
            </a:r>
            <a:endParaRPr lang="zh-CN" altLang="en-US" sz="1400" b="1" kern="0" dirty="0">
              <a:solidFill>
                <a:schemeClr val="tx1">
                  <a:lumMod val="65000"/>
                  <a:lumOff val="35000"/>
                </a:schemeClr>
              </a:solidFill>
              <a:latin typeface="+mn-lt"/>
              <a:ea typeface="+mn-ea"/>
              <a:cs typeface="+mn-ea"/>
              <a:sym typeface="+mn-lt"/>
            </a:endParaRPr>
          </a:p>
        </p:txBody>
      </p:sp>
      <p:sp>
        <p:nvSpPr>
          <p:cNvPr id="58" name="TextBox 11"/>
          <p:cNvSpPr txBox="1">
            <a:spLocks noChangeArrowheads="1"/>
          </p:cNvSpPr>
          <p:nvPr/>
        </p:nvSpPr>
        <p:spPr bwMode="auto">
          <a:xfrm flipH="1">
            <a:off x="7164288" y="4198330"/>
            <a:ext cx="1548000" cy="46166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000" dirty="0">
                <a:solidFill>
                  <a:schemeClr val="bg1">
                    <a:lumMod val="50000"/>
                  </a:schemeClr>
                </a:solidFill>
                <a:latin typeface="Arial" panose="020B0604020202020204"/>
                <a:ea typeface="微软雅黑" panose="020B0503020204020204" pitchFamily="34" charset="-122"/>
                <a:cs typeface="+mn-ea"/>
                <a:sym typeface="+mn-lt"/>
              </a:rPr>
              <a:t>您的内容打在这里，或者通过复制您的文本后，</a:t>
            </a:r>
            <a:endParaRPr lang="en-US" altLang="zh-CN" sz="1000" dirty="0">
              <a:solidFill>
                <a:schemeClr val="bg1">
                  <a:lumMod val="50000"/>
                </a:schemeClr>
              </a:solidFill>
              <a:latin typeface="Arial" panose="020B0604020202020204"/>
              <a:ea typeface="微软雅黑" panose="020B0503020204020204" pitchFamily="34" charset="-122"/>
              <a:cs typeface="+mn-ea"/>
              <a:sym typeface="+mn-lt"/>
            </a:endParaRPr>
          </a:p>
        </p:txBody>
      </p:sp>
      <p:sp>
        <p:nvSpPr>
          <p:cNvPr id="59" name="TextBox 11"/>
          <p:cNvSpPr txBox="1">
            <a:spLocks noChangeArrowheads="1"/>
          </p:cNvSpPr>
          <p:nvPr/>
        </p:nvSpPr>
        <p:spPr bwMode="auto">
          <a:xfrm flipH="1">
            <a:off x="7164309" y="3903585"/>
            <a:ext cx="1628775"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日常行为</a:t>
            </a:r>
            <a:endParaRPr lang="zh-CN" altLang="en-US" sz="1400" b="1" kern="0" dirty="0">
              <a:solidFill>
                <a:schemeClr val="tx1">
                  <a:lumMod val="65000"/>
                  <a:lumOff val="35000"/>
                </a:schemeClr>
              </a:solidFill>
              <a:latin typeface="+mn-lt"/>
              <a:ea typeface="+mn-ea"/>
              <a:cs typeface="+mn-ea"/>
              <a:sym typeface="+mn-lt"/>
            </a:endParaRPr>
          </a:p>
        </p:txBody>
      </p:sp>
      <p:grpSp>
        <p:nvGrpSpPr>
          <p:cNvPr id="53" name="组合 52"/>
          <p:cNvGrpSpPr/>
          <p:nvPr/>
        </p:nvGrpSpPr>
        <p:grpSpPr>
          <a:xfrm>
            <a:off x="7414479" y="2996410"/>
            <a:ext cx="523875" cy="526256"/>
            <a:chOff x="7414478" y="2996408"/>
            <a:chExt cx="523875" cy="526256"/>
          </a:xfrm>
        </p:grpSpPr>
        <p:sp>
          <p:nvSpPr>
            <p:cNvPr id="56" name="Oval 14"/>
            <p:cNvSpPr>
              <a:spLocks noChangeArrowheads="1"/>
            </p:cNvSpPr>
            <p:nvPr/>
          </p:nvSpPr>
          <p:spPr bwMode="auto">
            <a:xfrm>
              <a:off x="7414478" y="2996408"/>
              <a:ext cx="523875" cy="526256"/>
            </a:xfrm>
            <a:prstGeom prst="ellipse">
              <a:avLst/>
            </a:prstGeom>
            <a:solidFill>
              <a:schemeClr val="accent2"/>
            </a:solidFill>
            <a:ln>
              <a:noFill/>
            </a:ln>
          </p:spPr>
          <p:txBody>
            <a:bodyPr lIns="68573" tIns="34286" rIns="68573" bIns="34286" anchor="ct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a:solidFill>
                  <a:srgbClr val="F2F2F2"/>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69" name="KSO_Shape"/>
            <p:cNvSpPr/>
            <p:nvPr/>
          </p:nvSpPr>
          <p:spPr bwMode="auto">
            <a:xfrm>
              <a:off x="7534053" y="3058182"/>
              <a:ext cx="258828" cy="357004"/>
            </a:xfrm>
            <a:custGeom>
              <a:avLst/>
              <a:gdLst>
                <a:gd name="T0" fmla="*/ 487835 w 779462"/>
                <a:gd name="T1" fmla="*/ 318303 h 1076325"/>
                <a:gd name="T2" fmla="*/ 364068 w 779462"/>
                <a:gd name="T3" fmla="*/ 392961 h 1076325"/>
                <a:gd name="T4" fmla="*/ 314239 w 779462"/>
                <a:gd name="T5" fmla="*/ 531041 h 1076325"/>
                <a:gd name="T6" fmla="*/ 364068 w 779462"/>
                <a:gd name="T7" fmla="*/ 668717 h 1076325"/>
                <a:gd name="T8" fmla="*/ 438000 w 779462"/>
                <a:gd name="T9" fmla="*/ 522193 h 1076325"/>
                <a:gd name="T10" fmla="*/ 550820 w 779462"/>
                <a:gd name="T11" fmla="*/ 463204 h 1076325"/>
                <a:gd name="T12" fmla="*/ 630720 w 779462"/>
                <a:gd name="T13" fmla="*/ 561517 h 1076325"/>
                <a:gd name="T14" fmla="*/ 722510 w 779462"/>
                <a:gd name="T15" fmla="*/ 634196 h 1076325"/>
                <a:gd name="T16" fmla="*/ 743808 w 779462"/>
                <a:gd name="T17" fmla="*/ 487288 h 1076325"/>
                <a:gd name="T18" fmla="*/ 669466 w 779462"/>
                <a:gd name="T19" fmla="*/ 363660 h 1076325"/>
                <a:gd name="T20" fmla="*/ 531636 w 779462"/>
                <a:gd name="T21" fmla="*/ 313887 h 1076325"/>
                <a:gd name="T22" fmla="*/ 377329 w 779462"/>
                <a:gd name="T23" fmla="*/ 75490 h 1076325"/>
                <a:gd name="T24" fmla="*/ 234675 w 779462"/>
                <a:gd name="T25" fmla="*/ 152586 h 1076325"/>
                <a:gd name="T26" fmla="*/ 126579 w 779462"/>
                <a:gd name="T27" fmla="*/ 271844 h 1076325"/>
                <a:gd name="T28" fmla="*/ 62686 w 779462"/>
                <a:gd name="T29" fmla="*/ 422825 h 1076325"/>
                <a:gd name="T30" fmla="*/ 53846 w 779462"/>
                <a:gd name="T31" fmla="*/ 592274 h 1076325"/>
                <a:gd name="T32" fmla="*/ 102871 w 779462"/>
                <a:gd name="T33" fmla="*/ 749680 h 1076325"/>
                <a:gd name="T34" fmla="*/ 199714 w 779462"/>
                <a:gd name="T35" fmla="*/ 878977 h 1076325"/>
                <a:gd name="T36" fmla="*/ 333930 w 779462"/>
                <a:gd name="T37" fmla="*/ 969726 h 1076325"/>
                <a:gd name="T38" fmla="*/ 392999 w 779462"/>
                <a:gd name="T39" fmla="*/ 759030 h 1076325"/>
                <a:gd name="T40" fmla="*/ 280484 w 779462"/>
                <a:gd name="T41" fmla="*/ 622959 h 1076325"/>
                <a:gd name="T42" fmla="*/ 280484 w 779462"/>
                <a:gd name="T43" fmla="*/ 439522 h 1076325"/>
                <a:gd name="T44" fmla="*/ 392999 w 779462"/>
                <a:gd name="T45" fmla="*/ 302648 h 1076325"/>
                <a:gd name="T46" fmla="*/ 572221 w 779462"/>
                <a:gd name="T47" fmla="*/ 267326 h 1076325"/>
                <a:gd name="T48" fmla="*/ 728940 w 779462"/>
                <a:gd name="T49" fmla="*/ 351618 h 1076325"/>
                <a:gd name="T50" fmla="*/ 798457 w 779462"/>
                <a:gd name="T51" fmla="*/ 516991 h 1076325"/>
                <a:gd name="T52" fmla="*/ 745415 w 779462"/>
                <a:gd name="T53" fmla="*/ 690793 h 1076325"/>
                <a:gd name="T54" fmla="*/ 640535 w 779462"/>
                <a:gd name="T55" fmla="*/ 999841 h 1076325"/>
                <a:gd name="T56" fmla="*/ 750368 w 779462"/>
                <a:gd name="T57" fmla="*/ 923471 h 1076325"/>
                <a:gd name="T58" fmla="*/ 871994 w 779462"/>
                <a:gd name="T59" fmla="*/ 870945 h 1076325"/>
                <a:gd name="T60" fmla="*/ 965623 w 779462"/>
                <a:gd name="T61" fmla="*/ 739641 h 1076325"/>
                <a:gd name="T62" fmla="*/ 1010629 w 779462"/>
                <a:gd name="T63" fmla="*/ 580228 h 1076325"/>
                <a:gd name="T64" fmla="*/ 998172 w 779462"/>
                <a:gd name="T65" fmla="*/ 410779 h 1076325"/>
                <a:gd name="T66" fmla="*/ 930663 w 779462"/>
                <a:gd name="T67" fmla="*/ 262207 h 1076325"/>
                <a:gd name="T68" fmla="*/ 819755 w 779462"/>
                <a:gd name="T69" fmla="*/ 145759 h 1076325"/>
                <a:gd name="T70" fmla="*/ 675092 w 779462"/>
                <a:gd name="T71" fmla="*/ 71474 h 1076325"/>
                <a:gd name="T72" fmla="*/ 545699 w 779462"/>
                <a:gd name="T73" fmla="*/ 402 h 1076325"/>
                <a:gd name="T74" fmla="*/ 726528 w 779462"/>
                <a:gd name="T75" fmla="*/ 36942 h 1076325"/>
                <a:gd name="T76" fmla="*/ 879629 w 779462"/>
                <a:gd name="T77" fmla="*/ 129697 h 1076325"/>
                <a:gd name="T78" fmla="*/ 992949 w 779462"/>
                <a:gd name="T79" fmla="*/ 267027 h 1076325"/>
                <a:gd name="T80" fmla="*/ 1054832 w 779462"/>
                <a:gd name="T81" fmla="*/ 437280 h 1076325"/>
                <a:gd name="T82" fmla="*/ 1054832 w 779462"/>
                <a:gd name="T83" fmla="*/ 625202 h 1076325"/>
                <a:gd name="T84" fmla="*/ 992949 w 779462"/>
                <a:gd name="T85" fmla="*/ 795857 h 1076325"/>
                <a:gd name="T86" fmla="*/ 879629 w 779462"/>
                <a:gd name="T87" fmla="*/ 932782 h 1076325"/>
                <a:gd name="T88" fmla="*/ 929837 w 779462"/>
                <a:gd name="T89" fmla="*/ 1019377 h 1076325"/>
                <a:gd name="T90" fmla="*/ 1009738 w 779462"/>
                <a:gd name="T91" fmla="*/ 921064 h 1076325"/>
                <a:gd name="T92" fmla="*/ 1122559 w 779462"/>
                <a:gd name="T93" fmla="*/ 980453 h 1076325"/>
                <a:gd name="T94" fmla="*/ 1202858 w 779462"/>
                <a:gd name="T95" fmla="*/ 955172 h 1076325"/>
                <a:gd name="T96" fmla="*/ 1327725 w 779462"/>
                <a:gd name="T97" fmla="*/ 931096 h 1076325"/>
                <a:gd name="T98" fmla="*/ 1381125 w 779462"/>
                <a:gd name="T99" fmla="*/ 1691520 h 1076325"/>
                <a:gd name="T100" fmla="*/ 1344991 w 779462"/>
                <a:gd name="T101" fmla="*/ 1827152 h 1076325"/>
                <a:gd name="T102" fmla="*/ 1255857 w 779462"/>
                <a:gd name="T103" fmla="*/ 1900988 h 1076325"/>
                <a:gd name="T104" fmla="*/ 520306 w 779462"/>
                <a:gd name="T105" fmla="*/ 1884135 h 1076325"/>
                <a:gd name="T106" fmla="*/ 446833 w 779462"/>
                <a:gd name="T107" fmla="*/ 1784216 h 1076325"/>
                <a:gd name="T108" fmla="*/ 424745 w 779462"/>
                <a:gd name="T109" fmla="*/ 1051639 h 1076325"/>
                <a:gd name="T110" fmla="*/ 256374 w 779462"/>
                <a:gd name="T111" fmla="*/ 985386 h 1076325"/>
                <a:gd name="T112" fmla="*/ 121758 w 779462"/>
                <a:gd name="T113" fmla="*/ 868938 h 1076325"/>
                <a:gd name="T114" fmla="*/ 32550 w 779462"/>
                <a:gd name="T115" fmla="*/ 713542 h 1076325"/>
                <a:gd name="T116" fmla="*/ 0 w 779462"/>
                <a:gd name="T117" fmla="*/ 531241 h 1076325"/>
                <a:gd name="T118" fmla="*/ 32550 w 779462"/>
                <a:gd name="T119" fmla="*/ 348538 h 1076325"/>
                <a:gd name="T120" fmla="*/ 121758 w 779462"/>
                <a:gd name="T121" fmla="*/ 193142 h 1076325"/>
                <a:gd name="T122" fmla="*/ 256374 w 779462"/>
                <a:gd name="T123" fmla="*/ 76694 h 1076325"/>
                <a:gd name="T124" fmla="*/ 424745 w 779462"/>
                <a:gd name="T125" fmla="*/ 10842 h 10763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79462" h="1076325">
                  <a:moveTo>
                    <a:pt x="383829" y="588255"/>
                  </a:moveTo>
                  <a:lnTo>
                    <a:pt x="382134" y="588731"/>
                  </a:lnTo>
                  <a:lnTo>
                    <a:pt x="375331" y="590773"/>
                  </a:lnTo>
                  <a:lnTo>
                    <a:pt x="368073" y="592361"/>
                  </a:lnTo>
                  <a:lnTo>
                    <a:pt x="360590" y="594176"/>
                  </a:lnTo>
                  <a:lnTo>
                    <a:pt x="355958" y="594900"/>
                  </a:lnTo>
                  <a:lnTo>
                    <a:pt x="355958" y="698378"/>
                  </a:lnTo>
                  <a:lnTo>
                    <a:pt x="383829" y="698378"/>
                  </a:lnTo>
                  <a:lnTo>
                    <a:pt x="383829" y="588255"/>
                  </a:lnTo>
                  <a:close/>
                  <a:moveTo>
                    <a:pt x="300038" y="177346"/>
                  </a:moveTo>
                  <a:lnTo>
                    <a:pt x="293688" y="177800"/>
                  </a:lnTo>
                  <a:lnTo>
                    <a:pt x="287565" y="178027"/>
                  </a:lnTo>
                  <a:lnTo>
                    <a:pt x="281215" y="178934"/>
                  </a:lnTo>
                  <a:lnTo>
                    <a:pt x="275318" y="179841"/>
                  </a:lnTo>
                  <a:lnTo>
                    <a:pt x="269422" y="181202"/>
                  </a:lnTo>
                  <a:lnTo>
                    <a:pt x="263525" y="183016"/>
                  </a:lnTo>
                  <a:lnTo>
                    <a:pt x="257856" y="184830"/>
                  </a:lnTo>
                  <a:lnTo>
                    <a:pt x="252413" y="187098"/>
                  </a:lnTo>
                  <a:lnTo>
                    <a:pt x="246970" y="189366"/>
                  </a:lnTo>
                  <a:lnTo>
                    <a:pt x="241753" y="192088"/>
                  </a:lnTo>
                  <a:lnTo>
                    <a:pt x="236310" y="195036"/>
                  </a:lnTo>
                  <a:lnTo>
                    <a:pt x="231321" y="198438"/>
                  </a:lnTo>
                  <a:lnTo>
                    <a:pt x="226785" y="201839"/>
                  </a:lnTo>
                  <a:lnTo>
                    <a:pt x="222023" y="205468"/>
                  </a:lnTo>
                  <a:lnTo>
                    <a:pt x="217487" y="209323"/>
                  </a:lnTo>
                  <a:lnTo>
                    <a:pt x="213178" y="213405"/>
                  </a:lnTo>
                  <a:lnTo>
                    <a:pt x="209323" y="217488"/>
                  </a:lnTo>
                  <a:lnTo>
                    <a:pt x="205468" y="222023"/>
                  </a:lnTo>
                  <a:lnTo>
                    <a:pt x="201839" y="226786"/>
                  </a:lnTo>
                  <a:lnTo>
                    <a:pt x="198210" y="231548"/>
                  </a:lnTo>
                  <a:lnTo>
                    <a:pt x="195035" y="236538"/>
                  </a:lnTo>
                  <a:lnTo>
                    <a:pt x="192314" y="241527"/>
                  </a:lnTo>
                  <a:lnTo>
                    <a:pt x="189593" y="246970"/>
                  </a:lnTo>
                  <a:lnTo>
                    <a:pt x="187098" y="252186"/>
                  </a:lnTo>
                  <a:lnTo>
                    <a:pt x="184830" y="257855"/>
                  </a:lnTo>
                  <a:lnTo>
                    <a:pt x="182789" y="263525"/>
                  </a:lnTo>
                  <a:lnTo>
                    <a:pt x="181428" y="269421"/>
                  </a:lnTo>
                  <a:lnTo>
                    <a:pt x="179841" y="275318"/>
                  </a:lnTo>
                  <a:lnTo>
                    <a:pt x="178934" y="281441"/>
                  </a:lnTo>
                  <a:lnTo>
                    <a:pt x="178027" y="287338"/>
                  </a:lnTo>
                  <a:lnTo>
                    <a:pt x="177573" y="293688"/>
                  </a:lnTo>
                  <a:lnTo>
                    <a:pt x="177346" y="300038"/>
                  </a:lnTo>
                  <a:lnTo>
                    <a:pt x="177573" y="306388"/>
                  </a:lnTo>
                  <a:lnTo>
                    <a:pt x="178027" y="312511"/>
                  </a:lnTo>
                  <a:lnTo>
                    <a:pt x="178934" y="318634"/>
                  </a:lnTo>
                  <a:lnTo>
                    <a:pt x="179841" y="324757"/>
                  </a:lnTo>
                  <a:lnTo>
                    <a:pt x="181428" y="330427"/>
                  </a:lnTo>
                  <a:lnTo>
                    <a:pt x="182789" y="336550"/>
                  </a:lnTo>
                  <a:lnTo>
                    <a:pt x="184830" y="342220"/>
                  </a:lnTo>
                  <a:lnTo>
                    <a:pt x="187098" y="347663"/>
                  </a:lnTo>
                  <a:lnTo>
                    <a:pt x="189593" y="353105"/>
                  </a:lnTo>
                  <a:lnTo>
                    <a:pt x="192314" y="358321"/>
                  </a:lnTo>
                  <a:lnTo>
                    <a:pt x="195035" y="363311"/>
                  </a:lnTo>
                  <a:lnTo>
                    <a:pt x="198210" y="368300"/>
                  </a:lnTo>
                  <a:lnTo>
                    <a:pt x="201839" y="373289"/>
                  </a:lnTo>
                  <a:lnTo>
                    <a:pt x="205468" y="377825"/>
                  </a:lnTo>
                  <a:lnTo>
                    <a:pt x="209323" y="382361"/>
                  </a:lnTo>
                  <a:lnTo>
                    <a:pt x="213178" y="386670"/>
                  </a:lnTo>
                  <a:lnTo>
                    <a:pt x="217487" y="390525"/>
                  </a:lnTo>
                  <a:lnTo>
                    <a:pt x="222023" y="394607"/>
                  </a:lnTo>
                  <a:lnTo>
                    <a:pt x="226785" y="398236"/>
                  </a:lnTo>
                  <a:lnTo>
                    <a:pt x="231321" y="401411"/>
                  </a:lnTo>
                  <a:lnTo>
                    <a:pt x="236310" y="404813"/>
                  </a:lnTo>
                  <a:lnTo>
                    <a:pt x="241753" y="407761"/>
                  </a:lnTo>
                  <a:lnTo>
                    <a:pt x="242887" y="408352"/>
                  </a:lnTo>
                  <a:lnTo>
                    <a:pt x="242887" y="317257"/>
                  </a:lnTo>
                  <a:lnTo>
                    <a:pt x="243114" y="311589"/>
                  </a:lnTo>
                  <a:lnTo>
                    <a:pt x="244020" y="305695"/>
                  </a:lnTo>
                  <a:lnTo>
                    <a:pt x="245380" y="300253"/>
                  </a:lnTo>
                  <a:lnTo>
                    <a:pt x="247193" y="295039"/>
                  </a:lnTo>
                  <a:lnTo>
                    <a:pt x="249685" y="290051"/>
                  </a:lnTo>
                  <a:lnTo>
                    <a:pt x="252404" y="285516"/>
                  </a:lnTo>
                  <a:lnTo>
                    <a:pt x="255803" y="281209"/>
                  </a:lnTo>
                  <a:lnTo>
                    <a:pt x="259429" y="277127"/>
                  </a:lnTo>
                  <a:lnTo>
                    <a:pt x="263281" y="273500"/>
                  </a:lnTo>
                  <a:lnTo>
                    <a:pt x="267813" y="270099"/>
                  </a:lnTo>
                  <a:lnTo>
                    <a:pt x="272571" y="267378"/>
                  </a:lnTo>
                  <a:lnTo>
                    <a:pt x="277556" y="264885"/>
                  </a:lnTo>
                  <a:lnTo>
                    <a:pt x="282768" y="263297"/>
                  </a:lnTo>
                  <a:lnTo>
                    <a:pt x="287979" y="261710"/>
                  </a:lnTo>
                  <a:lnTo>
                    <a:pt x="293644" y="260803"/>
                  </a:lnTo>
                  <a:lnTo>
                    <a:pt x="299536" y="260350"/>
                  </a:lnTo>
                  <a:lnTo>
                    <a:pt x="305201" y="260803"/>
                  </a:lnTo>
                  <a:lnTo>
                    <a:pt x="310865" y="261710"/>
                  </a:lnTo>
                  <a:lnTo>
                    <a:pt x="316304" y="263297"/>
                  </a:lnTo>
                  <a:lnTo>
                    <a:pt x="321742" y="264885"/>
                  </a:lnTo>
                  <a:lnTo>
                    <a:pt x="326274" y="267378"/>
                  </a:lnTo>
                  <a:lnTo>
                    <a:pt x="331032" y="270099"/>
                  </a:lnTo>
                  <a:lnTo>
                    <a:pt x="335564" y="273500"/>
                  </a:lnTo>
                  <a:lnTo>
                    <a:pt x="339643" y="277127"/>
                  </a:lnTo>
                  <a:lnTo>
                    <a:pt x="343042" y="281209"/>
                  </a:lnTo>
                  <a:lnTo>
                    <a:pt x="346441" y="285516"/>
                  </a:lnTo>
                  <a:lnTo>
                    <a:pt x="349387" y="290051"/>
                  </a:lnTo>
                  <a:lnTo>
                    <a:pt x="351879" y="295039"/>
                  </a:lnTo>
                  <a:lnTo>
                    <a:pt x="353465" y="300253"/>
                  </a:lnTo>
                  <a:lnTo>
                    <a:pt x="355051" y="305695"/>
                  </a:lnTo>
                  <a:lnTo>
                    <a:pt x="355731" y="311589"/>
                  </a:lnTo>
                  <a:lnTo>
                    <a:pt x="355958" y="317257"/>
                  </a:lnTo>
                  <a:lnTo>
                    <a:pt x="355958" y="408994"/>
                  </a:lnTo>
                  <a:lnTo>
                    <a:pt x="358322" y="407761"/>
                  </a:lnTo>
                  <a:lnTo>
                    <a:pt x="363311" y="404813"/>
                  </a:lnTo>
                  <a:lnTo>
                    <a:pt x="368300" y="401411"/>
                  </a:lnTo>
                  <a:lnTo>
                    <a:pt x="373290" y="398236"/>
                  </a:lnTo>
                  <a:lnTo>
                    <a:pt x="377825" y="394607"/>
                  </a:lnTo>
                  <a:lnTo>
                    <a:pt x="382134" y="390525"/>
                  </a:lnTo>
                  <a:lnTo>
                    <a:pt x="386443" y="386670"/>
                  </a:lnTo>
                  <a:lnTo>
                    <a:pt x="390525" y="382361"/>
                  </a:lnTo>
                  <a:lnTo>
                    <a:pt x="394381" y="377825"/>
                  </a:lnTo>
                  <a:lnTo>
                    <a:pt x="398009" y="373289"/>
                  </a:lnTo>
                  <a:lnTo>
                    <a:pt x="401411" y="368300"/>
                  </a:lnTo>
                  <a:lnTo>
                    <a:pt x="404586" y="363311"/>
                  </a:lnTo>
                  <a:lnTo>
                    <a:pt x="407761" y="358321"/>
                  </a:lnTo>
                  <a:lnTo>
                    <a:pt x="410482" y="353105"/>
                  </a:lnTo>
                  <a:lnTo>
                    <a:pt x="412977" y="347663"/>
                  </a:lnTo>
                  <a:lnTo>
                    <a:pt x="414791" y="342220"/>
                  </a:lnTo>
                  <a:lnTo>
                    <a:pt x="416832" y="336550"/>
                  </a:lnTo>
                  <a:lnTo>
                    <a:pt x="418647" y="330427"/>
                  </a:lnTo>
                  <a:lnTo>
                    <a:pt x="419781" y="324757"/>
                  </a:lnTo>
                  <a:lnTo>
                    <a:pt x="421141" y="318634"/>
                  </a:lnTo>
                  <a:lnTo>
                    <a:pt x="421822" y="312511"/>
                  </a:lnTo>
                  <a:lnTo>
                    <a:pt x="422275" y="306388"/>
                  </a:lnTo>
                  <a:lnTo>
                    <a:pt x="422275" y="300038"/>
                  </a:lnTo>
                  <a:lnTo>
                    <a:pt x="422275" y="293688"/>
                  </a:lnTo>
                  <a:lnTo>
                    <a:pt x="421822" y="287338"/>
                  </a:lnTo>
                  <a:lnTo>
                    <a:pt x="421141" y="281441"/>
                  </a:lnTo>
                  <a:lnTo>
                    <a:pt x="419781" y="275318"/>
                  </a:lnTo>
                  <a:lnTo>
                    <a:pt x="418647" y="269421"/>
                  </a:lnTo>
                  <a:lnTo>
                    <a:pt x="416832" y="263525"/>
                  </a:lnTo>
                  <a:lnTo>
                    <a:pt x="414791" y="257855"/>
                  </a:lnTo>
                  <a:lnTo>
                    <a:pt x="412977" y="252186"/>
                  </a:lnTo>
                  <a:lnTo>
                    <a:pt x="410482" y="246970"/>
                  </a:lnTo>
                  <a:lnTo>
                    <a:pt x="407761" y="241527"/>
                  </a:lnTo>
                  <a:lnTo>
                    <a:pt x="404586" y="236538"/>
                  </a:lnTo>
                  <a:lnTo>
                    <a:pt x="401411" y="231548"/>
                  </a:lnTo>
                  <a:lnTo>
                    <a:pt x="398009" y="226786"/>
                  </a:lnTo>
                  <a:lnTo>
                    <a:pt x="394381" y="222023"/>
                  </a:lnTo>
                  <a:lnTo>
                    <a:pt x="390525" y="217488"/>
                  </a:lnTo>
                  <a:lnTo>
                    <a:pt x="386443" y="213405"/>
                  </a:lnTo>
                  <a:lnTo>
                    <a:pt x="382134" y="209323"/>
                  </a:lnTo>
                  <a:lnTo>
                    <a:pt x="377825" y="205468"/>
                  </a:lnTo>
                  <a:lnTo>
                    <a:pt x="373290" y="201839"/>
                  </a:lnTo>
                  <a:lnTo>
                    <a:pt x="368300" y="198438"/>
                  </a:lnTo>
                  <a:lnTo>
                    <a:pt x="363311" y="195036"/>
                  </a:lnTo>
                  <a:lnTo>
                    <a:pt x="358322" y="192088"/>
                  </a:lnTo>
                  <a:lnTo>
                    <a:pt x="353106" y="189366"/>
                  </a:lnTo>
                  <a:lnTo>
                    <a:pt x="347663" y="187098"/>
                  </a:lnTo>
                  <a:lnTo>
                    <a:pt x="341993" y="184830"/>
                  </a:lnTo>
                  <a:lnTo>
                    <a:pt x="336323" y="183016"/>
                  </a:lnTo>
                  <a:lnTo>
                    <a:pt x="330427" y="181202"/>
                  </a:lnTo>
                  <a:lnTo>
                    <a:pt x="324757" y="179841"/>
                  </a:lnTo>
                  <a:lnTo>
                    <a:pt x="318634" y="178934"/>
                  </a:lnTo>
                  <a:lnTo>
                    <a:pt x="312511" y="178027"/>
                  </a:lnTo>
                  <a:lnTo>
                    <a:pt x="306161" y="177800"/>
                  </a:lnTo>
                  <a:lnTo>
                    <a:pt x="300038" y="177346"/>
                  </a:lnTo>
                  <a:close/>
                  <a:moveTo>
                    <a:pt x="300265" y="28132"/>
                  </a:moveTo>
                  <a:lnTo>
                    <a:pt x="293234" y="28359"/>
                  </a:lnTo>
                  <a:lnTo>
                    <a:pt x="286204" y="28586"/>
                  </a:lnTo>
                  <a:lnTo>
                    <a:pt x="279173" y="29040"/>
                  </a:lnTo>
                  <a:lnTo>
                    <a:pt x="272370" y="29720"/>
                  </a:lnTo>
                  <a:lnTo>
                    <a:pt x="265566" y="30401"/>
                  </a:lnTo>
                  <a:lnTo>
                    <a:pt x="258763" y="31308"/>
                  </a:lnTo>
                  <a:lnTo>
                    <a:pt x="252186" y="32443"/>
                  </a:lnTo>
                  <a:lnTo>
                    <a:pt x="245382" y="33804"/>
                  </a:lnTo>
                  <a:lnTo>
                    <a:pt x="238805" y="35165"/>
                  </a:lnTo>
                  <a:lnTo>
                    <a:pt x="232455" y="36980"/>
                  </a:lnTo>
                  <a:lnTo>
                    <a:pt x="225878" y="38568"/>
                  </a:lnTo>
                  <a:lnTo>
                    <a:pt x="219528" y="40383"/>
                  </a:lnTo>
                  <a:lnTo>
                    <a:pt x="212952" y="42652"/>
                  </a:lnTo>
                  <a:lnTo>
                    <a:pt x="206828" y="44921"/>
                  </a:lnTo>
                  <a:lnTo>
                    <a:pt x="200478" y="47189"/>
                  </a:lnTo>
                  <a:lnTo>
                    <a:pt x="194582" y="49685"/>
                  </a:lnTo>
                  <a:lnTo>
                    <a:pt x="188459" y="52407"/>
                  </a:lnTo>
                  <a:lnTo>
                    <a:pt x="182562" y="55130"/>
                  </a:lnTo>
                  <a:lnTo>
                    <a:pt x="176666" y="58079"/>
                  </a:lnTo>
                  <a:lnTo>
                    <a:pt x="170769" y="61028"/>
                  </a:lnTo>
                  <a:lnTo>
                    <a:pt x="165100" y="64205"/>
                  </a:lnTo>
                  <a:lnTo>
                    <a:pt x="159430" y="67608"/>
                  </a:lnTo>
                  <a:lnTo>
                    <a:pt x="153987" y="71011"/>
                  </a:lnTo>
                  <a:lnTo>
                    <a:pt x="148318" y="74868"/>
                  </a:lnTo>
                  <a:lnTo>
                    <a:pt x="142875" y="78498"/>
                  </a:lnTo>
                  <a:lnTo>
                    <a:pt x="137659" y="82354"/>
                  </a:lnTo>
                  <a:lnTo>
                    <a:pt x="132443" y="86211"/>
                  </a:lnTo>
                  <a:lnTo>
                    <a:pt x="127453" y="90522"/>
                  </a:lnTo>
                  <a:lnTo>
                    <a:pt x="122464" y="94832"/>
                  </a:lnTo>
                  <a:lnTo>
                    <a:pt x="117475" y="98916"/>
                  </a:lnTo>
                  <a:lnTo>
                    <a:pt x="112712" y="103453"/>
                  </a:lnTo>
                  <a:lnTo>
                    <a:pt x="107950" y="107991"/>
                  </a:lnTo>
                  <a:lnTo>
                    <a:pt x="103641" y="112755"/>
                  </a:lnTo>
                  <a:lnTo>
                    <a:pt x="99105" y="117519"/>
                  </a:lnTo>
                  <a:lnTo>
                    <a:pt x="94796" y="122057"/>
                  </a:lnTo>
                  <a:lnTo>
                    <a:pt x="90487" y="127048"/>
                  </a:lnTo>
                  <a:lnTo>
                    <a:pt x="86405" y="132266"/>
                  </a:lnTo>
                  <a:lnTo>
                    <a:pt x="82323" y="137711"/>
                  </a:lnTo>
                  <a:lnTo>
                    <a:pt x="78694" y="142929"/>
                  </a:lnTo>
                  <a:lnTo>
                    <a:pt x="74839" y="148147"/>
                  </a:lnTo>
                  <a:lnTo>
                    <a:pt x="71437" y="153592"/>
                  </a:lnTo>
                  <a:lnTo>
                    <a:pt x="67809" y="159264"/>
                  </a:lnTo>
                  <a:lnTo>
                    <a:pt x="64407" y="164709"/>
                  </a:lnTo>
                  <a:lnTo>
                    <a:pt x="61232" y="170607"/>
                  </a:lnTo>
                  <a:lnTo>
                    <a:pt x="58057" y="176506"/>
                  </a:lnTo>
                  <a:lnTo>
                    <a:pt x="55109" y="182178"/>
                  </a:lnTo>
                  <a:lnTo>
                    <a:pt x="52387" y="188303"/>
                  </a:lnTo>
                  <a:lnTo>
                    <a:pt x="49666" y="194429"/>
                  </a:lnTo>
                  <a:lnTo>
                    <a:pt x="47171" y="200554"/>
                  </a:lnTo>
                  <a:lnTo>
                    <a:pt x="44903" y="206680"/>
                  </a:lnTo>
                  <a:lnTo>
                    <a:pt x="42636" y="212805"/>
                  </a:lnTo>
                  <a:lnTo>
                    <a:pt x="40821" y="219385"/>
                  </a:lnTo>
                  <a:lnTo>
                    <a:pt x="38780" y="225737"/>
                  </a:lnTo>
                  <a:lnTo>
                    <a:pt x="36966" y="232090"/>
                  </a:lnTo>
                  <a:lnTo>
                    <a:pt x="35378" y="238896"/>
                  </a:lnTo>
                  <a:lnTo>
                    <a:pt x="34018" y="245248"/>
                  </a:lnTo>
                  <a:lnTo>
                    <a:pt x="32657" y="252054"/>
                  </a:lnTo>
                  <a:lnTo>
                    <a:pt x="31523" y="258860"/>
                  </a:lnTo>
                  <a:lnTo>
                    <a:pt x="30389" y="265440"/>
                  </a:lnTo>
                  <a:lnTo>
                    <a:pt x="29709" y="272246"/>
                  </a:lnTo>
                  <a:lnTo>
                    <a:pt x="29255" y="279279"/>
                  </a:lnTo>
                  <a:lnTo>
                    <a:pt x="28802" y="286312"/>
                  </a:lnTo>
                  <a:lnTo>
                    <a:pt x="28575" y="292891"/>
                  </a:lnTo>
                  <a:lnTo>
                    <a:pt x="28575" y="300151"/>
                  </a:lnTo>
                  <a:lnTo>
                    <a:pt x="28575" y="307184"/>
                  </a:lnTo>
                  <a:lnTo>
                    <a:pt x="28802" y="314217"/>
                  </a:lnTo>
                  <a:lnTo>
                    <a:pt x="29255" y="320796"/>
                  </a:lnTo>
                  <a:lnTo>
                    <a:pt x="29709" y="327829"/>
                  </a:lnTo>
                  <a:lnTo>
                    <a:pt x="30389" y="334635"/>
                  </a:lnTo>
                  <a:lnTo>
                    <a:pt x="31523" y="341442"/>
                  </a:lnTo>
                  <a:lnTo>
                    <a:pt x="32657" y="348021"/>
                  </a:lnTo>
                  <a:lnTo>
                    <a:pt x="34018" y="354827"/>
                  </a:lnTo>
                  <a:lnTo>
                    <a:pt x="35378" y="361179"/>
                  </a:lnTo>
                  <a:lnTo>
                    <a:pt x="36966" y="367986"/>
                  </a:lnTo>
                  <a:lnTo>
                    <a:pt x="38780" y="374565"/>
                  </a:lnTo>
                  <a:lnTo>
                    <a:pt x="40821" y="380690"/>
                  </a:lnTo>
                  <a:lnTo>
                    <a:pt x="42636" y="387270"/>
                  </a:lnTo>
                  <a:lnTo>
                    <a:pt x="44903" y="393395"/>
                  </a:lnTo>
                  <a:lnTo>
                    <a:pt x="47171" y="399748"/>
                  </a:lnTo>
                  <a:lnTo>
                    <a:pt x="49666" y="405646"/>
                  </a:lnTo>
                  <a:lnTo>
                    <a:pt x="52387" y="411999"/>
                  </a:lnTo>
                  <a:lnTo>
                    <a:pt x="55109" y="417897"/>
                  </a:lnTo>
                  <a:lnTo>
                    <a:pt x="58057" y="423569"/>
                  </a:lnTo>
                  <a:lnTo>
                    <a:pt x="61232" y="429695"/>
                  </a:lnTo>
                  <a:lnTo>
                    <a:pt x="64407" y="435366"/>
                  </a:lnTo>
                  <a:lnTo>
                    <a:pt x="67809" y="440811"/>
                  </a:lnTo>
                  <a:lnTo>
                    <a:pt x="71437" y="446483"/>
                  </a:lnTo>
                  <a:lnTo>
                    <a:pt x="74839" y="452155"/>
                  </a:lnTo>
                  <a:lnTo>
                    <a:pt x="78694" y="457373"/>
                  </a:lnTo>
                  <a:lnTo>
                    <a:pt x="82323" y="462591"/>
                  </a:lnTo>
                  <a:lnTo>
                    <a:pt x="86405" y="467809"/>
                  </a:lnTo>
                  <a:lnTo>
                    <a:pt x="90487" y="473027"/>
                  </a:lnTo>
                  <a:lnTo>
                    <a:pt x="94796" y="478018"/>
                  </a:lnTo>
                  <a:lnTo>
                    <a:pt x="99105" y="482783"/>
                  </a:lnTo>
                  <a:lnTo>
                    <a:pt x="103641" y="487547"/>
                  </a:lnTo>
                  <a:lnTo>
                    <a:pt x="107950" y="492084"/>
                  </a:lnTo>
                  <a:lnTo>
                    <a:pt x="112712" y="496622"/>
                  </a:lnTo>
                  <a:lnTo>
                    <a:pt x="117475" y="501159"/>
                  </a:lnTo>
                  <a:lnTo>
                    <a:pt x="122464" y="505697"/>
                  </a:lnTo>
                  <a:lnTo>
                    <a:pt x="127453" y="509780"/>
                  </a:lnTo>
                  <a:lnTo>
                    <a:pt x="132443" y="513864"/>
                  </a:lnTo>
                  <a:lnTo>
                    <a:pt x="137659" y="517948"/>
                  </a:lnTo>
                  <a:lnTo>
                    <a:pt x="142875" y="521578"/>
                  </a:lnTo>
                  <a:lnTo>
                    <a:pt x="148318" y="525434"/>
                  </a:lnTo>
                  <a:lnTo>
                    <a:pt x="153987" y="529064"/>
                  </a:lnTo>
                  <a:lnTo>
                    <a:pt x="159430" y="532694"/>
                  </a:lnTo>
                  <a:lnTo>
                    <a:pt x="165100" y="535870"/>
                  </a:lnTo>
                  <a:lnTo>
                    <a:pt x="170769" y="539047"/>
                  </a:lnTo>
                  <a:lnTo>
                    <a:pt x="176666" y="541996"/>
                  </a:lnTo>
                  <a:lnTo>
                    <a:pt x="182562" y="544945"/>
                  </a:lnTo>
                  <a:lnTo>
                    <a:pt x="188459" y="547895"/>
                  </a:lnTo>
                  <a:lnTo>
                    <a:pt x="194582" y="550617"/>
                  </a:lnTo>
                  <a:lnTo>
                    <a:pt x="200478" y="553113"/>
                  </a:lnTo>
                  <a:lnTo>
                    <a:pt x="206828" y="555608"/>
                  </a:lnTo>
                  <a:lnTo>
                    <a:pt x="212952" y="557423"/>
                  </a:lnTo>
                  <a:lnTo>
                    <a:pt x="219528" y="559692"/>
                  </a:lnTo>
                  <a:lnTo>
                    <a:pt x="225878" y="561507"/>
                  </a:lnTo>
                  <a:lnTo>
                    <a:pt x="232455" y="563322"/>
                  </a:lnTo>
                  <a:lnTo>
                    <a:pt x="238805" y="564910"/>
                  </a:lnTo>
                  <a:lnTo>
                    <a:pt x="242887" y="565896"/>
                  </a:lnTo>
                  <a:lnTo>
                    <a:pt x="242887" y="439533"/>
                  </a:lnTo>
                  <a:lnTo>
                    <a:pt x="241073" y="438830"/>
                  </a:lnTo>
                  <a:lnTo>
                    <a:pt x="234723" y="435882"/>
                  </a:lnTo>
                  <a:lnTo>
                    <a:pt x="227919" y="432707"/>
                  </a:lnTo>
                  <a:lnTo>
                    <a:pt x="221796" y="428852"/>
                  </a:lnTo>
                  <a:lnTo>
                    <a:pt x="215673" y="424996"/>
                  </a:lnTo>
                  <a:lnTo>
                    <a:pt x="209777" y="420688"/>
                  </a:lnTo>
                  <a:lnTo>
                    <a:pt x="204107" y="416152"/>
                  </a:lnTo>
                  <a:lnTo>
                    <a:pt x="198437" y="411389"/>
                  </a:lnTo>
                  <a:lnTo>
                    <a:pt x="193221" y="406400"/>
                  </a:lnTo>
                  <a:lnTo>
                    <a:pt x="188232" y="401184"/>
                  </a:lnTo>
                  <a:lnTo>
                    <a:pt x="183469" y="395741"/>
                  </a:lnTo>
                  <a:lnTo>
                    <a:pt x="179160" y="390298"/>
                  </a:lnTo>
                  <a:lnTo>
                    <a:pt x="174852" y="384402"/>
                  </a:lnTo>
                  <a:lnTo>
                    <a:pt x="170769" y="378052"/>
                  </a:lnTo>
                  <a:lnTo>
                    <a:pt x="167368" y="371929"/>
                  </a:lnTo>
                  <a:lnTo>
                    <a:pt x="164193" y="365352"/>
                  </a:lnTo>
                  <a:lnTo>
                    <a:pt x="160791" y="358548"/>
                  </a:lnTo>
                  <a:lnTo>
                    <a:pt x="158296" y="351972"/>
                  </a:lnTo>
                  <a:lnTo>
                    <a:pt x="155802" y="344714"/>
                  </a:lnTo>
                  <a:lnTo>
                    <a:pt x="153987" y="337684"/>
                  </a:lnTo>
                  <a:lnTo>
                    <a:pt x="152173" y="330200"/>
                  </a:lnTo>
                  <a:lnTo>
                    <a:pt x="150812" y="322943"/>
                  </a:lnTo>
                  <a:lnTo>
                    <a:pt x="149905" y="315232"/>
                  </a:lnTo>
                  <a:lnTo>
                    <a:pt x="149452" y="307748"/>
                  </a:lnTo>
                  <a:lnTo>
                    <a:pt x="149225" y="300038"/>
                  </a:lnTo>
                  <a:lnTo>
                    <a:pt x="149452" y="292100"/>
                  </a:lnTo>
                  <a:lnTo>
                    <a:pt x="149905" y="284616"/>
                  </a:lnTo>
                  <a:lnTo>
                    <a:pt x="150812" y="276905"/>
                  </a:lnTo>
                  <a:lnTo>
                    <a:pt x="152173" y="269648"/>
                  </a:lnTo>
                  <a:lnTo>
                    <a:pt x="153987" y="262164"/>
                  </a:lnTo>
                  <a:lnTo>
                    <a:pt x="155802" y="255134"/>
                  </a:lnTo>
                  <a:lnTo>
                    <a:pt x="158296" y="248330"/>
                  </a:lnTo>
                  <a:lnTo>
                    <a:pt x="160791" y="241300"/>
                  </a:lnTo>
                  <a:lnTo>
                    <a:pt x="164193" y="234496"/>
                  </a:lnTo>
                  <a:lnTo>
                    <a:pt x="167368" y="228146"/>
                  </a:lnTo>
                  <a:lnTo>
                    <a:pt x="170769" y="221796"/>
                  </a:lnTo>
                  <a:lnTo>
                    <a:pt x="174852" y="215673"/>
                  </a:lnTo>
                  <a:lnTo>
                    <a:pt x="179160" y="209777"/>
                  </a:lnTo>
                  <a:lnTo>
                    <a:pt x="183469" y="204107"/>
                  </a:lnTo>
                  <a:lnTo>
                    <a:pt x="188232" y="198664"/>
                  </a:lnTo>
                  <a:lnTo>
                    <a:pt x="193221" y="193448"/>
                  </a:lnTo>
                  <a:lnTo>
                    <a:pt x="198437" y="188459"/>
                  </a:lnTo>
                  <a:lnTo>
                    <a:pt x="204107" y="183696"/>
                  </a:lnTo>
                  <a:lnTo>
                    <a:pt x="209777" y="179161"/>
                  </a:lnTo>
                  <a:lnTo>
                    <a:pt x="215673" y="174852"/>
                  </a:lnTo>
                  <a:lnTo>
                    <a:pt x="221796" y="170996"/>
                  </a:lnTo>
                  <a:lnTo>
                    <a:pt x="227919" y="167368"/>
                  </a:lnTo>
                  <a:lnTo>
                    <a:pt x="234723" y="163966"/>
                  </a:lnTo>
                  <a:lnTo>
                    <a:pt x="241073" y="161018"/>
                  </a:lnTo>
                  <a:lnTo>
                    <a:pt x="248104" y="158523"/>
                  </a:lnTo>
                  <a:lnTo>
                    <a:pt x="255134" y="156029"/>
                  </a:lnTo>
                  <a:lnTo>
                    <a:pt x="262391" y="153988"/>
                  </a:lnTo>
                  <a:lnTo>
                    <a:pt x="269648" y="152173"/>
                  </a:lnTo>
                  <a:lnTo>
                    <a:pt x="277132" y="151039"/>
                  </a:lnTo>
                  <a:lnTo>
                    <a:pt x="284616" y="150132"/>
                  </a:lnTo>
                  <a:lnTo>
                    <a:pt x="292327" y="149452"/>
                  </a:lnTo>
                  <a:lnTo>
                    <a:pt x="300038" y="149225"/>
                  </a:lnTo>
                  <a:lnTo>
                    <a:pt x="307748" y="149452"/>
                  </a:lnTo>
                  <a:lnTo>
                    <a:pt x="315459" y="150132"/>
                  </a:lnTo>
                  <a:lnTo>
                    <a:pt x="322943" y="151039"/>
                  </a:lnTo>
                  <a:lnTo>
                    <a:pt x="330427" y="152173"/>
                  </a:lnTo>
                  <a:lnTo>
                    <a:pt x="337684" y="153988"/>
                  </a:lnTo>
                  <a:lnTo>
                    <a:pt x="344941" y="156029"/>
                  </a:lnTo>
                  <a:lnTo>
                    <a:pt x="351745" y="158523"/>
                  </a:lnTo>
                  <a:lnTo>
                    <a:pt x="358548" y="161018"/>
                  </a:lnTo>
                  <a:lnTo>
                    <a:pt x="365352" y="163966"/>
                  </a:lnTo>
                  <a:lnTo>
                    <a:pt x="371702" y="167368"/>
                  </a:lnTo>
                  <a:lnTo>
                    <a:pt x="378052" y="170996"/>
                  </a:lnTo>
                  <a:lnTo>
                    <a:pt x="384175" y="174852"/>
                  </a:lnTo>
                  <a:lnTo>
                    <a:pt x="390298" y="179161"/>
                  </a:lnTo>
                  <a:lnTo>
                    <a:pt x="395741" y="183696"/>
                  </a:lnTo>
                  <a:lnTo>
                    <a:pt x="401184" y="188459"/>
                  </a:lnTo>
                  <a:lnTo>
                    <a:pt x="406400" y="193448"/>
                  </a:lnTo>
                  <a:lnTo>
                    <a:pt x="411390" y="198664"/>
                  </a:lnTo>
                  <a:lnTo>
                    <a:pt x="416152" y="204107"/>
                  </a:lnTo>
                  <a:lnTo>
                    <a:pt x="420688" y="209777"/>
                  </a:lnTo>
                  <a:lnTo>
                    <a:pt x="424770" y="215673"/>
                  </a:lnTo>
                  <a:lnTo>
                    <a:pt x="428852" y="221796"/>
                  </a:lnTo>
                  <a:lnTo>
                    <a:pt x="432481" y="228146"/>
                  </a:lnTo>
                  <a:lnTo>
                    <a:pt x="435882" y="234496"/>
                  </a:lnTo>
                  <a:lnTo>
                    <a:pt x="438831" y="241300"/>
                  </a:lnTo>
                  <a:lnTo>
                    <a:pt x="441552" y="248330"/>
                  </a:lnTo>
                  <a:lnTo>
                    <a:pt x="443820" y="255134"/>
                  </a:lnTo>
                  <a:lnTo>
                    <a:pt x="445861" y="262164"/>
                  </a:lnTo>
                  <a:lnTo>
                    <a:pt x="447448" y="269648"/>
                  </a:lnTo>
                  <a:lnTo>
                    <a:pt x="449036" y="276905"/>
                  </a:lnTo>
                  <a:lnTo>
                    <a:pt x="449716" y="284616"/>
                  </a:lnTo>
                  <a:lnTo>
                    <a:pt x="450623" y="292100"/>
                  </a:lnTo>
                  <a:lnTo>
                    <a:pt x="450850" y="300038"/>
                  </a:lnTo>
                  <a:lnTo>
                    <a:pt x="450623" y="307748"/>
                  </a:lnTo>
                  <a:lnTo>
                    <a:pt x="449716" y="315232"/>
                  </a:lnTo>
                  <a:lnTo>
                    <a:pt x="449036" y="322943"/>
                  </a:lnTo>
                  <a:lnTo>
                    <a:pt x="447448" y="330200"/>
                  </a:lnTo>
                  <a:lnTo>
                    <a:pt x="445861" y="337684"/>
                  </a:lnTo>
                  <a:lnTo>
                    <a:pt x="443820" y="344714"/>
                  </a:lnTo>
                  <a:lnTo>
                    <a:pt x="441552" y="351972"/>
                  </a:lnTo>
                  <a:lnTo>
                    <a:pt x="438831" y="358548"/>
                  </a:lnTo>
                  <a:lnTo>
                    <a:pt x="435882" y="365352"/>
                  </a:lnTo>
                  <a:lnTo>
                    <a:pt x="432481" y="371929"/>
                  </a:lnTo>
                  <a:lnTo>
                    <a:pt x="428852" y="378052"/>
                  </a:lnTo>
                  <a:lnTo>
                    <a:pt x="424770" y="384402"/>
                  </a:lnTo>
                  <a:lnTo>
                    <a:pt x="420688" y="390298"/>
                  </a:lnTo>
                  <a:lnTo>
                    <a:pt x="416152" y="395741"/>
                  </a:lnTo>
                  <a:lnTo>
                    <a:pt x="411390" y="401184"/>
                  </a:lnTo>
                  <a:lnTo>
                    <a:pt x="406400" y="406400"/>
                  </a:lnTo>
                  <a:lnTo>
                    <a:pt x="401184" y="411389"/>
                  </a:lnTo>
                  <a:lnTo>
                    <a:pt x="395741" y="416152"/>
                  </a:lnTo>
                  <a:lnTo>
                    <a:pt x="390298" y="420688"/>
                  </a:lnTo>
                  <a:lnTo>
                    <a:pt x="384175" y="424996"/>
                  </a:lnTo>
                  <a:lnTo>
                    <a:pt x="378052" y="428852"/>
                  </a:lnTo>
                  <a:lnTo>
                    <a:pt x="371702" y="432707"/>
                  </a:lnTo>
                  <a:lnTo>
                    <a:pt x="365352" y="435882"/>
                  </a:lnTo>
                  <a:lnTo>
                    <a:pt x="358548" y="438830"/>
                  </a:lnTo>
                  <a:lnTo>
                    <a:pt x="355958" y="439867"/>
                  </a:lnTo>
                  <a:lnTo>
                    <a:pt x="355958" y="566203"/>
                  </a:lnTo>
                  <a:lnTo>
                    <a:pt x="361497" y="564910"/>
                  </a:lnTo>
                  <a:lnTo>
                    <a:pt x="368073" y="563322"/>
                  </a:lnTo>
                  <a:lnTo>
                    <a:pt x="374423" y="561507"/>
                  </a:lnTo>
                  <a:lnTo>
                    <a:pt x="381000" y="559692"/>
                  </a:lnTo>
                  <a:lnTo>
                    <a:pt x="386985" y="557475"/>
                  </a:lnTo>
                  <a:lnTo>
                    <a:pt x="388361" y="553956"/>
                  </a:lnTo>
                  <a:lnTo>
                    <a:pt x="390627" y="548968"/>
                  </a:lnTo>
                  <a:lnTo>
                    <a:pt x="393572" y="544207"/>
                  </a:lnTo>
                  <a:lnTo>
                    <a:pt x="396971" y="539672"/>
                  </a:lnTo>
                  <a:lnTo>
                    <a:pt x="400370" y="535818"/>
                  </a:lnTo>
                  <a:lnTo>
                    <a:pt x="404675" y="532417"/>
                  </a:lnTo>
                  <a:lnTo>
                    <a:pt x="408754" y="529016"/>
                  </a:lnTo>
                  <a:lnTo>
                    <a:pt x="413513" y="526069"/>
                  </a:lnTo>
                  <a:lnTo>
                    <a:pt x="418498" y="523802"/>
                  </a:lnTo>
                  <a:lnTo>
                    <a:pt x="423483" y="521761"/>
                  </a:lnTo>
                  <a:lnTo>
                    <a:pt x="428921" y="520401"/>
                  </a:lnTo>
                  <a:lnTo>
                    <a:pt x="434813" y="519494"/>
                  </a:lnTo>
                  <a:lnTo>
                    <a:pt x="440477" y="519267"/>
                  </a:lnTo>
                  <a:lnTo>
                    <a:pt x="446142" y="519494"/>
                  </a:lnTo>
                  <a:lnTo>
                    <a:pt x="451807" y="520401"/>
                  </a:lnTo>
                  <a:lnTo>
                    <a:pt x="457079" y="521667"/>
                  </a:lnTo>
                  <a:lnTo>
                    <a:pt x="457200" y="521578"/>
                  </a:lnTo>
                  <a:lnTo>
                    <a:pt x="462643" y="517948"/>
                  </a:lnTo>
                  <a:lnTo>
                    <a:pt x="467632" y="513864"/>
                  </a:lnTo>
                  <a:lnTo>
                    <a:pt x="472848" y="509780"/>
                  </a:lnTo>
                  <a:lnTo>
                    <a:pt x="477838" y="505697"/>
                  </a:lnTo>
                  <a:lnTo>
                    <a:pt x="482600" y="501159"/>
                  </a:lnTo>
                  <a:lnTo>
                    <a:pt x="487363" y="496622"/>
                  </a:lnTo>
                  <a:lnTo>
                    <a:pt x="492125" y="492084"/>
                  </a:lnTo>
                  <a:lnTo>
                    <a:pt x="496661" y="487547"/>
                  </a:lnTo>
                  <a:lnTo>
                    <a:pt x="501197" y="482783"/>
                  </a:lnTo>
                  <a:lnTo>
                    <a:pt x="505506" y="478018"/>
                  </a:lnTo>
                  <a:lnTo>
                    <a:pt x="509815" y="473027"/>
                  </a:lnTo>
                  <a:lnTo>
                    <a:pt x="513897" y="467809"/>
                  </a:lnTo>
                  <a:lnTo>
                    <a:pt x="517752" y="462591"/>
                  </a:lnTo>
                  <a:lnTo>
                    <a:pt x="521607" y="457373"/>
                  </a:lnTo>
                  <a:lnTo>
                    <a:pt x="525236" y="452155"/>
                  </a:lnTo>
                  <a:lnTo>
                    <a:pt x="529091" y="446483"/>
                  </a:lnTo>
                  <a:lnTo>
                    <a:pt x="532493" y="440811"/>
                  </a:lnTo>
                  <a:lnTo>
                    <a:pt x="535668" y="435366"/>
                  </a:lnTo>
                  <a:lnTo>
                    <a:pt x="539070" y="429695"/>
                  </a:lnTo>
                  <a:lnTo>
                    <a:pt x="542018" y="423569"/>
                  </a:lnTo>
                  <a:lnTo>
                    <a:pt x="544966" y="417897"/>
                  </a:lnTo>
                  <a:lnTo>
                    <a:pt x="547688" y="411999"/>
                  </a:lnTo>
                  <a:lnTo>
                    <a:pt x="550409" y="405646"/>
                  </a:lnTo>
                  <a:lnTo>
                    <a:pt x="552904" y="399748"/>
                  </a:lnTo>
                  <a:lnTo>
                    <a:pt x="555398" y="393395"/>
                  </a:lnTo>
                  <a:lnTo>
                    <a:pt x="557666" y="387270"/>
                  </a:lnTo>
                  <a:lnTo>
                    <a:pt x="559707" y="380690"/>
                  </a:lnTo>
                  <a:lnTo>
                    <a:pt x="561522" y="374565"/>
                  </a:lnTo>
                  <a:lnTo>
                    <a:pt x="563336" y="367986"/>
                  </a:lnTo>
                  <a:lnTo>
                    <a:pt x="564923" y="361179"/>
                  </a:lnTo>
                  <a:lnTo>
                    <a:pt x="566511" y="354827"/>
                  </a:lnTo>
                  <a:lnTo>
                    <a:pt x="567645" y="348021"/>
                  </a:lnTo>
                  <a:lnTo>
                    <a:pt x="568779" y="341442"/>
                  </a:lnTo>
                  <a:lnTo>
                    <a:pt x="569686" y="334635"/>
                  </a:lnTo>
                  <a:lnTo>
                    <a:pt x="570366" y="327829"/>
                  </a:lnTo>
                  <a:lnTo>
                    <a:pt x="571273" y="320796"/>
                  </a:lnTo>
                  <a:lnTo>
                    <a:pt x="571500" y="314217"/>
                  </a:lnTo>
                  <a:lnTo>
                    <a:pt x="571954" y="307184"/>
                  </a:lnTo>
                  <a:lnTo>
                    <a:pt x="571954" y="300151"/>
                  </a:lnTo>
                  <a:lnTo>
                    <a:pt x="571954" y="292891"/>
                  </a:lnTo>
                  <a:lnTo>
                    <a:pt x="571500" y="286312"/>
                  </a:lnTo>
                  <a:lnTo>
                    <a:pt x="571273" y="279279"/>
                  </a:lnTo>
                  <a:lnTo>
                    <a:pt x="570366" y="272246"/>
                  </a:lnTo>
                  <a:lnTo>
                    <a:pt x="569686" y="265440"/>
                  </a:lnTo>
                  <a:lnTo>
                    <a:pt x="568779" y="258860"/>
                  </a:lnTo>
                  <a:lnTo>
                    <a:pt x="567645" y="252054"/>
                  </a:lnTo>
                  <a:lnTo>
                    <a:pt x="566511" y="245248"/>
                  </a:lnTo>
                  <a:lnTo>
                    <a:pt x="564923" y="238896"/>
                  </a:lnTo>
                  <a:lnTo>
                    <a:pt x="563336" y="232090"/>
                  </a:lnTo>
                  <a:lnTo>
                    <a:pt x="561522" y="225737"/>
                  </a:lnTo>
                  <a:lnTo>
                    <a:pt x="559707" y="219385"/>
                  </a:lnTo>
                  <a:lnTo>
                    <a:pt x="557666" y="212805"/>
                  </a:lnTo>
                  <a:lnTo>
                    <a:pt x="555398" y="206680"/>
                  </a:lnTo>
                  <a:lnTo>
                    <a:pt x="552904" y="200554"/>
                  </a:lnTo>
                  <a:lnTo>
                    <a:pt x="550409" y="194429"/>
                  </a:lnTo>
                  <a:lnTo>
                    <a:pt x="547688" y="188303"/>
                  </a:lnTo>
                  <a:lnTo>
                    <a:pt x="544966" y="182178"/>
                  </a:lnTo>
                  <a:lnTo>
                    <a:pt x="542018" y="176506"/>
                  </a:lnTo>
                  <a:lnTo>
                    <a:pt x="539070" y="170607"/>
                  </a:lnTo>
                  <a:lnTo>
                    <a:pt x="535668" y="164709"/>
                  </a:lnTo>
                  <a:lnTo>
                    <a:pt x="532493" y="159264"/>
                  </a:lnTo>
                  <a:lnTo>
                    <a:pt x="529091" y="153592"/>
                  </a:lnTo>
                  <a:lnTo>
                    <a:pt x="525236" y="148147"/>
                  </a:lnTo>
                  <a:lnTo>
                    <a:pt x="521607" y="142929"/>
                  </a:lnTo>
                  <a:lnTo>
                    <a:pt x="517752" y="137711"/>
                  </a:lnTo>
                  <a:lnTo>
                    <a:pt x="513897" y="132266"/>
                  </a:lnTo>
                  <a:lnTo>
                    <a:pt x="509815" y="127048"/>
                  </a:lnTo>
                  <a:lnTo>
                    <a:pt x="505506" y="122057"/>
                  </a:lnTo>
                  <a:lnTo>
                    <a:pt x="501197" y="117519"/>
                  </a:lnTo>
                  <a:lnTo>
                    <a:pt x="496661" y="112755"/>
                  </a:lnTo>
                  <a:lnTo>
                    <a:pt x="492125" y="107991"/>
                  </a:lnTo>
                  <a:lnTo>
                    <a:pt x="487363" y="103453"/>
                  </a:lnTo>
                  <a:lnTo>
                    <a:pt x="482600" y="98916"/>
                  </a:lnTo>
                  <a:lnTo>
                    <a:pt x="477838" y="94832"/>
                  </a:lnTo>
                  <a:lnTo>
                    <a:pt x="472848" y="90522"/>
                  </a:lnTo>
                  <a:lnTo>
                    <a:pt x="467632" y="86211"/>
                  </a:lnTo>
                  <a:lnTo>
                    <a:pt x="462643" y="82354"/>
                  </a:lnTo>
                  <a:lnTo>
                    <a:pt x="457200" y="78498"/>
                  </a:lnTo>
                  <a:lnTo>
                    <a:pt x="451984" y="74868"/>
                  </a:lnTo>
                  <a:lnTo>
                    <a:pt x="446541" y="71011"/>
                  </a:lnTo>
                  <a:lnTo>
                    <a:pt x="441098" y="67608"/>
                  </a:lnTo>
                  <a:lnTo>
                    <a:pt x="435202" y="64205"/>
                  </a:lnTo>
                  <a:lnTo>
                    <a:pt x="429532" y="61028"/>
                  </a:lnTo>
                  <a:lnTo>
                    <a:pt x="423863" y="58079"/>
                  </a:lnTo>
                  <a:lnTo>
                    <a:pt x="417966" y="55130"/>
                  </a:lnTo>
                  <a:lnTo>
                    <a:pt x="411843" y="52407"/>
                  </a:lnTo>
                  <a:lnTo>
                    <a:pt x="405947" y="49685"/>
                  </a:lnTo>
                  <a:lnTo>
                    <a:pt x="399597" y="47189"/>
                  </a:lnTo>
                  <a:lnTo>
                    <a:pt x="393473" y="44921"/>
                  </a:lnTo>
                  <a:lnTo>
                    <a:pt x="387123" y="42652"/>
                  </a:lnTo>
                  <a:lnTo>
                    <a:pt x="381000" y="40383"/>
                  </a:lnTo>
                  <a:lnTo>
                    <a:pt x="374423" y="38568"/>
                  </a:lnTo>
                  <a:lnTo>
                    <a:pt x="368073" y="36980"/>
                  </a:lnTo>
                  <a:lnTo>
                    <a:pt x="361497" y="35165"/>
                  </a:lnTo>
                  <a:lnTo>
                    <a:pt x="354693" y="33804"/>
                  </a:lnTo>
                  <a:lnTo>
                    <a:pt x="348116" y="32443"/>
                  </a:lnTo>
                  <a:lnTo>
                    <a:pt x="341540" y="31308"/>
                  </a:lnTo>
                  <a:lnTo>
                    <a:pt x="334509" y="30401"/>
                  </a:lnTo>
                  <a:lnTo>
                    <a:pt x="327932" y="29720"/>
                  </a:lnTo>
                  <a:lnTo>
                    <a:pt x="320902" y="29040"/>
                  </a:lnTo>
                  <a:lnTo>
                    <a:pt x="314098" y="28586"/>
                  </a:lnTo>
                  <a:lnTo>
                    <a:pt x="307295" y="28359"/>
                  </a:lnTo>
                  <a:lnTo>
                    <a:pt x="300265" y="28132"/>
                  </a:lnTo>
                  <a:close/>
                  <a:moveTo>
                    <a:pt x="300265" y="0"/>
                  </a:moveTo>
                  <a:lnTo>
                    <a:pt x="307975" y="227"/>
                  </a:lnTo>
                  <a:lnTo>
                    <a:pt x="315686" y="454"/>
                  </a:lnTo>
                  <a:lnTo>
                    <a:pt x="323170" y="907"/>
                  </a:lnTo>
                  <a:lnTo>
                    <a:pt x="330881" y="1361"/>
                  </a:lnTo>
                  <a:lnTo>
                    <a:pt x="338365" y="2496"/>
                  </a:lnTo>
                  <a:lnTo>
                    <a:pt x="345848" y="3403"/>
                  </a:lnTo>
                  <a:lnTo>
                    <a:pt x="353332" y="4764"/>
                  </a:lnTo>
                  <a:lnTo>
                    <a:pt x="360590" y="6126"/>
                  </a:lnTo>
                  <a:lnTo>
                    <a:pt x="368073" y="7714"/>
                  </a:lnTo>
                  <a:lnTo>
                    <a:pt x="375331" y="9529"/>
                  </a:lnTo>
                  <a:lnTo>
                    <a:pt x="382134" y="11344"/>
                  </a:lnTo>
                  <a:lnTo>
                    <a:pt x="389391" y="13385"/>
                  </a:lnTo>
                  <a:lnTo>
                    <a:pt x="396422" y="15654"/>
                  </a:lnTo>
                  <a:lnTo>
                    <a:pt x="403452" y="18150"/>
                  </a:lnTo>
                  <a:lnTo>
                    <a:pt x="410029" y="20872"/>
                  </a:lnTo>
                  <a:lnTo>
                    <a:pt x="416832" y="23595"/>
                  </a:lnTo>
                  <a:lnTo>
                    <a:pt x="423636" y="26317"/>
                  </a:lnTo>
                  <a:lnTo>
                    <a:pt x="430213" y="29720"/>
                  </a:lnTo>
                  <a:lnTo>
                    <a:pt x="436790" y="32896"/>
                  </a:lnTo>
                  <a:lnTo>
                    <a:pt x="443140" y="36073"/>
                  </a:lnTo>
                  <a:lnTo>
                    <a:pt x="449490" y="39929"/>
                  </a:lnTo>
                  <a:lnTo>
                    <a:pt x="455840" y="43332"/>
                  </a:lnTo>
                  <a:lnTo>
                    <a:pt x="461736" y="47416"/>
                  </a:lnTo>
                  <a:lnTo>
                    <a:pt x="467859" y="51273"/>
                  </a:lnTo>
                  <a:lnTo>
                    <a:pt x="473756" y="55357"/>
                  </a:lnTo>
                  <a:lnTo>
                    <a:pt x="479652" y="59667"/>
                  </a:lnTo>
                  <a:lnTo>
                    <a:pt x="485322" y="63978"/>
                  </a:lnTo>
                  <a:lnTo>
                    <a:pt x="490991" y="68515"/>
                  </a:lnTo>
                  <a:lnTo>
                    <a:pt x="496434" y="73279"/>
                  </a:lnTo>
                  <a:lnTo>
                    <a:pt x="501877" y="78044"/>
                  </a:lnTo>
                  <a:lnTo>
                    <a:pt x="507093" y="82808"/>
                  </a:lnTo>
                  <a:lnTo>
                    <a:pt x="512309" y="88026"/>
                  </a:lnTo>
                  <a:lnTo>
                    <a:pt x="517298" y="93017"/>
                  </a:lnTo>
                  <a:lnTo>
                    <a:pt x="522288" y="98235"/>
                  </a:lnTo>
                  <a:lnTo>
                    <a:pt x="527050" y="103680"/>
                  </a:lnTo>
                  <a:lnTo>
                    <a:pt x="531586" y="109125"/>
                  </a:lnTo>
                  <a:lnTo>
                    <a:pt x="536348" y="115024"/>
                  </a:lnTo>
                  <a:lnTo>
                    <a:pt x="540431" y="120696"/>
                  </a:lnTo>
                  <a:lnTo>
                    <a:pt x="544740" y="126367"/>
                  </a:lnTo>
                  <a:lnTo>
                    <a:pt x="549048" y="132266"/>
                  </a:lnTo>
                  <a:lnTo>
                    <a:pt x="552904" y="138392"/>
                  </a:lnTo>
                  <a:lnTo>
                    <a:pt x="556759" y="144517"/>
                  </a:lnTo>
                  <a:lnTo>
                    <a:pt x="560388" y="150870"/>
                  </a:lnTo>
                  <a:lnTo>
                    <a:pt x="564016" y="156995"/>
                  </a:lnTo>
                  <a:lnTo>
                    <a:pt x="567418" y="163574"/>
                  </a:lnTo>
                  <a:lnTo>
                    <a:pt x="570593" y="169927"/>
                  </a:lnTo>
                  <a:lnTo>
                    <a:pt x="573541" y="176506"/>
                  </a:lnTo>
                  <a:lnTo>
                    <a:pt x="576716" y="183312"/>
                  </a:lnTo>
                  <a:lnTo>
                    <a:pt x="579438" y="189891"/>
                  </a:lnTo>
                  <a:lnTo>
                    <a:pt x="581932" y="196924"/>
                  </a:lnTo>
                  <a:lnTo>
                    <a:pt x="584427" y="203957"/>
                  </a:lnTo>
                  <a:lnTo>
                    <a:pt x="586695" y="210990"/>
                  </a:lnTo>
                  <a:lnTo>
                    <a:pt x="588963" y="217797"/>
                  </a:lnTo>
                  <a:lnTo>
                    <a:pt x="590550" y="225056"/>
                  </a:lnTo>
                  <a:lnTo>
                    <a:pt x="592365" y="232316"/>
                  </a:lnTo>
                  <a:lnTo>
                    <a:pt x="594179" y="239576"/>
                  </a:lnTo>
                  <a:lnTo>
                    <a:pt x="595313" y="247063"/>
                  </a:lnTo>
                  <a:lnTo>
                    <a:pt x="596673" y="254323"/>
                  </a:lnTo>
                  <a:lnTo>
                    <a:pt x="597807" y="261810"/>
                  </a:lnTo>
                  <a:lnTo>
                    <a:pt x="598488" y="269523"/>
                  </a:lnTo>
                  <a:lnTo>
                    <a:pt x="599395" y="277010"/>
                  </a:lnTo>
                  <a:lnTo>
                    <a:pt x="599848" y="284724"/>
                  </a:lnTo>
                  <a:lnTo>
                    <a:pt x="600075" y="292437"/>
                  </a:lnTo>
                  <a:lnTo>
                    <a:pt x="600075" y="300151"/>
                  </a:lnTo>
                  <a:lnTo>
                    <a:pt x="600075" y="307865"/>
                  </a:lnTo>
                  <a:lnTo>
                    <a:pt x="599848" y="315351"/>
                  </a:lnTo>
                  <a:lnTo>
                    <a:pt x="599395" y="323065"/>
                  </a:lnTo>
                  <a:lnTo>
                    <a:pt x="598488" y="330779"/>
                  </a:lnTo>
                  <a:lnTo>
                    <a:pt x="597807" y="338265"/>
                  </a:lnTo>
                  <a:lnTo>
                    <a:pt x="596673" y="345752"/>
                  </a:lnTo>
                  <a:lnTo>
                    <a:pt x="595313" y="353239"/>
                  </a:lnTo>
                  <a:lnTo>
                    <a:pt x="594179" y="360499"/>
                  </a:lnTo>
                  <a:lnTo>
                    <a:pt x="592365" y="367759"/>
                  </a:lnTo>
                  <a:lnTo>
                    <a:pt x="590550" y="375019"/>
                  </a:lnTo>
                  <a:lnTo>
                    <a:pt x="588963" y="382278"/>
                  </a:lnTo>
                  <a:lnTo>
                    <a:pt x="586695" y="389311"/>
                  </a:lnTo>
                  <a:lnTo>
                    <a:pt x="584427" y="396344"/>
                  </a:lnTo>
                  <a:lnTo>
                    <a:pt x="581932" y="403151"/>
                  </a:lnTo>
                  <a:lnTo>
                    <a:pt x="579438" y="410184"/>
                  </a:lnTo>
                  <a:lnTo>
                    <a:pt x="576716" y="416990"/>
                  </a:lnTo>
                  <a:lnTo>
                    <a:pt x="573541" y="423569"/>
                  </a:lnTo>
                  <a:lnTo>
                    <a:pt x="570593" y="430148"/>
                  </a:lnTo>
                  <a:lnTo>
                    <a:pt x="567418" y="436501"/>
                  </a:lnTo>
                  <a:lnTo>
                    <a:pt x="564016" y="443080"/>
                  </a:lnTo>
                  <a:lnTo>
                    <a:pt x="560388" y="449659"/>
                  </a:lnTo>
                  <a:lnTo>
                    <a:pt x="556759" y="455785"/>
                  </a:lnTo>
                  <a:lnTo>
                    <a:pt x="552904" y="461683"/>
                  </a:lnTo>
                  <a:lnTo>
                    <a:pt x="549048" y="467809"/>
                  </a:lnTo>
                  <a:lnTo>
                    <a:pt x="544740" y="473708"/>
                  </a:lnTo>
                  <a:lnTo>
                    <a:pt x="540431" y="479833"/>
                  </a:lnTo>
                  <a:lnTo>
                    <a:pt x="536348" y="485505"/>
                  </a:lnTo>
                  <a:lnTo>
                    <a:pt x="531586" y="490950"/>
                  </a:lnTo>
                  <a:lnTo>
                    <a:pt x="527050" y="496395"/>
                  </a:lnTo>
                  <a:lnTo>
                    <a:pt x="522288" y="501840"/>
                  </a:lnTo>
                  <a:lnTo>
                    <a:pt x="517298" y="507058"/>
                  </a:lnTo>
                  <a:lnTo>
                    <a:pt x="512309" y="512049"/>
                  </a:lnTo>
                  <a:lnTo>
                    <a:pt x="507093" y="517267"/>
                  </a:lnTo>
                  <a:lnTo>
                    <a:pt x="501877" y="522031"/>
                  </a:lnTo>
                  <a:lnTo>
                    <a:pt x="496434" y="527022"/>
                  </a:lnTo>
                  <a:lnTo>
                    <a:pt x="490991" y="531560"/>
                  </a:lnTo>
                  <a:lnTo>
                    <a:pt x="485322" y="536097"/>
                  </a:lnTo>
                  <a:lnTo>
                    <a:pt x="482689" y="538204"/>
                  </a:lnTo>
                  <a:lnTo>
                    <a:pt x="483983" y="539672"/>
                  </a:lnTo>
                  <a:lnTo>
                    <a:pt x="487609" y="544207"/>
                  </a:lnTo>
                  <a:lnTo>
                    <a:pt x="490328" y="548968"/>
                  </a:lnTo>
                  <a:lnTo>
                    <a:pt x="492821" y="553956"/>
                  </a:lnTo>
                  <a:lnTo>
                    <a:pt x="494407" y="559171"/>
                  </a:lnTo>
                  <a:lnTo>
                    <a:pt x="495993" y="564385"/>
                  </a:lnTo>
                  <a:lnTo>
                    <a:pt x="496673" y="570280"/>
                  </a:lnTo>
                  <a:lnTo>
                    <a:pt x="496899" y="575948"/>
                  </a:lnTo>
                  <a:lnTo>
                    <a:pt x="496899" y="698378"/>
                  </a:lnTo>
                  <a:lnTo>
                    <a:pt x="524770" y="698378"/>
                  </a:lnTo>
                  <a:lnTo>
                    <a:pt x="524770" y="575948"/>
                  </a:lnTo>
                  <a:lnTo>
                    <a:pt x="525224" y="570280"/>
                  </a:lnTo>
                  <a:lnTo>
                    <a:pt x="525903" y="564385"/>
                  </a:lnTo>
                  <a:lnTo>
                    <a:pt x="527263" y="559171"/>
                  </a:lnTo>
                  <a:lnTo>
                    <a:pt x="529302" y="553956"/>
                  </a:lnTo>
                  <a:lnTo>
                    <a:pt x="531568" y="548968"/>
                  </a:lnTo>
                  <a:lnTo>
                    <a:pt x="534514" y="544207"/>
                  </a:lnTo>
                  <a:lnTo>
                    <a:pt x="537913" y="539672"/>
                  </a:lnTo>
                  <a:lnTo>
                    <a:pt x="541312" y="535818"/>
                  </a:lnTo>
                  <a:lnTo>
                    <a:pt x="545617" y="532417"/>
                  </a:lnTo>
                  <a:lnTo>
                    <a:pt x="549696" y="529016"/>
                  </a:lnTo>
                  <a:lnTo>
                    <a:pt x="554454" y="526069"/>
                  </a:lnTo>
                  <a:lnTo>
                    <a:pt x="559439" y="523802"/>
                  </a:lnTo>
                  <a:lnTo>
                    <a:pt x="564424" y="521761"/>
                  </a:lnTo>
                  <a:lnTo>
                    <a:pt x="569863" y="520401"/>
                  </a:lnTo>
                  <a:lnTo>
                    <a:pt x="575754" y="519494"/>
                  </a:lnTo>
                  <a:lnTo>
                    <a:pt x="581419" y="519267"/>
                  </a:lnTo>
                  <a:lnTo>
                    <a:pt x="587084" y="519494"/>
                  </a:lnTo>
                  <a:lnTo>
                    <a:pt x="592975" y="520401"/>
                  </a:lnTo>
                  <a:lnTo>
                    <a:pt x="598413" y="521761"/>
                  </a:lnTo>
                  <a:lnTo>
                    <a:pt x="603399" y="523802"/>
                  </a:lnTo>
                  <a:lnTo>
                    <a:pt x="608384" y="526069"/>
                  </a:lnTo>
                  <a:lnTo>
                    <a:pt x="613142" y="529016"/>
                  </a:lnTo>
                  <a:lnTo>
                    <a:pt x="617221" y="532417"/>
                  </a:lnTo>
                  <a:lnTo>
                    <a:pt x="621526" y="535818"/>
                  </a:lnTo>
                  <a:lnTo>
                    <a:pt x="624925" y="539672"/>
                  </a:lnTo>
                  <a:lnTo>
                    <a:pt x="628324" y="544207"/>
                  </a:lnTo>
                  <a:lnTo>
                    <a:pt x="631270" y="548968"/>
                  </a:lnTo>
                  <a:lnTo>
                    <a:pt x="633536" y="553956"/>
                  </a:lnTo>
                  <a:lnTo>
                    <a:pt x="635348" y="559171"/>
                  </a:lnTo>
                  <a:lnTo>
                    <a:pt x="636934" y="564385"/>
                  </a:lnTo>
                  <a:lnTo>
                    <a:pt x="637614" y="570280"/>
                  </a:lnTo>
                  <a:lnTo>
                    <a:pt x="637841" y="575948"/>
                  </a:lnTo>
                  <a:lnTo>
                    <a:pt x="637841" y="698378"/>
                  </a:lnTo>
                  <a:lnTo>
                    <a:pt x="665939" y="698378"/>
                  </a:lnTo>
                  <a:lnTo>
                    <a:pt x="665939" y="575948"/>
                  </a:lnTo>
                  <a:lnTo>
                    <a:pt x="666165" y="570280"/>
                  </a:lnTo>
                  <a:lnTo>
                    <a:pt x="666845" y="564385"/>
                  </a:lnTo>
                  <a:lnTo>
                    <a:pt x="668431" y="559171"/>
                  </a:lnTo>
                  <a:lnTo>
                    <a:pt x="670244" y="553956"/>
                  </a:lnTo>
                  <a:lnTo>
                    <a:pt x="672510" y="548968"/>
                  </a:lnTo>
                  <a:lnTo>
                    <a:pt x="675456" y="544207"/>
                  </a:lnTo>
                  <a:lnTo>
                    <a:pt x="678854" y="539672"/>
                  </a:lnTo>
                  <a:lnTo>
                    <a:pt x="682253" y="535818"/>
                  </a:lnTo>
                  <a:lnTo>
                    <a:pt x="686332" y="532417"/>
                  </a:lnTo>
                  <a:lnTo>
                    <a:pt x="690637" y="529016"/>
                  </a:lnTo>
                  <a:lnTo>
                    <a:pt x="695396" y="526069"/>
                  </a:lnTo>
                  <a:lnTo>
                    <a:pt x="700381" y="523802"/>
                  </a:lnTo>
                  <a:lnTo>
                    <a:pt x="705366" y="521761"/>
                  </a:lnTo>
                  <a:lnTo>
                    <a:pt x="711031" y="520401"/>
                  </a:lnTo>
                  <a:lnTo>
                    <a:pt x="716696" y="519494"/>
                  </a:lnTo>
                  <a:lnTo>
                    <a:pt x="722361" y="519267"/>
                  </a:lnTo>
                  <a:lnTo>
                    <a:pt x="728025" y="519494"/>
                  </a:lnTo>
                  <a:lnTo>
                    <a:pt x="733917" y="520401"/>
                  </a:lnTo>
                  <a:lnTo>
                    <a:pt x="739355" y="521761"/>
                  </a:lnTo>
                  <a:lnTo>
                    <a:pt x="744567" y="523802"/>
                  </a:lnTo>
                  <a:lnTo>
                    <a:pt x="749325" y="526069"/>
                  </a:lnTo>
                  <a:lnTo>
                    <a:pt x="754084" y="529016"/>
                  </a:lnTo>
                  <a:lnTo>
                    <a:pt x="758389" y="532417"/>
                  </a:lnTo>
                  <a:lnTo>
                    <a:pt x="762468" y="535818"/>
                  </a:lnTo>
                  <a:lnTo>
                    <a:pt x="766320" y="539672"/>
                  </a:lnTo>
                  <a:lnTo>
                    <a:pt x="769492" y="544207"/>
                  </a:lnTo>
                  <a:lnTo>
                    <a:pt x="772211" y="548968"/>
                  </a:lnTo>
                  <a:lnTo>
                    <a:pt x="774704" y="553956"/>
                  </a:lnTo>
                  <a:lnTo>
                    <a:pt x="776516" y="559171"/>
                  </a:lnTo>
                  <a:lnTo>
                    <a:pt x="777876" y="564385"/>
                  </a:lnTo>
                  <a:lnTo>
                    <a:pt x="778556" y="570280"/>
                  </a:lnTo>
                  <a:lnTo>
                    <a:pt x="779236" y="575948"/>
                  </a:lnTo>
                  <a:lnTo>
                    <a:pt x="779236" y="810606"/>
                  </a:lnTo>
                  <a:lnTo>
                    <a:pt x="779462" y="818768"/>
                  </a:lnTo>
                  <a:lnTo>
                    <a:pt x="779462" y="955709"/>
                  </a:lnTo>
                  <a:lnTo>
                    <a:pt x="779236" y="961830"/>
                  </a:lnTo>
                  <a:lnTo>
                    <a:pt x="779009" y="967952"/>
                  </a:lnTo>
                  <a:lnTo>
                    <a:pt x="778329" y="974073"/>
                  </a:lnTo>
                  <a:lnTo>
                    <a:pt x="777423" y="979741"/>
                  </a:lnTo>
                  <a:lnTo>
                    <a:pt x="776516" y="985863"/>
                  </a:lnTo>
                  <a:lnTo>
                    <a:pt x="775384" y="991531"/>
                  </a:lnTo>
                  <a:lnTo>
                    <a:pt x="774024" y="996972"/>
                  </a:lnTo>
                  <a:lnTo>
                    <a:pt x="772438" y="1002413"/>
                  </a:lnTo>
                  <a:lnTo>
                    <a:pt x="770625" y="1008082"/>
                  </a:lnTo>
                  <a:lnTo>
                    <a:pt x="768812" y="1013296"/>
                  </a:lnTo>
                  <a:lnTo>
                    <a:pt x="766546" y="1018284"/>
                  </a:lnTo>
                  <a:lnTo>
                    <a:pt x="764280" y="1023272"/>
                  </a:lnTo>
                  <a:lnTo>
                    <a:pt x="761788" y="1028033"/>
                  </a:lnTo>
                  <a:lnTo>
                    <a:pt x="759069" y="1032341"/>
                  </a:lnTo>
                  <a:lnTo>
                    <a:pt x="756350" y="1036875"/>
                  </a:lnTo>
                  <a:lnTo>
                    <a:pt x="753177" y="1040956"/>
                  </a:lnTo>
                  <a:lnTo>
                    <a:pt x="750232" y="1044811"/>
                  </a:lnTo>
                  <a:lnTo>
                    <a:pt x="747059" y="1048892"/>
                  </a:lnTo>
                  <a:lnTo>
                    <a:pt x="743887" y="1052292"/>
                  </a:lnTo>
                  <a:lnTo>
                    <a:pt x="740261" y="1055920"/>
                  </a:lnTo>
                  <a:lnTo>
                    <a:pt x="736636" y="1058867"/>
                  </a:lnTo>
                  <a:lnTo>
                    <a:pt x="732784" y="1061815"/>
                  </a:lnTo>
                  <a:lnTo>
                    <a:pt x="729158" y="1064536"/>
                  </a:lnTo>
                  <a:lnTo>
                    <a:pt x="725080" y="1066803"/>
                  </a:lnTo>
                  <a:lnTo>
                    <a:pt x="721228" y="1069070"/>
                  </a:lnTo>
                  <a:lnTo>
                    <a:pt x="717149" y="1071110"/>
                  </a:lnTo>
                  <a:lnTo>
                    <a:pt x="712844" y="1072471"/>
                  </a:lnTo>
                  <a:lnTo>
                    <a:pt x="708765" y="1074058"/>
                  </a:lnTo>
                  <a:lnTo>
                    <a:pt x="704233" y="1074965"/>
                  </a:lnTo>
                  <a:lnTo>
                    <a:pt x="699701" y="1075872"/>
                  </a:lnTo>
                  <a:lnTo>
                    <a:pt x="695169" y="1076325"/>
                  </a:lnTo>
                  <a:lnTo>
                    <a:pt x="690637" y="1076325"/>
                  </a:lnTo>
                  <a:lnTo>
                    <a:pt x="332392" y="1076325"/>
                  </a:lnTo>
                  <a:lnTo>
                    <a:pt x="327633" y="1076325"/>
                  </a:lnTo>
                  <a:lnTo>
                    <a:pt x="323102" y="1075872"/>
                  </a:lnTo>
                  <a:lnTo>
                    <a:pt x="318570" y="1074965"/>
                  </a:lnTo>
                  <a:lnTo>
                    <a:pt x="314491" y="1074058"/>
                  </a:lnTo>
                  <a:lnTo>
                    <a:pt x="309959" y="1072471"/>
                  </a:lnTo>
                  <a:lnTo>
                    <a:pt x="305880" y="1071110"/>
                  </a:lnTo>
                  <a:lnTo>
                    <a:pt x="301802" y="1069070"/>
                  </a:lnTo>
                  <a:lnTo>
                    <a:pt x="297723" y="1066803"/>
                  </a:lnTo>
                  <a:lnTo>
                    <a:pt x="293644" y="1064536"/>
                  </a:lnTo>
                  <a:lnTo>
                    <a:pt x="290019" y="1061815"/>
                  </a:lnTo>
                  <a:lnTo>
                    <a:pt x="286167" y="1058867"/>
                  </a:lnTo>
                  <a:lnTo>
                    <a:pt x="282541" y="1055920"/>
                  </a:lnTo>
                  <a:lnTo>
                    <a:pt x="279142" y="1052292"/>
                  </a:lnTo>
                  <a:lnTo>
                    <a:pt x="275743" y="1048892"/>
                  </a:lnTo>
                  <a:lnTo>
                    <a:pt x="272571" y="1044811"/>
                  </a:lnTo>
                  <a:lnTo>
                    <a:pt x="269625" y="1040956"/>
                  </a:lnTo>
                  <a:lnTo>
                    <a:pt x="266680" y="1036875"/>
                  </a:lnTo>
                  <a:lnTo>
                    <a:pt x="263961" y="1032341"/>
                  </a:lnTo>
                  <a:lnTo>
                    <a:pt x="261015" y="1028033"/>
                  </a:lnTo>
                  <a:lnTo>
                    <a:pt x="258522" y="1023272"/>
                  </a:lnTo>
                  <a:lnTo>
                    <a:pt x="256483" y="1018284"/>
                  </a:lnTo>
                  <a:lnTo>
                    <a:pt x="254217" y="1013296"/>
                  </a:lnTo>
                  <a:lnTo>
                    <a:pt x="252178" y="1008082"/>
                  </a:lnTo>
                  <a:lnTo>
                    <a:pt x="250365" y="1002413"/>
                  </a:lnTo>
                  <a:lnTo>
                    <a:pt x="249005" y="996972"/>
                  </a:lnTo>
                  <a:lnTo>
                    <a:pt x="247419" y="991531"/>
                  </a:lnTo>
                  <a:lnTo>
                    <a:pt x="246286" y="985863"/>
                  </a:lnTo>
                  <a:lnTo>
                    <a:pt x="245153" y="979741"/>
                  </a:lnTo>
                  <a:lnTo>
                    <a:pt x="244473" y="974073"/>
                  </a:lnTo>
                  <a:lnTo>
                    <a:pt x="244020" y="967952"/>
                  </a:lnTo>
                  <a:lnTo>
                    <a:pt x="243794" y="961830"/>
                  </a:lnTo>
                  <a:lnTo>
                    <a:pt x="243340" y="955709"/>
                  </a:lnTo>
                  <a:lnTo>
                    <a:pt x="243340" y="824890"/>
                  </a:lnTo>
                  <a:lnTo>
                    <a:pt x="243114" y="821942"/>
                  </a:lnTo>
                  <a:lnTo>
                    <a:pt x="242887" y="818541"/>
                  </a:lnTo>
                  <a:lnTo>
                    <a:pt x="242887" y="594658"/>
                  </a:lnTo>
                  <a:lnTo>
                    <a:pt x="239712" y="594176"/>
                  </a:lnTo>
                  <a:lnTo>
                    <a:pt x="232455" y="592361"/>
                  </a:lnTo>
                  <a:lnTo>
                    <a:pt x="225198" y="590773"/>
                  </a:lnTo>
                  <a:lnTo>
                    <a:pt x="217941" y="588731"/>
                  </a:lnTo>
                  <a:lnTo>
                    <a:pt x="210910" y="586690"/>
                  </a:lnTo>
                  <a:lnTo>
                    <a:pt x="203880" y="584421"/>
                  </a:lnTo>
                  <a:lnTo>
                    <a:pt x="197077" y="581925"/>
                  </a:lnTo>
                  <a:lnTo>
                    <a:pt x="190046" y="579430"/>
                  </a:lnTo>
                  <a:lnTo>
                    <a:pt x="183243" y="576480"/>
                  </a:lnTo>
                  <a:lnTo>
                    <a:pt x="176666" y="573758"/>
                  </a:lnTo>
                  <a:lnTo>
                    <a:pt x="170089" y="570582"/>
                  </a:lnTo>
                  <a:lnTo>
                    <a:pt x="163512" y="567179"/>
                  </a:lnTo>
                  <a:lnTo>
                    <a:pt x="157162" y="564002"/>
                  </a:lnTo>
                  <a:lnTo>
                    <a:pt x="150812" y="560599"/>
                  </a:lnTo>
                  <a:lnTo>
                    <a:pt x="144689" y="556743"/>
                  </a:lnTo>
                  <a:lnTo>
                    <a:pt x="138339" y="552886"/>
                  </a:lnTo>
                  <a:lnTo>
                    <a:pt x="132443" y="548802"/>
                  </a:lnTo>
                  <a:lnTo>
                    <a:pt x="126546" y="544718"/>
                  </a:lnTo>
                  <a:lnTo>
                    <a:pt x="120650" y="540635"/>
                  </a:lnTo>
                  <a:lnTo>
                    <a:pt x="114980" y="536097"/>
                  </a:lnTo>
                  <a:lnTo>
                    <a:pt x="109310" y="531560"/>
                  </a:lnTo>
                  <a:lnTo>
                    <a:pt x="103868" y="527022"/>
                  </a:lnTo>
                  <a:lnTo>
                    <a:pt x="98652" y="522031"/>
                  </a:lnTo>
                  <a:lnTo>
                    <a:pt x="92982" y="517267"/>
                  </a:lnTo>
                  <a:lnTo>
                    <a:pt x="87993" y="512049"/>
                  </a:lnTo>
                  <a:lnTo>
                    <a:pt x="83003" y="507058"/>
                  </a:lnTo>
                  <a:lnTo>
                    <a:pt x="78014" y="501840"/>
                  </a:lnTo>
                  <a:lnTo>
                    <a:pt x="73478" y="496395"/>
                  </a:lnTo>
                  <a:lnTo>
                    <a:pt x="68716" y="490950"/>
                  </a:lnTo>
                  <a:lnTo>
                    <a:pt x="64180" y="485505"/>
                  </a:lnTo>
                  <a:lnTo>
                    <a:pt x="59644" y="479833"/>
                  </a:lnTo>
                  <a:lnTo>
                    <a:pt x="55336" y="473708"/>
                  </a:lnTo>
                  <a:lnTo>
                    <a:pt x="51480" y="467809"/>
                  </a:lnTo>
                  <a:lnTo>
                    <a:pt x="47398" y="461683"/>
                  </a:lnTo>
                  <a:lnTo>
                    <a:pt x="43543" y="455785"/>
                  </a:lnTo>
                  <a:lnTo>
                    <a:pt x="39914" y="449659"/>
                  </a:lnTo>
                  <a:lnTo>
                    <a:pt x="36512" y="443080"/>
                  </a:lnTo>
                  <a:lnTo>
                    <a:pt x="32884" y="436501"/>
                  </a:lnTo>
                  <a:lnTo>
                    <a:pt x="29709" y="430148"/>
                  </a:lnTo>
                  <a:lnTo>
                    <a:pt x="26761" y="423569"/>
                  </a:lnTo>
                  <a:lnTo>
                    <a:pt x="23812" y="416990"/>
                  </a:lnTo>
                  <a:lnTo>
                    <a:pt x="21091" y="410184"/>
                  </a:lnTo>
                  <a:lnTo>
                    <a:pt x="18370" y="403151"/>
                  </a:lnTo>
                  <a:lnTo>
                    <a:pt x="15875" y="396344"/>
                  </a:lnTo>
                  <a:lnTo>
                    <a:pt x="13607" y="389311"/>
                  </a:lnTo>
                  <a:lnTo>
                    <a:pt x="11566" y="382278"/>
                  </a:lnTo>
                  <a:lnTo>
                    <a:pt x="9525" y="375019"/>
                  </a:lnTo>
                  <a:lnTo>
                    <a:pt x="7711" y="367759"/>
                  </a:lnTo>
                  <a:lnTo>
                    <a:pt x="6350" y="360499"/>
                  </a:lnTo>
                  <a:lnTo>
                    <a:pt x="4762" y="353239"/>
                  </a:lnTo>
                  <a:lnTo>
                    <a:pt x="3628" y="345752"/>
                  </a:lnTo>
                  <a:lnTo>
                    <a:pt x="2495" y="338265"/>
                  </a:lnTo>
                  <a:lnTo>
                    <a:pt x="1587" y="330779"/>
                  </a:lnTo>
                  <a:lnTo>
                    <a:pt x="1134" y="323065"/>
                  </a:lnTo>
                  <a:lnTo>
                    <a:pt x="680" y="315351"/>
                  </a:lnTo>
                  <a:lnTo>
                    <a:pt x="227" y="307865"/>
                  </a:lnTo>
                  <a:lnTo>
                    <a:pt x="0" y="300151"/>
                  </a:lnTo>
                  <a:lnTo>
                    <a:pt x="227" y="292437"/>
                  </a:lnTo>
                  <a:lnTo>
                    <a:pt x="680" y="284724"/>
                  </a:lnTo>
                  <a:lnTo>
                    <a:pt x="1134" y="277010"/>
                  </a:lnTo>
                  <a:lnTo>
                    <a:pt x="1587" y="269523"/>
                  </a:lnTo>
                  <a:lnTo>
                    <a:pt x="2495" y="261810"/>
                  </a:lnTo>
                  <a:lnTo>
                    <a:pt x="3628" y="254323"/>
                  </a:lnTo>
                  <a:lnTo>
                    <a:pt x="4762" y="247063"/>
                  </a:lnTo>
                  <a:lnTo>
                    <a:pt x="6350" y="239576"/>
                  </a:lnTo>
                  <a:lnTo>
                    <a:pt x="7711" y="232316"/>
                  </a:lnTo>
                  <a:lnTo>
                    <a:pt x="9525" y="225056"/>
                  </a:lnTo>
                  <a:lnTo>
                    <a:pt x="11566" y="217797"/>
                  </a:lnTo>
                  <a:lnTo>
                    <a:pt x="13607" y="210990"/>
                  </a:lnTo>
                  <a:lnTo>
                    <a:pt x="15875" y="203957"/>
                  </a:lnTo>
                  <a:lnTo>
                    <a:pt x="18370" y="196924"/>
                  </a:lnTo>
                  <a:lnTo>
                    <a:pt x="21091" y="189891"/>
                  </a:lnTo>
                  <a:lnTo>
                    <a:pt x="23812" y="183312"/>
                  </a:lnTo>
                  <a:lnTo>
                    <a:pt x="26761" y="176506"/>
                  </a:lnTo>
                  <a:lnTo>
                    <a:pt x="29709" y="169927"/>
                  </a:lnTo>
                  <a:lnTo>
                    <a:pt x="32884" y="163574"/>
                  </a:lnTo>
                  <a:lnTo>
                    <a:pt x="36512" y="156995"/>
                  </a:lnTo>
                  <a:lnTo>
                    <a:pt x="39914" y="150870"/>
                  </a:lnTo>
                  <a:lnTo>
                    <a:pt x="43543" y="144517"/>
                  </a:lnTo>
                  <a:lnTo>
                    <a:pt x="47398" y="138392"/>
                  </a:lnTo>
                  <a:lnTo>
                    <a:pt x="51480" y="132266"/>
                  </a:lnTo>
                  <a:lnTo>
                    <a:pt x="55336" y="126367"/>
                  </a:lnTo>
                  <a:lnTo>
                    <a:pt x="59644" y="120696"/>
                  </a:lnTo>
                  <a:lnTo>
                    <a:pt x="64180" y="115024"/>
                  </a:lnTo>
                  <a:lnTo>
                    <a:pt x="68716" y="109125"/>
                  </a:lnTo>
                  <a:lnTo>
                    <a:pt x="73478" y="103680"/>
                  </a:lnTo>
                  <a:lnTo>
                    <a:pt x="78014" y="98235"/>
                  </a:lnTo>
                  <a:lnTo>
                    <a:pt x="83003" y="93017"/>
                  </a:lnTo>
                  <a:lnTo>
                    <a:pt x="87993" y="88026"/>
                  </a:lnTo>
                  <a:lnTo>
                    <a:pt x="92982" y="82808"/>
                  </a:lnTo>
                  <a:lnTo>
                    <a:pt x="98652" y="78044"/>
                  </a:lnTo>
                  <a:lnTo>
                    <a:pt x="103868" y="73279"/>
                  </a:lnTo>
                  <a:lnTo>
                    <a:pt x="109310" y="68515"/>
                  </a:lnTo>
                  <a:lnTo>
                    <a:pt x="114980" y="63978"/>
                  </a:lnTo>
                  <a:lnTo>
                    <a:pt x="120650" y="59667"/>
                  </a:lnTo>
                  <a:lnTo>
                    <a:pt x="126546" y="55357"/>
                  </a:lnTo>
                  <a:lnTo>
                    <a:pt x="132443" y="51273"/>
                  </a:lnTo>
                  <a:lnTo>
                    <a:pt x="138339" y="47416"/>
                  </a:lnTo>
                  <a:lnTo>
                    <a:pt x="144689" y="43332"/>
                  </a:lnTo>
                  <a:lnTo>
                    <a:pt x="150812" y="39929"/>
                  </a:lnTo>
                  <a:lnTo>
                    <a:pt x="157162" y="36073"/>
                  </a:lnTo>
                  <a:lnTo>
                    <a:pt x="163512" y="32896"/>
                  </a:lnTo>
                  <a:lnTo>
                    <a:pt x="170089" y="29720"/>
                  </a:lnTo>
                  <a:lnTo>
                    <a:pt x="176666" y="26317"/>
                  </a:lnTo>
                  <a:lnTo>
                    <a:pt x="183243" y="23595"/>
                  </a:lnTo>
                  <a:lnTo>
                    <a:pt x="190046" y="20872"/>
                  </a:lnTo>
                  <a:lnTo>
                    <a:pt x="197077" y="18150"/>
                  </a:lnTo>
                  <a:lnTo>
                    <a:pt x="203880" y="15654"/>
                  </a:lnTo>
                  <a:lnTo>
                    <a:pt x="210910" y="13385"/>
                  </a:lnTo>
                  <a:lnTo>
                    <a:pt x="217941" y="11344"/>
                  </a:lnTo>
                  <a:lnTo>
                    <a:pt x="225198" y="9529"/>
                  </a:lnTo>
                  <a:lnTo>
                    <a:pt x="232455" y="7714"/>
                  </a:lnTo>
                  <a:lnTo>
                    <a:pt x="239712" y="6126"/>
                  </a:lnTo>
                  <a:lnTo>
                    <a:pt x="247197" y="4764"/>
                  </a:lnTo>
                  <a:lnTo>
                    <a:pt x="254454" y="3403"/>
                  </a:lnTo>
                  <a:lnTo>
                    <a:pt x="261711" y="2496"/>
                  </a:lnTo>
                  <a:lnTo>
                    <a:pt x="269648" y="1361"/>
                  </a:lnTo>
                  <a:lnTo>
                    <a:pt x="277132" y="907"/>
                  </a:lnTo>
                  <a:lnTo>
                    <a:pt x="284843" y="454"/>
                  </a:lnTo>
                  <a:lnTo>
                    <a:pt x="292554" y="227"/>
                  </a:lnTo>
                  <a:lnTo>
                    <a:pt x="30026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54" name="组合 53"/>
          <p:cNvGrpSpPr/>
          <p:nvPr/>
        </p:nvGrpSpPr>
        <p:grpSpPr>
          <a:xfrm>
            <a:off x="918624" y="3014200"/>
            <a:ext cx="523875" cy="526256"/>
            <a:chOff x="918604" y="3014199"/>
            <a:chExt cx="523875" cy="526256"/>
          </a:xfrm>
        </p:grpSpPr>
        <p:sp>
          <p:nvSpPr>
            <p:cNvPr id="6" name="Oval 4"/>
            <p:cNvSpPr>
              <a:spLocks noChangeArrowheads="1"/>
            </p:cNvSpPr>
            <p:nvPr/>
          </p:nvSpPr>
          <p:spPr bwMode="auto">
            <a:xfrm>
              <a:off x="918604" y="3014199"/>
              <a:ext cx="523875" cy="526256"/>
            </a:xfrm>
            <a:prstGeom prst="ellipse">
              <a:avLst/>
            </a:prstGeom>
            <a:solidFill>
              <a:schemeClr val="accent2"/>
            </a:solidFill>
            <a:ln>
              <a:noFill/>
            </a:ln>
          </p:spPr>
          <p:txBody>
            <a:bodyPr lIns="68573" tIns="34286" rIns="68573" bIns="34286" anchor="ct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a:solidFill>
                  <a:srgbClr val="F2F2F2"/>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70" name="KSO_Shape"/>
            <p:cNvSpPr/>
            <p:nvPr/>
          </p:nvSpPr>
          <p:spPr bwMode="auto">
            <a:xfrm>
              <a:off x="987435" y="3145693"/>
              <a:ext cx="386212" cy="263268"/>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7"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6" name="组合 25"/>
          <p:cNvGrpSpPr/>
          <p:nvPr/>
        </p:nvGrpSpPr>
        <p:grpSpPr>
          <a:xfrm>
            <a:off x="4167759" y="3014200"/>
            <a:ext cx="523875" cy="526256"/>
            <a:chOff x="4167731" y="3014199"/>
            <a:chExt cx="523875" cy="526256"/>
          </a:xfrm>
        </p:grpSpPr>
        <p:sp>
          <p:nvSpPr>
            <p:cNvPr id="8" name="Oval 14"/>
            <p:cNvSpPr>
              <a:spLocks noChangeArrowheads="1"/>
            </p:cNvSpPr>
            <p:nvPr/>
          </p:nvSpPr>
          <p:spPr bwMode="auto">
            <a:xfrm>
              <a:off x="4167731" y="3014199"/>
              <a:ext cx="523875" cy="526256"/>
            </a:xfrm>
            <a:prstGeom prst="ellipse">
              <a:avLst/>
            </a:prstGeom>
            <a:solidFill>
              <a:schemeClr val="accent2"/>
            </a:solidFill>
            <a:ln>
              <a:noFill/>
            </a:ln>
          </p:spPr>
          <p:txBody>
            <a:bodyPr lIns="68573" tIns="34286" rIns="68573" bIns="34286" anchor="ct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a:solidFill>
                  <a:srgbClr val="F2F2F2"/>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71" name="KSO_Shape"/>
            <p:cNvSpPr/>
            <p:nvPr/>
          </p:nvSpPr>
          <p:spPr bwMode="auto">
            <a:xfrm>
              <a:off x="4263172" y="3114161"/>
              <a:ext cx="332993" cy="326333"/>
            </a:xfrm>
            <a:custGeom>
              <a:avLst/>
              <a:gdLst>
                <a:gd name="T0" fmla="*/ 2166826 w 3073399"/>
                <a:gd name="T1" fmla="*/ 1987218 h 3009901"/>
                <a:gd name="T2" fmla="*/ 2210027 w 3073399"/>
                <a:gd name="T3" fmla="*/ 2130672 h 3009901"/>
                <a:gd name="T4" fmla="*/ 2105838 w 3073399"/>
                <a:gd name="T5" fmla="*/ 2235088 h 3009901"/>
                <a:gd name="T6" fmla="*/ 2217333 w 3073399"/>
                <a:gd name="T7" fmla="*/ 2248101 h 3009901"/>
                <a:gd name="T8" fmla="*/ 3043858 w 3073399"/>
                <a:gd name="T9" fmla="*/ 2189069 h 3009901"/>
                <a:gd name="T10" fmla="*/ 3067364 w 3073399"/>
                <a:gd name="T11" fmla="*/ 2325540 h 3009901"/>
                <a:gd name="T12" fmla="*/ 2986681 w 3073399"/>
                <a:gd name="T13" fmla="*/ 2419166 h 3009901"/>
                <a:gd name="T14" fmla="*/ 1073158 w 3073399"/>
                <a:gd name="T15" fmla="*/ 2720355 h 3009901"/>
                <a:gd name="T16" fmla="*/ 622407 w 3073399"/>
                <a:gd name="T17" fmla="*/ 1982922 h 3009901"/>
                <a:gd name="T18" fmla="*/ 593524 w 3073399"/>
                <a:gd name="T19" fmla="*/ 2101163 h 3009901"/>
                <a:gd name="T20" fmla="*/ 682077 w 3073399"/>
                <a:gd name="T21" fmla="*/ 2181579 h 3009901"/>
                <a:gd name="T22" fmla="*/ 796338 w 3073399"/>
                <a:gd name="T23" fmla="*/ 2140894 h 3009901"/>
                <a:gd name="T24" fmla="*/ 814112 w 3073399"/>
                <a:gd name="T25" fmla="*/ 2020111 h 3009901"/>
                <a:gd name="T26" fmla="*/ 717625 w 3073399"/>
                <a:gd name="T27" fmla="*/ 1948912 h 3009901"/>
                <a:gd name="T28" fmla="*/ 1746106 w 3073399"/>
                <a:gd name="T29" fmla="*/ 1195455 h 3009901"/>
                <a:gd name="T30" fmla="*/ 1690575 w 3073399"/>
                <a:gd name="T31" fmla="*/ 1270442 h 3009901"/>
                <a:gd name="T32" fmla="*/ 1789578 w 3073399"/>
                <a:gd name="T33" fmla="*/ 1411202 h 3009901"/>
                <a:gd name="T34" fmla="*/ 1748644 w 3073399"/>
                <a:gd name="T35" fmla="*/ 1427725 h 3009901"/>
                <a:gd name="T36" fmla="*/ 1655353 w 3073399"/>
                <a:gd name="T37" fmla="*/ 1411838 h 3009901"/>
                <a:gd name="T38" fmla="*/ 1855264 w 3073399"/>
                <a:gd name="T39" fmla="*/ 1493815 h 3009901"/>
                <a:gd name="T40" fmla="*/ 1893342 w 3073399"/>
                <a:gd name="T41" fmla="*/ 1417875 h 3009901"/>
                <a:gd name="T42" fmla="*/ 1804492 w 3073399"/>
                <a:gd name="T43" fmla="*/ 1289824 h 3009901"/>
                <a:gd name="T44" fmla="*/ 1850821 w 3073399"/>
                <a:gd name="T45" fmla="*/ 1265040 h 3009901"/>
                <a:gd name="T46" fmla="*/ 1937132 w 3073399"/>
                <a:gd name="T47" fmla="*/ 1279021 h 3009901"/>
                <a:gd name="T48" fmla="*/ 1996153 w 3073399"/>
                <a:gd name="T49" fmla="*/ 1165905 h 3009901"/>
                <a:gd name="T50" fmla="*/ 2009481 w 3073399"/>
                <a:gd name="T51" fmla="*/ 1399128 h 3009901"/>
                <a:gd name="T52" fmla="*/ 1870178 w 3073399"/>
                <a:gd name="T53" fmla="*/ 1586279 h 3009901"/>
                <a:gd name="T54" fmla="*/ 2244614 w 3073399"/>
                <a:gd name="T55" fmla="*/ 1785503 h 3009901"/>
                <a:gd name="T56" fmla="*/ 2319819 w 3073399"/>
                <a:gd name="T57" fmla="*/ 1729263 h 3009901"/>
                <a:gd name="T58" fmla="*/ 2426438 w 3073399"/>
                <a:gd name="T59" fmla="*/ 1356550 h 3009901"/>
                <a:gd name="T60" fmla="*/ 2403591 w 3073399"/>
                <a:gd name="T61" fmla="*/ 1267900 h 3009901"/>
                <a:gd name="T62" fmla="*/ 1379920 w 3073399"/>
                <a:gd name="T63" fmla="*/ 892963 h 3009901"/>
                <a:gd name="T64" fmla="*/ 1113054 w 3073399"/>
                <a:gd name="T65" fmla="*/ 1215790 h 3009901"/>
                <a:gd name="T66" fmla="*/ 1167633 w 3073399"/>
                <a:gd name="T67" fmla="*/ 1294273 h 3009901"/>
                <a:gd name="T68" fmla="*/ 1620448 w 3073399"/>
                <a:gd name="T69" fmla="*/ 1557682 h 3009901"/>
                <a:gd name="T70" fmla="*/ 1567138 w 3073399"/>
                <a:gd name="T71" fmla="*/ 1336533 h 3009901"/>
                <a:gd name="T72" fmla="*/ 1690258 w 3073399"/>
                <a:gd name="T73" fmla="*/ 1125551 h 3009901"/>
                <a:gd name="T74" fmla="*/ 1630284 w 3073399"/>
                <a:gd name="T75" fmla="*/ 966044 h 3009901"/>
                <a:gd name="T76" fmla="*/ 1977749 w 3073399"/>
                <a:gd name="T77" fmla="*/ 1016565 h 3009901"/>
                <a:gd name="T78" fmla="*/ 2126889 w 3073399"/>
                <a:gd name="T79" fmla="*/ 1849370 h 3009901"/>
                <a:gd name="T80" fmla="*/ 1114324 w 3073399"/>
                <a:gd name="T81" fmla="*/ 1422959 h 3009901"/>
                <a:gd name="T82" fmla="*/ 2261492 w 3073399"/>
                <a:gd name="T83" fmla="*/ 424657 h 3009901"/>
                <a:gd name="T84" fmla="*/ 2387119 w 3073399"/>
                <a:gd name="T85" fmla="*/ 478017 h 3009901"/>
                <a:gd name="T86" fmla="*/ 2378236 w 3073399"/>
                <a:gd name="T87" fmla="*/ 506603 h 3009901"/>
                <a:gd name="T88" fmla="*/ 2367450 w 3073399"/>
                <a:gd name="T89" fmla="*/ 546940 h 3009901"/>
                <a:gd name="T90" fmla="*/ 2465477 w 3073399"/>
                <a:gd name="T91" fmla="*/ 453243 h 3009901"/>
                <a:gd name="T92" fmla="*/ 2342705 w 3073399"/>
                <a:gd name="T93" fmla="*/ 411635 h 3009901"/>
                <a:gd name="T94" fmla="*/ 2369671 w 3073399"/>
                <a:gd name="T95" fmla="*/ 410999 h 3009901"/>
                <a:gd name="T96" fmla="*/ 2357616 w 3073399"/>
                <a:gd name="T97" fmla="*/ 340488 h 3009901"/>
                <a:gd name="T98" fmla="*/ 1928390 w 3073399"/>
                <a:gd name="T99" fmla="*/ 431009 h 3009901"/>
                <a:gd name="T100" fmla="*/ 2026417 w 3073399"/>
                <a:gd name="T101" fmla="*/ 723854 h 3009901"/>
                <a:gd name="T102" fmla="*/ 2325892 w 3073399"/>
                <a:gd name="T103" fmla="*/ 621581 h 3009901"/>
                <a:gd name="T104" fmla="*/ 2220251 w 3073399"/>
                <a:gd name="T105" fmla="*/ 500886 h 3009901"/>
                <a:gd name="T106" fmla="*/ 2218982 w 3073399"/>
                <a:gd name="T107" fmla="*/ 333500 h 3009901"/>
                <a:gd name="T108" fmla="*/ 2343340 w 3073399"/>
                <a:gd name="T109" fmla="*/ 248696 h 3009901"/>
                <a:gd name="T110" fmla="*/ 2472774 w 3073399"/>
                <a:gd name="T111" fmla="*/ 328101 h 3009901"/>
                <a:gd name="T112" fmla="*/ 2524801 w 3073399"/>
                <a:gd name="T113" fmla="*/ 488181 h 3009901"/>
                <a:gd name="T114" fmla="*/ 2639008 w 3073399"/>
                <a:gd name="T115" fmla="*/ 537094 h 3009901"/>
                <a:gd name="T116" fmla="*/ 2841724 w 3073399"/>
                <a:gd name="T117" fmla="*/ 369391 h 3009901"/>
                <a:gd name="T118" fmla="*/ 2931186 w 3073399"/>
                <a:gd name="T119" fmla="*/ 467218 h 3009901"/>
                <a:gd name="T120" fmla="*/ 2221520 w 3073399"/>
                <a:gd name="T121" fmla="*/ 758157 h 3009901"/>
                <a:gd name="T122" fmla="*/ 2156168 w 3073399"/>
                <a:gd name="T123" fmla="*/ 242661 h 3009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3399" h="3009901">
                  <a:moveTo>
                    <a:pt x="1055687" y="1949450"/>
                  </a:moveTo>
                  <a:lnTo>
                    <a:pt x="1078240" y="1949450"/>
                  </a:lnTo>
                  <a:lnTo>
                    <a:pt x="1078927" y="1949450"/>
                  </a:lnTo>
                  <a:lnTo>
                    <a:pt x="1086499" y="1949450"/>
                  </a:lnTo>
                  <a:lnTo>
                    <a:pt x="1351101" y="1949450"/>
                  </a:lnTo>
                  <a:lnTo>
                    <a:pt x="1804388" y="1949450"/>
                  </a:lnTo>
                  <a:lnTo>
                    <a:pt x="2069625" y="1949450"/>
                  </a:lnTo>
                  <a:lnTo>
                    <a:pt x="2076931" y="1949450"/>
                  </a:lnTo>
                  <a:lnTo>
                    <a:pt x="2084237" y="1950085"/>
                  </a:lnTo>
                  <a:lnTo>
                    <a:pt x="2091543" y="1951355"/>
                  </a:lnTo>
                  <a:lnTo>
                    <a:pt x="2098532" y="1952307"/>
                  </a:lnTo>
                  <a:lnTo>
                    <a:pt x="2105838" y="1953894"/>
                  </a:lnTo>
                  <a:lnTo>
                    <a:pt x="2112508" y="1956115"/>
                  </a:lnTo>
                  <a:lnTo>
                    <a:pt x="2119496" y="1958337"/>
                  </a:lnTo>
                  <a:lnTo>
                    <a:pt x="2126167" y="1960876"/>
                  </a:lnTo>
                  <a:lnTo>
                    <a:pt x="2132202" y="1963732"/>
                  </a:lnTo>
                  <a:lnTo>
                    <a:pt x="2138555" y="1966906"/>
                  </a:lnTo>
                  <a:lnTo>
                    <a:pt x="2144591" y="1970397"/>
                  </a:lnTo>
                  <a:lnTo>
                    <a:pt x="2150626" y="1974206"/>
                  </a:lnTo>
                  <a:lnTo>
                    <a:pt x="2156344" y="1978331"/>
                  </a:lnTo>
                  <a:lnTo>
                    <a:pt x="2161744" y="1982775"/>
                  </a:lnTo>
                  <a:lnTo>
                    <a:pt x="2166826" y="1987218"/>
                  </a:lnTo>
                  <a:lnTo>
                    <a:pt x="2172226" y="1991979"/>
                  </a:lnTo>
                  <a:lnTo>
                    <a:pt x="2176991" y="1997057"/>
                  </a:lnTo>
                  <a:lnTo>
                    <a:pt x="2181438" y="2002135"/>
                  </a:lnTo>
                  <a:lnTo>
                    <a:pt x="2185568" y="2007847"/>
                  </a:lnTo>
                  <a:lnTo>
                    <a:pt x="2190015" y="2013243"/>
                  </a:lnTo>
                  <a:lnTo>
                    <a:pt x="2193826" y="2019273"/>
                  </a:lnTo>
                  <a:lnTo>
                    <a:pt x="2197321" y="2025620"/>
                  </a:lnTo>
                  <a:lnTo>
                    <a:pt x="2200497" y="2031651"/>
                  </a:lnTo>
                  <a:lnTo>
                    <a:pt x="2203038" y="2037998"/>
                  </a:lnTo>
                  <a:lnTo>
                    <a:pt x="2205897" y="2044663"/>
                  </a:lnTo>
                  <a:lnTo>
                    <a:pt x="2208121" y="2051328"/>
                  </a:lnTo>
                  <a:lnTo>
                    <a:pt x="2210027" y="2058310"/>
                  </a:lnTo>
                  <a:lnTo>
                    <a:pt x="2211615" y="2065292"/>
                  </a:lnTo>
                  <a:lnTo>
                    <a:pt x="2212886" y="2072592"/>
                  </a:lnTo>
                  <a:lnTo>
                    <a:pt x="2213838" y="2079892"/>
                  </a:lnTo>
                  <a:lnTo>
                    <a:pt x="2214474" y="2087191"/>
                  </a:lnTo>
                  <a:lnTo>
                    <a:pt x="2214791" y="2094491"/>
                  </a:lnTo>
                  <a:lnTo>
                    <a:pt x="2214474" y="2102108"/>
                  </a:lnTo>
                  <a:lnTo>
                    <a:pt x="2213838" y="2109408"/>
                  </a:lnTo>
                  <a:lnTo>
                    <a:pt x="2212886" y="2116707"/>
                  </a:lnTo>
                  <a:lnTo>
                    <a:pt x="2211615" y="2123689"/>
                  </a:lnTo>
                  <a:lnTo>
                    <a:pt x="2210027" y="2130672"/>
                  </a:lnTo>
                  <a:lnTo>
                    <a:pt x="2208121" y="2137654"/>
                  </a:lnTo>
                  <a:lnTo>
                    <a:pt x="2205897" y="2144319"/>
                  </a:lnTo>
                  <a:lnTo>
                    <a:pt x="2203038" y="2150984"/>
                  </a:lnTo>
                  <a:lnTo>
                    <a:pt x="2200497" y="2157649"/>
                  </a:lnTo>
                  <a:lnTo>
                    <a:pt x="2197321" y="2163996"/>
                  </a:lnTo>
                  <a:lnTo>
                    <a:pt x="2193826" y="2169709"/>
                  </a:lnTo>
                  <a:lnTo>
                    <a:pt x="2190015" y="2175739"/>
                  </a:lnTo>
                  <a:lnTo>
                    <a:pt x="2185568" y="2181452"/>
                  </a:lnTo>
                  <a:lnTo>
                    <a:pt x="2181438" y="2186847"/>
                  </a:lnTo>
                  <a:lnTo>
                    <a:pt x="2176991" y="2192243"/>
                  </a:lnTo>
                  <a:lnTo>
                    <a:pt x="2172226" y="2197003"/>
                  </a:lnTo>
                  <a:lnTo>
                    <a:pt x="2166826" y="2201764"/>
                  </a:lnTo>
                  <a:lnTo>
                    <a:pt x="2161744" y="2206524"/>
                  </a:lnTo>
                  <a:lnTo>
                    <a:pt x="2156344" y="2210968"/>
                  </a:lnTo>
                  <a:lnTo>
                    <a:pt x="2150626" y="2214776"/>
                  </a:lnTo>
                  <a:lnTo>
                    <a:pt x="2144591" y="2218585"/>
                  </a:lnTo>
                  <a:lnTo>
                    <a:pt x="2138555" y="2222076"/>
                  </a:lnTo>
                  <a:lnTo>
                    <a:pt x="2132202" y="2225250"/>
                  </a:lnTo>
                  <a:lnTo>
                    <a:pt x="2126167" y="2228423"/>
                  </a:lnTo>
                  <a:lnTo>
                    <a:pt x="2119496" y="2230645"/>
                  </a:lnTo>
                  <a:lnTo>
                    <a:pt x="2112508" y="2233184"/>
                  </a:lnTo>
                  <a:lnTo>
                    <a:pt x="2105838" y="2235088"/>
                  </a:lnTo>
                  <a:lnTo>
                    <a:pt x="2098532" y="2236675"/>
                  </a:lnTo>
                  <a:lnTo>
                    <a:pt x="2091543" y="2238262"/>
                  </a:lnTo>
                  <a:lnTo>
                    <a:pt x="2084237" y="2238897"/>
                  </a:lnTo>
                  <a:lnTo>
                    <a:pt x="2076931" y="2239531"/>
                  </a:lnTo>
                  <a:lnTo>
                    <a:pt x="2069625" y="2239531"/>
                  </a:lnTo>
                  <a:lnTo>
                    <a:pt x="1804388" y="2239531"/>
                  </a:lnTo>
                  <a:lnTo>
                    <a:pt x="1584256" y="2239531"/>
                  </a:lnTo>
                  <a:lnTo>
                    <a:pt x="1584256" y="2308085"/>
                  </a:lnTo>
                  <a:lnTo>
                    <a:pt x="2069625" y="2308085"/>
                  </a:lnTo>
                  <a:lnTo>
                    <a:pt x="2082331" y="2307767"/>
                  </a:lnTo>
                  <a:lnTo>
                    <a:pt x="2095355" y="2306815"/>
                  </a:lnTo>
                  <a:lnTo>
                    <a:pt x="2108379" y="2304593"/>
                  </a:lnTo>
                  <a:lnTo>
                    <a:pt x="2120767" y="2302054"/>
                  </a:lnTo>
                  <a:lnTo>
                    <a:pt x="2133155" y="2298563"/>
                  </a:lnTo>
                  <a:lnTo>
                    <a:pt x="2144908" y="2294437"/>
                  </a:lnTo>
                  <a:lnTo>
                    <a:pt x="2156344" y="2289677"/>
                  </a:lnTo>
                  <a:lnTo>
                    <a:pt x="2167462" y="2284281"/>
                  </a:lnTo>
                  <a:lnTo>
                    <a:pt x="2178262" y="2278251"/>
                  </a:lnTo>
                  <a:lnTo>
                    <a:pt x="2188744" y="2271586"/>
                  </a:lnTo>
                  <a:lnTo>
                    <a:pt x="2198909" y="2264287"/>
                  </a:lnTo>
                  <a:lnTo>
                    <a:pt x="2208438" y="2256670"/>
                  </a:lnTo>
                  <a:lnTo>
                    <a:pt x="2217333" y="2248101"/>
                  </a:lnTo>
                  <a:lnTo>
                    <a:pt x="2226227" y="2239531"/>
                  </a:lnTo>
                  <a:lnTo>
                    <a:pt x="2234168" y="2230010"/>
                  </a:lnTo>
                  <a:lnTo>
                    <a:pt x="2241792" y="2220489"/>
                  </a:lnTo>
                  <a:lnTo>
                    <a:pt x="2946339" y="2149079"/>
                  </a:lnTo>
                  <a:lnTo>
                    <a:pt x="2952057" y="2148445"/>
                  </a:lnTo>
                  <a:lnTo>
                    <a:pt x="2958410" y="2148445"/>
                  </a:lnTo>
                  <a:lnTo>
                    <a:pt x="2964445" y="2148762"/>
                  </a:lnTo>
                  <a:lnTo>
                    <a:pt x="2970480" y="2149079"/>
                  </a:lnTo>
                  <a:lnTo>
                    <a:pt x="2976198" y="2150349"/>
                  </a:lnTo>
                  <a:lnTo>
                    <a:pt x="2982234" y="2151301"/>
                  </a:lnTo>
                  <a:lnTo>
                    <a:pt x="2988269" y="2152571"/>
                  </a:lnTo>
                  <a:lnTo>
                    <a:pt x="2993669" y="2154792"/>
                  </a:lnTo>
                  <a:lnTo>
                    <a:pt x="2999704" y="2157014"/>
                  </a:lnTo>
                  <a:lnTo>
                    <a:pt x="3004787" y="2159235"/>
                  </a:lnTo>
                  <a:lnTo>
                    <a:pt x="3010504" y="2161774"/>
                  </a:lnTo>
                  <a:lnTo>
                    <a:pt x="3015587" y="2164948"/>
                  </a:lnTo>
                  <a:lnTo>
                    <a:pt x="3020987" y="2168439"/>
                  </a:lnTo>
                  <a:lnTo>
                    <a:pt x="3025752" y="2171930"/>
                  </a:lnTo>
                  <a:lnTo>
                    <a:pt x="3030834" y="2175739"/>
                  </a:lnTo>
                  <a:lnTo>
                    <a:pt x="3035281" y="2179865"/>
                  </a:lnTo>
                  <a:lnTo>
                    <a:pt x="3039728" y="2184308"/>
                  </a:lnTo>
                  <a:lnTo>
                    <a:pt x="3043858" y="2189069"/>
                  </a:lnTo>
                  <a:lnTo>
                    <a:pt x="3047669" y="2193829"/>
                  </a:lnTo>
                  <a:lnTo>
                    <a:pt x="3051164" y="2199225"/>
                  </a:lnTo>
                  <a:lnTo>
                    <a:pt x="3054658" y="2204303"/>
                  </a:lnTo>
                  <a:lnTo>
                    <a:pt x="3057834" y="2209381"/>
                  </a:lnTo>
                  <a:lnTo>
                    <a:pt x="3060693" y="2215094"/>
                  </a:lnTo>
                  <a:lnTo>
                    <a:pt x="3063234" y="2220806"/>
                  </a:lnTo>
                  <a:lnTo>
                    <a:pt x="3065458" y="2226519"/>
                  </a:lnTo>
                  <a:lnTo>
                    <a:pt x="3067681" y="2232549"/>
                  </a:lnTo>
                  <a:lnTo>
                    <a:pt x="3069270" y="2238897"/>
                  </a:lnTo>
                  <a:lnTo>
                    <a:pt x="3070858" y="2244609"/>
                  </a:lnTo>
                  <a:lnTo>
                    <a:pt x="3071811" y="2250957"/>
                  </a:lnTo>
                  <a:lnTo>
                    <a:pt x="3072446" y="2257305"/>
                  </a:lnTo>
                  <a:lnTo>
                    <a:pt x="3072764" y="2263652"/>
                  </a:lnTo>
                  <a:lnTo>
                    <a:pt x="3073399" y="2270317"/>
                  </a:lnTo>
                  <a:lnTo>
                    <a:pt x="3073399" y="2283647"/>
                  </a:lnTo>
                  <a:lnTo>
                    <a:pt x="3073399" y="2289994"/>
                  </a:lnTo>
                  <a:lnTo>
                    <a:pt x="3072764" y="2296342"/>
                  </a:lnTo>
                  <a:lnTo>
                    <a:pt x="3072128" y="2302372"/>
                  </a:lnTo>
                  <a:lnTo>
                    <a:pt x="3071176" y="2308085"/>
                  </a:lnTo>
                  <a:lnTo>
                    <a:pt x="3070222" y="2314115"/>
                  </a:lnTo>
                  <a:lnTo>
                    <a:pt x="3068952" y="2320145"/>
                  </a:lnTo>
                  <a:lnTo>
                    <a:pt x="3067364" y="2325540"/>
                  </a:lnTo>
                  <a:lnTo>
                    <a:pt x="3065458" y="2331570"/>
                  </a:lnTo>
                  <a:lnTo>
                    <a:pt x="3063870" y="2336966"/>
                  </a:lnTo>
                  <a:lnTo>
                    <a:pt x="3061646" y="2342361"/>
                  </a:lnTo>
                  <a:lnTo>
                    <a:pt x="3059422" y="2347757"/>
                  </a:lnTo>
                  <a:lnTo>
                    <a:pt x="3056564" y="2353152"/>
                  </a:lnTo>
                  <a:lnTo>
                    <a:pt x="3054022" y="2357913"/>
                  </a:lnTo>
                  <a:lnTo>
                    <a:pt x="3050846" y="2363308"/>
                  </a:lnTo>
                  <a:lnTo>
                    <a:pt x="3047669" y="2368069"/>
                  </a:lnTo>
                  <a:lnTo>
                    <a:pt x="3044493" y="2372512"/>
                  </a:lnTo>
                  <a:lnTo>
                    <a:pt x="3040999" y="2377272"/>
                  </a:lnTo>
                  <a:lnTo>
                    <a:pt x="3037187" y="2381716"/>
                  </a:lnTo>
                  <a:lnTo>
                    <a:pt x="3033375" y="2385842"/>
                  </a:lnTo>
                  <a:lnTo>
                    <a:pt x="3029563" y="2389967"/>
                  </a:lnTo>
                  <a:lnTo>
                    <a:pt x="3025434" y="2394411"/>
                  </a:lnTo>
                  <a:lnTo>
                    <a:pt x="3020987" y="2397902"/>
                  </a:lnTo>
                  <a:lnTo>
                    <a:pt x="3016857" y="2401710"/>
                  </a:lnTo>
                  <a:lnTo>
                    <a:pt x="3011775" y="2405202"/>
                  </a:lnTo>
                  <a:lnTo>
                    <a:pt x="3007328" y="2408058"/>
                  </a:lnTo>
                  <a:lnTo>
                    <a:pt x="3002563" y="2410914"/>
                  </a:lnTo>
                  <a:lnTo>
                    <a:pt x="2997163" y="2414088"/>
                  </a:lnTo>
                  <a:lnTo>
                    <a:pt x="2992398" y="2416627"/>
                  </a:lnTo>
                  <a:lnTo>
                    <a:pt x="2986681" y="2419166"/>
                  </a:lnTo>
                  <a:lnTo>
                    <a:pt x="2981598" y="2421070"/>
                  </a:lnTo>
                  <a:lnTo>
                    <a:pt x="2975880" y="2423292"/>
                  </a:lnTo>
                  <a:lnTo>
                    <a:pt x="2970480" y="2424879"/>
                  </a:lnTo>
                  <a:lnTo>
                    <a:pt x="1949871" y="2711469"/>
                  </a:lnTo>
                  <a:lnTo>
                    <a:pt x="1922236" y="2718769"/>
                  </a:lnTo>
                  <a:lnTo>
                    <a:pt x="1894600" y="2725433"/>
                  </a:lnTo>
                  <a:lnTo>
                    <a:pt x="1867282" y="2731781"/>
                  </a:lnTo>
                  <a:lnTo>
                    <a:pt x="1839329" y="2737176"/>
                  </a:lnTo>
                  <a:lnTo>
                    <a:pt x="1811376" y="2742254"/>
                  </a:lnTo>
                  <a:lnTo>
                    <a:pt x="1783423" y="2746380"/>
                  </a:lnTo>
                  <a:lnTo>
                    <a:pt x="1755470" y="2750189"/>
                  </a:lnTo>
                  <a:lnTo>
                    <a:pt x="1727199" y="2753362"/>
                  </a:lnTo>
                  <a:lnTo>
                    <a:pt x="1698928" y="2755584"/>
                  </a:lnTo>
                  <a:lnTo>
                    <a:pt x="1670975" y="2757488"/>
                  </a:lnTo>
                  <a:lnTo>
                    <a:pt x="1643022" y="2758440"/>
                  </a:lnTo>
                  <a:lnTo>
                    <a:pt x="1614751" y="2759075"/>
                  </a:lnTo>
                  <a:lnTo>
                    <a:pt x="1586480" y="2758758"/>
                  </a:lnTo>
                  <a:lnTo>
                    <a:pt x="1558209" y="2758123"/>
                  </a:lnTo>
                  <a:lnTo>
                    <a:pt x="1529621" y="2757171"/>
                  </a:lnTo>
                  <a:lnTo>
                    <a:pt x="1501350" y="2754949"/>
                  </a:lnTo>
                  <a:lnTo>
                    <a:pt x="1079193" y="2720990"/>
                  </a:lnTo>
                  <a:lnTo>
                    <a:pt x="1073158" y="2720355"/>
                  </a:lnTo>
                  <a:lnTo>
                    <a:pt x="1067122" y="2719403"/>
                  </a:lnTo>
                  <a:lnTo>
                    <a:pt x="1061405" y="2718451"/>
                  </a:lnTo>
                  <a:lnTo>
                    <a:pt x="1055687" y="2717182"/>
                  </a:lnTo>
                  <a:lnTo>
                    <a:pt x="1055687" y="1952625"/>
                  </a:lnTo>
                  <a:lnTo>
                    <a:pt x="1055687" y="1952624"/>
                  </a:lnTo>
                  <a:lnTo>
                    <a:pt x="1055687" y="1949450"/>
                  </a:lnTo>
                  <a:close/>
                  <a:moveTo>
                    <a:pt x="699851" y="1948276"/>
                  </a:moveTo>
                  <a:lnTo>
                    <a:pt x="693503" y="1948912"/>
                  </a:lnTo>
                  <a:lnTo>
                    <a:pt x="687790" y="1949865"/>
                  </a:lnTo>
                  <a:lnTo>
                    <a:pt x="682077" y="1950819"/>
                  </a:lnTo>
                  <a:lnTo>
                    <a:pt x="676364" y="1951772"/>
                  </a:lnTo>
                  <a:lnTo>
                    <a:pt x="670651" y="1953680"/>
                  </a:lnTo>
                  <a:lnTo>
                    <a:pt x="665255" y="1955269"/>
                  </a:lnTo>
                  <a:lnTo>
                    <a:pt x="659860" y="1957494"/>
                  </a:lnTo>
                  <a:lnTo>
                    <a:pt x="654781" y="1959719"/>
                  </a:lnTo>
                  <a:lnTo>
                    <a:pt x="649386" y="1962579"/>
                  </a:lnTo>
                  <a:lnTo>
                    <a:pt x="644625" y="1965440"/>
                  </a:lnTo>
                  <a:lnTo>
                    <a:pt x="639864" y="1968619"/>
                  </a:lnTo>
                  <a:lnTo>
                    <a:pt x="635103" y="1971797"/>
                  </a:lnTo>
                  <a:lnTo>
                    <a:pt x="630659" y="1975294"/>
                  </a:lnTo>
                  <a:lnTo>
                    <a:pt x="626533" y="1979108"/>
                  </a:lnTo>
                  <a:lnTo>
                    <a:pt x="622407" y="1982922"/>
                  </a:lnTo>
                  <a:lnTo>
                    <a:pt x="618599" y="1986736"/>
                  </a:lnTo>
                  <a:lnTo>
                    <a:pt x="615107" y="1991186"/>
                  </a:lnTo>
                  <a:lnTo>
                    <a:pt x="611616" y="1995318"/>
                  </a:lnTo>
                  <a:lnTo>
                    <a:pt x="608125" y="2000404"/>
                  </a:lnTo>
                  <a:lnTo>
                    <a:pt x="604951" y="2004854"/>
                  </a:lnTo>
                  <a:lnTo>
                    <a:pt x="602094" y="2010257"/>
                  </a:lnTo>
                  <a:lnTo>
                    <a:pt x="599555" y="2015025"/>
                  </a:lnTo>
                  <a:lnTo>
                    <a:pt x="597333" y="2020111"/>
                  </a:lnTo>
                  <a:lnTo>
                    <a:pt x="595112" y="2025514"/>
                  </a:lnTo>
                  <a:lnTo>
                    <a:pt x="593524" y="2030918"/>
                  </a:lnTo>
                  <a:lnTo>
                    <a:pt x="591620" y="2036639"/>
                  </a:lnTo>
                  <a:lnTo>
                    <a:pt x="590351" y="2042360"/>
                  </a:lnTo>
                  <a:lnTo>
                    <a:pt x="589081" y="2048082"/>
                  </a:lnTo>
                  <a:lnTo>
                    <a:pt x="588446" y="2054121"/>
                  </a:lnTo>
                  <a:lnTo>
                    <a:pt x="588129" y="2060160"/>
                  </a:lnTo>
                  <a:lnTo>
                    <a:pt x="587811" y="2065881"/>
                  </a:lnTo>
                  <a:lnTo>
                    <a:pt x="588129" y="2072238"/>
                  </a:lnTo>
                  <a:lnTo>
                    <a:pt x="588446" y="2078277"/>
                  </a:lnTo>
                  <a:lnTo>
                    <a:pt x="589081" y="2083999"/>
                  </a:lnTo>
                  <a:lnTo>
                    <a:pt x="590351" y="2089720"/>
                  </a:lnTo>
                  <a:lnTo>
                    <a:pt x="591620" y="2095759"/>
                  </a:lnTo>
                  <a:lnTo>
                    <a:pt x="593524" y="2101163"/>
                  </a:lnTo>
                  <a:lnTo>
                    <a:pt x="595112" y="2106566"/>
                  </a:lnTo>
                  <a:lnTo>
                    <a:pt x="597333" y="2111970"/>
                  </a:lnTo>
                  <a:lnTo>
                    <a:pt x="599555" y="2117373"/>
                  </a:lnTo>
                  <a:lnTo>
                    <a:pt x="602094" y="2122141"/>
                  </a:lnTo>
                  <a:lnTo>
                    <a:pt x="604951" y="2127227"/>
                  </a:lnTo>
                  <a:lnTo>
                    <a:pt x="608125" y="2131994"/>
                  </a:lnTo>
                  <a:lnTo>
                    <a:pt x="611616" y="2136444"/>
                  </a:lnTo>
                  <a:lnTo>
                    <a:pt x="615107" y="2140894"/>
                  </a:lnTo>
                  <a:lnTo>
                    <a:pt x="618599" y="2145344"/>
                  </a:lnTo>
                  <a:lnTo>
                    <a:pt x="622407" y="2149476"/>
                  </a:lnTo>
                  <a:lnTo>
                    <a:pt x="626533" y="2153291"/>
                  </a:lnTo>
                  <a:lnTo>
                    <a:pt x="630659" y="2157105"/>
                  </a:lnTo>
                  <a:lnTo>
                    <a:pt x="635103" y="2160601"/>
                  </a:lnTo>
                  <a:lnTo>
                    <a:pt x="639864" y="2163780"/>
                  </a:lnTo>
                  <a:lnTo>
                    <a:pt x="644625" y="2166958"/>
                  </a:lnTo>
                  <a:lnTo>
                    <a:pt x="649386" y="2169501"/>
                  </a:lnTo>
                  <a:lnTo>
                    <a:pt x="654781" y="2172362"/>
                  </a:lnTo>
                  <a:lnTo>
                    <a:pt x="659860" y="2174587"/>
                  </a:lnTo>
                  <a:lnTo>
                    <a:pt x="665255" y="2176494"/>
                  </a:lnTo>
                  <a:lnTo>
                    <a:pt x="670651" y="2178719"/>
                  </a:lnTo>
                  <a:lnTo>
                    <a:pt x="676364" y="2179990"/>
                  </a:lnTo>
                  <a:lnTo>
                    <a:pt x="682077" y="2181579"/>
                  </a:lnTo>
                  <a:lnTo>
                    <a:pt x="687790" y="2182533"/>
                  </a:lnTo>
                  <a:lnTo>
                    <a:pt x="693503" y="2183169"/>
                  </a:lnTo>
                  <a:lnTo>
                    <a:pt x="699851" y="2183486"/>
                  </a:lnTo>
                  <a:lnTo>
                    <a:pt x="705564" y="2184122"/>
                  </a:lnTo>
                  <a:lnTo>
                    <a:pt x="711595" y="2183486"/>
                  </a:lnTo>
                  <a:lnTo>
                    <a:pt x="717625" y="2183169"/>
                  </a:lnTo>
                  <a:lnTo>
                    <a:pt x="723338" y="2182533"/>
                  </a:lnTo>
                  <a:lnTo>
                    <a:pt x="729369" y="2181579"/>
                  </a:lnTo>
                  <a:lnTo>
                    <a:pt x="735082" y="2179990"/>
                  </a:lnTo>
                  <a:lnTo>
                    <a:pt x="740477" y="2178719"/>
                  </a:lnTo>
                  <a:lnTo>
                    <a:pt x="746190" y="2176494"/>
                  </a:lnTo>
                  <a:lnTo>
                    <a:pt x="751269" y="2174587"/>
                  </a:lnTo>
                  <a:lnTo>
                    <a:pt x="756664" y="2172362"/>
                  </a:lnTo>
                  <a:lnTo>
                    <a:pt x="761743" y="2169501"/>
                  </a:lnTo>
                  <a:lnTo>
                    <a:pt x="766821" y="2166958"/>
                  </a:lnTo>
                  <a:lnTo>
                    <a:pt x="771582" y="2163780"/>
                  </a:lnTo>
                  <a:lnTo>
                    <a:pt x="776025" y="2160601"/>
                  </a:lnTo>
                  <a:lnTo>
                    <a:pt x="780469" y="2157105"/>
                  </a:lnTo>
                  <a:lnTo>
                    <a:pt x="784912" y="2153291"/>
                  </a:lnTo>
                  <a:lnTo>
                    <a:pt x="789038" y="2149476"/>
                  </a:lnTo>
                  <a:lnTo>
                    <a:pt x="792847" y="2145344"/>
                  </a:lnTo>
                  <a:lnTo>
                    <a:pt x="796338" y="2140894"/>
                  </a:lnTo>
                  <a:lnTo>
                    <a:pt x="799830" y="2136444"/>
                  </a:lnTo>
                  <a:lnTo>
                    <a:pt x="803321" y="2131994"/>
                  </a:lnTo>
                  <a:lnTo>
                    <a:pt x="806495" y="2127227"/>
                  </a:lnTo>
                  <a:lnTo>
                    <a:pt x="809352" y="2122141"/>
                  </a:lnTo>
                  <a:lnTo>
                    <a:pt x="811573" y="2117373"/>
                  </a:lnTo>
                  <a:lnTo>
                    <a:pt x="814112" y="2111970"/>
                  </a:lnTo>
                  <a:lnTo>
                    <a:pt x="816017" y="2106566"/>
                  </a:lnTo>
                  <a:lnTo>
                    <a:pt x="817921" y="2101163"/>
                  </a:lnTo>
                  <a:lnTo>
                    <a:pt x="819508" y="2095759"/>
                  </a:lnTo>
                  <a:lnTo>
                    <a:pt x="821095" y="2089720"/>
                  </a:lnTo>
                  <a:lnTo>
                    <a:pt x="822047" y="2083999"/>
                  </a:lnTo>
                  <a:lnTo>
                    <a:pt x="822682" y="2078277"/>
                  </a:lnTo>
                  <a:lnTo>
                    <a:pt x="823000" y="2072238"/>
                  </a:lnTo>
                  <a:lnTo>
                    <a:pt x="823000" y="2065881"/>
                  </a:lnTo>
                  <a:lnTo>
                    <a:pt x="823000" y="2060160"/>
                  </a:lnTo>
                  <a:lnTo>
                    <a:pt x="822682" y="2054121"/>
                  </a:lnTo>
                  <a:lnTo>
                    <a:pt x="822047" y="2048082"/>
                  </a:lnTo>
                  <a:lnTo>
                    <a:pt x="821095" y="2042360"/>
                  </a:lnTo>
                  <a:lnTo>
                    <a:pt x="819508" y="2036639"/>
                  </a:lnTo>
                  <a:lnTo>
                    <a:pt x="817921" y="2030918"/>
                  </a:lnTo>
                  <a:lnTo>
                    <a:pt x="816017" y="2025514"/>
                  </a:lnTo>
                  <a:lnTo>
                    <a:pt x="814112" y="2020111"/>
                  </a:lnTo>
                  <a:lnTo>
                    <a:pt x="811573" y="2015025"/>
                  </a:lnTo>
                  <a:lnTo>
                    <a:pt x="809352" y="2010257"/>
                  </a:lnTo>
                  <a:lnTo>
                    <a:pt x="806495" y="2004854"/>
                  </a:lnTo>
                  <a:lnTo>
                    <a:pt x="803321" y="2000404"/>
                  </a:lnTo>
                  <a:lnTo>
                    <a:pt x="799830" y="1995318"/>
                  </a:lnTo>
                  <a:lnTo>
                    <a:pt x="796338" y="1991186"/>
                  </a:lnTo>
                  <a:lnTo>
                    <a:pt x="792847" y="1986736"/>
                  </a:lnTo>
                  <a:lnTo>
                    <a:pt x="789038" y="1982922"/>
                  </a:lnTo>
                  <a:lnTo>
                    <a:pt x="784912" y="1979108"/>
                  </a:lnTo>
                  <a:lnTo>
                    <a:pt x="780469" y="1975294"/>
                  </a:lnTo>
                  <a:lnTo>
                    <a:pt x="776025" y="1971797"/>
                  </a:lnTo>
                  <a:lnTo>
                    <a:pt x="771582" y="1968619"/>
                  </a:lnTo>
                  <a:lnTo>
                    <a:pt x="766821" y="1965440"/>
                  </a:lnTo>
                  <a:lnTo>
                    <a:pt x="761743" y="1962579"/>
                  </a:lnTo>
                  <a:lnTo>
                    <a:pt x="756664" y="1959719"/>
                  </a:lnTo>
                  <a:lnTo>
                    <a:pt x="751269" y="1957494"/>
                  </a:lnTo>
                  <a:lnTo>
                    <a:pt x="746190" y="1955269"/>
                  </a:lnTo>
                  <a:lnTo>
                    <a:pt x="740477" y="1953680"/>
                  </a:lnTo>
                  <a:lnTo>
                    <a:pt x="735082" y="1951772"/>
                  </a:lnTo>
                  <a:lnTo>
                    <a:pt x="729369" y="1950819"/>
                  </a:lnTo>
                  <a:lnTo>
                    <a:pt x="723338" y="1949865"/>
                  </a:lnTo>
                  <a:lnTo>
                    <a:pt x="717625" y="1948912"/>
                  </a:lnTo>
                  <a:lnTo>
                    <a:pt x="711595" y="1948276"/>
                  </a:lnTo>
                  <a:lnTo>
                    <a:pt x="705564" y="1948276"/>
                  </a:lnTo>
                  <a:lnTo>
                    <a:pt x="699851" y="1948276"/>
                  </a:lnTo>
                  <a:close/>
                  <a:moveTo>
                    <a:pt x="0" y="1862138"/>
                  </a:moveTo>
                  <a:lnTo>
                    <a:pt x="941387" y="1862138"/>
                  </a:lnTo>
                  <a:lnTo>
                    <a:pt x="941387" y="2093534"/>
                  </a:lnTo>
                  <a:lnTo>
                    <a:pt x="941387" y="2574126"/>
                  </a:lnTo>
                  <a:lnTo>
                    <a:pt x="941387" y="3009901"/>
                  </a:lnTo>
                  <a:lnTo>
                    <a:pt x="0" y="3009901"/>
                  </a:lnTo>
                  <a:lnTo>
                    <a:pt x="0" y="1862138"/>
                  </a:lnTo>
                  <a:close/>
                  <a:moveTo>
                    <a:pt x="1839398" y="1177026"/>
                  </a:moveTo>
                  <a:lnTo>
                    <a:pt x="1829243" y="1201810"/>
                  </a:lnTo>
                  <a:lnTo>
                    <a:pt x="1816551" y="1198314"/>
                  </a:lnTo>
                  <a:lnTo>
                    <a:pt x="1805127" y="1195455"/>
                  </a:lnTo>
                  <a:lnTo>
                    <a:pt x="1793704" y="1193230"/>
                  </a:lnTo>
                  <a:lnTo>
                    <a:pt x="1783232" y="1192277"/>
                  </a:lnTo>
                  <a:lnTo>
                    <a:pt x="1773078" y="1191959"/>
                  </a:lnTo>
                  <a:lnTo>
                    <a:pt x="1763241" y="1192277"/>
                  </a:lnTo>
                  <a:lnTo>
                    <a:pt x="1758799" y="1192595"/>
                  </a:lnTo>
                  <a:lnTo>
                    <a:pt x="1754356" y="1193230"/>
                  </a:lnTo>
                  <a:lnTo>
                    <a:pt x="1750231" y="1194501"/>
                  </a:lnTo>
                  <a:lnTo>
                    <a:pt x="1746106" y="1195455"/>
                  </a:lnTo>
                  <a:lnTo>
                    <a:pt x="1741981" y="1196726"/>
                  </a:lnTo>
                  <a:lnTo>
                    <a:pt x="1737856" y="1198314"/>
                  </a:lnTo>
                  <a:lnTo>
                    <a:pt x="1734365" y="1199903"/>
                  </a:lnTo>
                  <a:lnTo>
                    <a:pt x="1730557" y="1201810"/>
                  </a:lnTo>
                  <a:lnTo>
                    <a:pt x="1727067" y="1203716"/>
                  </a:lnTo>
                  <a:lnTo>
                    <a:pt x="1723576" y="1205940"/>
                  </a:lnTo>
                  <a:lnTo>
                    <a:pt x="1720403" y="1208482"/>
                  </a:lnTo>
                  <a:lnTo>
                    <a:pt x="1717230" y="1211024"/>
                  </a:lnTo>
                  <a:lnTo>
                    <a:pt x="1714691" y="1213884"/>
                  </a:lnTo>
                  <a:lnTo>
                    <a:pt x="1711835" y="1217061"/>
                  </a:lnTo>
                  <a:lnTo>
                    <a:pt x="1708980" y="1220239"/>
                  </a:lnTo>
                  <a:lnTo>
                    <a:pt x="1706441" y="1223734"/>
                  </a:lnTo>
                  <a:lnTo>
                    <a:pt x="1704220" y="1227547"/>
                  </a:lnTo>
                  <a:lnTo>
                    <a:pt x="1701998" y="1231360"/>
                  </a:lnTo>
                  <a:lnTo>
                    <a:pt x="1700095" y="1235173"/>
                  </a:lnTo>
                  <a:lnTo>
                    <a:pt x="1697873" y="1239303"/>
                  </a:lnTo>
                  <a:lnTo>
                    <a:pt x="1695652" y="1245023"/>
                  </a:lnTo>
                  <a:lnTo>
                    <a:pt x="1694066" y="1250106"/>
                  </a:lnTo>
                  <a:lnTo>
                    <a:pt x="1692162" y="1255508"/>
                  </a:lnTo>
                  <a:lnTo>
                    <a:pt x="1691210" y="1260592"/>
                  </a:lnTo>
                  <a:lnTo>
                    <a:pt x="1690575" y="1265676"/>
                  </a:lnTo>
                  <a:lnTo>
                    <a:pt x="1690575" y="1270442"/>
                  </a:lnTo>
                  <a:lnTo>
                    <a:pt x="1690575" y="1275526"/>
                  </a:lnTo>
                  <a:lnTo>
                    <a:pt x="1690892" y="1279974"/>
                  </a:lnTo>
                  <a:lnTo>
                    <a:pt x="1691844" y="1284423"/>
                  </a:lnTo>
                  <a:lnTo>
                    <a:pt x="1693114" y="1288871"/>
                  </a:lnTo>
                  <a:lnTo>
                    <a:pt x="1694066" y="1293320"/>
                  </a:lnTo>
                  <a:lnTo>
                    <a:pt x="1695335" y="1297450"/>
                  </a:lnTo>
                  <a:lnTo>
                    <a:pt x="1697239" y="1301263"/>
                  </a:lnTo>
                  <a:lnTo>
                    <a:pt x="1699143" y="1305076"/>
                  </a:lnTo>
                  <a:lnTo>
                    <a:pt x="1701364" y="1308889"/>
                  </a:lnTo>
                  <a:lnTo>
                    <a:pt x="1703902" y="1312384"/>
                  </a:lnTo>
                  <a:lnTo>
                    <a:pt x="1709931" y="1320328"/>
                  </a:lnTo>
                  <a:lnTo>
                    <a:pt x="1718816" y="1330495"/>
                  </a:lnTo>
                  <a:lnTo>
                    <a:pt x="1729923" y="1342570"/>
                  </a:lnTo>
                  <a:lnTo>
                    <a:pt x="1743885" y="1357186"/>
                  </a:lnTo>
                  <a:lnTo>
                    <a:pt x="1760385" y="1373073"/>
                  </a:lnTo>
                  <a:lnTo>
                    <a:pt x="1772443" y="1386418"/>
                  </a:lnTo>
                  <a:lnTo>
                    <a:pt x="1781646" y="1396268"/>
                  </a:lnTo>
                  <a:lnTo>
                    <a:pt x="1784184" y="1400081"/>
                  </a:lnTo>
                  <a:lnTo>
                    <a:pt x="1786405" y="1402623"/>
                  </a:lnTo>
                  <a:lnTo>
                    <a:pt x="1787675" y="1405165"/>
                  </a:lnTo>
                  <a:lnTo>
                    <a:pt x="1788944" y="1408025"/>
                  </a:lnTo>
                  <a:lnTo>
                    <a:pt x="1789578" y="1411202"/>
                  </a:lnTo>
                  <a:lnTo>
                    <a:pt x="1789896" y="1414062"/>
                  </a:lnTo>
                  <a:lnTo>
                    <a:pt x="1789896" y="1417557"/>
                  </a:lnTo>
                  <a:lnTo>
                    <a:pt x="1789261" y="1420734"/>
                  </a:lnTo>
                  <a:lnTo>
                    <a:pt x="1787992" y="1424230"/>
                  </a:lnTo>
                  <a:lnTo>
                    <a:pt x="1786723" y="1428360"/>
                  </a:lnTo>
                  <a:lnTo>
                    <a:pt x="1784501" y="1432491"/>
                  </a:lnTo>
                  <a:lnTo>
                    <a:pt x="1782598" y="1435986"/>
                  </a:lnTo>
                  <a:lnTo>
                    <a:pt x="1779742" y="1438210"/>
                  </a:lnTo>
                  <a:lnTo>
                    <a:pt x="1778472" y="1439481"/>
                  </a:lnTo>
                  <a:lnTo>
                    <a:pt x="1776568" y="1440435"/>
                  </a:lnTo>
                  <a:lnTo>
                    <a:pt x="1774982" y="1440752"/>
                  </a:lnTo>
                  <a:lnTo>
                    <a:pt x="1773395" y="1441070"/>
                  </a:lnTo>
                  <a:lnTo>
                    <a:pt x="1769587" y="1441388"/>
                  </a:lnTo>
                  <a:lnTo>
                    <a:pt x="1765462" y="1440752"/>
                  </a:lnTo>
                  <a:lnTo>
                    <a:pt x="1761337" y="1439481"/>
                  </a:lnTo>
                  <a:lnTo>
                    <a:pt x="1756260" y="1436939"/>
                  </a:lnTo>
                  <a:lnTo>
                    <a:pt x="1754356" y="1435668"/>
                  </a:lnTo>
                  <a:lnTo>
                    <a:pt x="1752452" y="1434080"/>
                  </a:lnTo>
                  <a:lnTo>
                    <a:pt x="1751183" y="1432809"/>
                  </a:lnTo>
                  <a:lnTo>
                    <a:pt x="1750231" y="1431220"/>
                  </a:lnTo>
                  <a:lnTo>
                    <a:pt x="1749279" y="1429631"/>
                  </a:lnTo>
                  <a:lnTo>
                    <a:pt x="1748644" y="1427725"/>
                  </a:lnTo>
                  <a:lnTo>
                    <a:pt x="1748644" y="1426136"/>
                  </a:lnTo>
                  <a:lnTo>
                    <a:pt x="1748644" y="1423912"/>
                  </a:lnTo>
                  <a:lnTo>
                    <a:pt x="1749914" y="1418510"/>
                  </a:lnTo>
                  <a:lnTo>
                    <a:pt x="1751818" y="1411838"/>
                  </a:lnTo>
                  <a:lnTo>
                    <a:pt x="1754991" y="1403894"/>
                  </a:lnTo>
                  <a:lnTo>
                    <a:pt x="1759433" y="1393091"/>
                  </a:lnTo>
                  <a:lnTo>
                    <a:pt x="1710883" y="1372438"/>
                  </a:lnTo>
                  <a:lnTo>
                    <a:pt x="1662334" y="1351466"/>
                  </a:lnTo>
                  <a:lnTo>
                    <a:pt x="1658526" y="1358457"/>
                  </a:lnTo>
                  <a:lnTo>
                    <a:pt x="1655987" y="1363223"/>
                  </a:lnTo>
                  <a:lnTo>
                    <a:pt x="1653131" y="1370531"/>
                  </a:lnTo>
                  <a:lnTo>
                    <a:pt x="1651545" y="1377521"/>
                  </a:lnTo>
                  <a:lnTo>
                    <a:pt x="1650910" y="1381017"/>
                  </a:lnTo>
                  <a:lnTo>
                    <a:pt x="1650593" y="1384512"/>
                  </a:lnTo>
                  <a:lnTo>
                    <a:pt x="1650593" y="1388007"/>
                  </a:lnTo>
                  <a:lnTo>
                    <a:pt x="1650593" y="1391502"/>
                  </a:lnTo>
                  <a:lnTo>
                    <a:pt x="1650910" y="1394997"/>
                  </a:lnTo>
                  <a:lnTo>
                    <a:pt x="1651227" y="1398492"/>
                  </a:lnTo>
                  <a:lnTo>
                    <a:pt x="1651862" y="1401670"/>
                  </a:lnTo>
                  <a:lnTo>
                    <a:pt x="1652814" y="1405165"/>
                  </a:lnTo>
                  <a:lnTo>
                    <a:pt x="1654083" y="1408660"/>
                  </a:lnTo>
                  <a:lnTo>
                    <a:pt x="1655353" y="1411838"/>
                  </a:lnTo>
                  <a:lnTo>
                    <a:pt x="1658843" y="1418510"/>
                  </a:lnTo>
                  <a:lnTo>
                    <a:pt x="1662968" y="1425183"/>
                  </a:lnTo>
                  <a:lnTo>
                    <a:pt x="1668363" y="1431220"/>
                  </a:lnTo>
                  <a:lnTo>
                    <a:pt x="1674392" y="1437575"/>
                  </a:lnTo>
                  <a:lnTo>
                    <a:pt x="1681373" y="1443930"/>
                  </a:lnTo>
                  <a:lnTo>
                    <a:pt x="1689623" y="1450285"/>
                  </a:lnTo>
                  <a:lnTo>
                    <a:pt x="1698191" y="1456004"/>
                  </a:lnTo>
                  <a:lnTo>
                    <a:pt x="1707710" y="1462041"/>
                  </a:lnTo>
                  <a:lnTo>
                    <a:pt x="1718499" y="1467760"/>
                  </a:lnTo>
                  <a:lnTo>
                    <a:pt x="1709614" y="1489049"/>
                  </a:lnTo>
                  <a:lnTo>
                    <a:pt x="1755308" y="1507796"/>
                  </a:lnTo>
                  <a:lnTo>
                    <a:pt x="1764193" y="1486507"/>
                  </a:lnTo>
                  <a:lnTo>
                    <a:pt x="1776568" y="1490320"/>
                  </a:lnTo>
                  <a:lnTo>
                    <a:pt x="1788944" y="1493498"/>
                  </a:lnTo>
                  <a:lnTo>
                    <a:pt x="1800050" y="1495722"/>
                  </a:lnTo>
                  <a:lnTo>
                    <a:pt x="1810839" y="1497311"/>
                  </a:lnTo>
                  <a:lnTo>
                    <a:pt x="1820993" y="1497946"/>
                  </a:lnTo>
                  <a:lnTo>
                    <a:pt x="1830513" y="1497946"/>
                  </a:lnTo>
                  <a:lnTo>
                    <a:pt x="1839398" y="1497311"/>
                  </a:lnTo>
                  <a:lnTo>
                    <a:pt x="1847648" y="1496040"/>
                  </a:lnTo>
                  <a:lnTo>
                    <a:pt x="1851456" y="1495086"/>
                  </a:lnTo>
                  <a:lnTo>
                    <a:pt x="1855264" y="1493815"/>
                  </a:lnTo>
                  <a:lnTo>
                    <a:pt x="1858754" y="1492862"/>
                  </a:lnTo>
                  <a:lnTo>
                    <a:pt x="1862245" y="1490956"/>
                  </a:lnTo>
                  <a:lnTo>
                    <a:pt x="1865418" y="1489367"/>
                  </a:lnTo>
                  <a:lnTo>
                    <a:pt x="1868591" y="1487460"/>
                  </a:lnTo>
                  <a:lnTo>
                    <a:pt x="1871764" y="1485554"/>
                  </a:lnTo>
                  <a:lnTo>
                    <a:pt x="1874620" y="1483330"/>
                  </a:lnTo>
                  <a:lnTo>
                    <a:pt x="1876841" y="1480788"/>
                  </a:lnTo>
                  <a:lnTo>
                    <a:pt x="1879380" y="1478564"/>
                  </a:lnTo>
                  <a:lnTo>
                    <a:pt x="1881918" y="1475704"/>
                  </a:lnTo>
                  <a:lnTo>
                    <a:pt x="1883822" y="1472527"/>
                  </a:lnTo>
                  <a:lnTo>
                    <a:pt x="1886044" y="1469667"/>
                  </a:lnTo>
                  <a:lnTo>
                    <a:pt x="1887947" y="1466172"/>
                  </a:lnTo>
                  <a:lnTo>
                    <a:pt x="1889534" y="1462677"/>
                  </a:lnTo>
                  <a:lnTo>
                    <a:pt x="1890803" y="1459181"/>
                  </a:lnTo>
                  <a:lnTo>
                    <a:pt x="1892707" y="1454097"/>
                  </a:lnTo>
                  <a:lnTo>
                    <a:pt x="1893976" y="1448696"/>
                  </a:lnTo>
                  <a:lnTo>
                    <a:pt x="1895246" y="1443930"/>
                  </a:lnTo>
                  <a:lnTo>
                    <a:pt x="1895563" y="1438846"/>
                  </a:lnTo>
                  <a:lnTo>
                    <a:pt x="1895880" y="1433444"/>
                  </a:lnTo>
                  <a:lnTo>
                    <a:pt x="1895563" y="1428360"/>
                  </a:lnTo>
                  <a:lnTo>
                    <a:pt x="1894611" y="1422959"/>
                  </a:lnTo>
                  <a:lnTo>
                    <a:pt x="1893342" y="1417875"/>
                  </a:lnTo>
                  <a:lnTo>
                    <a:pt x="1892073" y="1412791"/>
                  </a:lnTo>
                  <a:lnTo>
                    <a:pt x="1890169" y="1407707"/>
                  </a:lnTo>
                  <a:lnTo>
                    <a:pt x="1888582" y="1402941"/>
                  </a:lnTo>
                  <a:lnTo>
                    <a:pt x="1886361" y="1398492"/>
                  </a:lnTo>
                  <a:lnTo>
                    <a:pt x="1883822" y="1394044"/>
                  </a:lnTo>
                  <a:lnTo>
                    <a:pt x="1881601" y="1389913"/>
                  </a:lnTo>
                  <a:lnTo>
                    <a:pt x="1878745" y="1385783"/>
                  </a:lnTo>
                  <a:lnTo>
                    <a:pt x="1875572" y="1381652"/>
                  </a:lnTo>
                  <a:lnTo>
                    <a:pt x="1867956" y="1372755"/>
                  </a:lnTo>
                  <a:lnTo>
                    <a:pt x="1857168" y="1361317"/>
                  </a:lnTo>
                  <a:lnTo>
                    <a:pt x="1843205" y="1346700"/>
                  </a:lnTo>
                  <a:lnTo>
                    <a:pt x="1826388" y="1329542"/>
                  </a:lnTo>
                  <a:lnTo>
                    <a:pt x="1821310" y="1324141"/>
                  </a:lnTo>
                  <a:lnTo>
                    <a:pt x="1816551" y="1319374"/>
                  </a:lnTo>
                  <a:lnTo>
                    <a:pt x="1812743" y="1314608"/>
                  </a:lnTo>
                  <a:lnTo>
                    <a:pt x="1810204" y="1310160"/>
                  </a:lnTo>
                  <a:lnTo>
                    <a:pt x="1807348" y="1306029"/>
                  </a:lnTo>
                  <a:lnTo>
                    <a:pt x="1805444" y="1302534"/>
                  </a:lnTo>
                  <a:lnTo>
                    <a:pt x="1804492" y="1299039"/>
                  </a:lnTo>
                  <a:lnTo>
                    <a:pt x="1804175" y="1295861"/>
                  </a:lnTo>
                  <a:lnTo>
                    <a:pt x="1804175" y="1293320"/>
                  </a:lnTo>
                  <a:lnTo>
                    <a:pt x="1804492" y="1289824"/>
                  </a:lnTo>
                  <a:lnTo>
                    <a:pt x="1804810" y="1286329"/>
                  </a:lnTo>
                  <a:lnTo>
                    <a:pt x="1805762" y="1281881"/>
                  </a:lnTo>
                  <a:lnTo>
                    <a:pt x="1808618" y="1272984"/>
                  </a:lnTo>
                  <a:lnTo>
                    <a:pt x="1812426" y="1262498"/>
                  </a:lnTo>
                  <a:lnTo>
                    <a:pt x="1814647" y="1258686"/>
                  </a:lnTo>
                  <a:lnTo>
                    <a:pt x="1817185" y="1255508"/>
                  </a:lnTo>
                  <a:lnTo>
                    <a:pt x="1819724" y="1252966"/>
                  </a:lnTo>
                  <a:lnTo>
                    <a:pt x="1821310" y="1252013"/>
                  </a:lnTo>
                  <a:lnTo>
                    <a:pt x="1822897" y="1251377"/>
                  </a:lnTo>
                  <a:lnTo>
                    <a:pt x="1824801" y="1251060"/>
                  </a:lnTo>
                  <a:lnTo>
                    <a:pt x="1826388" y="1250742"/>
                  </a:lnTo>
                  <a:lnTo>
                    <a:pt x="1830195" y="1250106"/>
                  </a:lnTo>
                  <a:lnTo>
                    <a:pt x="1834320" y="1251377"/>
                  </a:lnTo>
                  <a:lnTo>
                    <a:pt x="1839080" y="1252648"/>
                  </a:lnTo>
                  <a:lnTo>
                    <a:pt x="1841936" y="1254237"/>
                  </a:lnTo>
                  <a:lnTo>
                    <a:pt x="1843840" y="1255190"/>
                  </a:lnTo>
                  <a:lnTo>
                    <a:pt x="1846061" y="1256461"/>
                  </a:lnTo>
                  <a:lnTo>
                    <a:pt x="1847648" y="1258368"/>
                  </a:lnTo>
                  <a:lnTo>
                    <a:pt x="1848917" y="1259639"/>
                  </a:lnTo>
                  <a:lnTo>
                    <a:pt x="1849869" y="1261545"/>
                  </a:lnTo>
                  <a:lnTo>
                    <a:pt x="1850504" y="1263134"/>
                  </a:lnTo>
                  <a:lnTo>
                    <a:pt x="1850821" y="1265040"/>
                  </a:lnTo>
                  <a:lnTo>
                    <a:pt x="1850504" y="1267265"/>
                  </a:lnTo>
                  <a:lnTo>
                    <a:pt x="1850186" y="1270124"/>
                  </a:lnTo>
                  <a:lnTo>
                    <a:pt x="1847965" y="1277432"/>
                  </a:lnTo>
                  <a:lnTo>
                    <a:pt x="1844792" y="1287282"/>
                  </a:lnTo>
                  <a:lnTo>
                    <a:pt x="1840032" y="1299039"/>
                  </a:lnTo>
                  <a:lnTo>
                    <a:pt x="1833369" y="1315562"/>
                  </a:lnTo>
                  <a:lnTo>
                    <a:pt x="1881918" y="1334944"/>
                  </a:lnTo>
                  <a:lnTo>
                    <a:pt x="1929834" y="1354008"/>
                  </a:lnTo>
                  <a:lnTo>
                    <a:pt x="1935228" y="1340981"/>
                  </a:lnTo>
                  <a:lnTo>
                    <a:pt x="1937132" y="1335262"/>
                  </a:lnTo>
                  <a:lnTo>
                    <a:pt x="1938718" y="1330178"/>
                  </a:lnTo>
                  <a:lnTo>
                    <a:pt x="1939988" y="1324776"/>
                  </a:lnTo>
                  <a:lnTo>
                    <a:pt x="1941257" y="1319692"/>
                  </a:lnTo>
                  <a:lnTo>
                    <a:pt x="1942209" y="1314926"/>
                  </a:lnTo>
                  <a:lnTo>
                    <a:pt x="1942526" y="1309842"/>
                  </a:lnTo>
                  <a:lnTo>
                    <a:pt x="1942844" y="1305076"/>
                  </a:lnTo>
                  <a:lnTo>
                    <a:pt x="1942526" y="1300628"/>
                  </a:lnTo>
                  <a:lnTo>
                    <a:pt x="1942209" y="1295861"/>
                  </a:lnTo>
                  <a:lnTo>
                    <a:pt x="1941574" y="1291413"/>
                  </a:lnTo>
                  <a:lnTo>
                    <a:pt x="1940305" y="1287282"/>
                  </a:lnTo>
                  <a:lnTo>
                    <a:pt x="1939036" y="1283152"/>
                  </a:lnTo>
                  <a:lnTo>
                    <a:pt x="1937132" y="1279021"/>
                  </a:lnTo>
                  <a:lnTo>
                    <a:pt x="1935545" y="1274890"/>
                  </a:lnTo>
                  <a:lnTo>
                    <a:pt x="1933007" y="1271078"/>
                  </a:lnTo>
                  <a:lnTo>
                    <a:pt x="1930786" y="1267265"/>
                  </a:lnTo>
                  <a:lnTo>
                    <a:pt x="1925074" y="1260274"/>
                  </a:lnTo>
                  <a:lnTo>
                    <a:pt x="1918727" y="1253602"/>
                  </a:lnTo>
                  <a:lnTo>
                    <a:pt x="1912064" y="1247565"/>
                  </a:lnTo>
                  <a:lnTo>
                    <a:pt x="1905083" y="1241210"/>
                  </a:lnTo>
                  <a:lnTo>
                    <a:pt x="1897467" y="1235490"/>
                  </a:lnTo>
                  <a:lnTo>
                    <a:pt x="1889534" y="1230089"/>
                  </a:lnTo>
                  <a:lnTo>
                    <a:pt x="1881284" y="1225005"/>
                  </a:lnTo>
                  <a:lnTo>
                    <a:pt x="1872082" y="1220556"/>
                  </a:lnTo>
                  <a:lnTo>
                    <a:pt x="1882553" y="1194819"/>
                  </a:lnTo>
                  <a:lnTo>
                    <a:pt x="1839398" y="1177026"/>
                  </a:lnTo>
                  <a:close/>
                  <a:moveTo>
                    <a:pt x="1952046" y="1106804"/>
                  </a:moveTo>
                  <a:lnTo>
                    <a:pt x="1958075" y="1113159"/>
                  </a:lnTo>
                  <a:lnTo>
                    <a:pt x="1964421" y="1119832"/>
                  </a:lnTo>
                  <a:lnTo>
                    <a:pt x="1970768" y="1126504"/>
                  </a:lnTo>
                  <a:lnTo>
                    <a:pt x="1976162" y="1133813"/>
                  </a:lnTo>
                  <a:lnTo>
                    <a:pt x="1981557" y="1141438"/>
                  </a:lnTo>
                  <a:lnTo>
                    <a:pt x="1986634" y="1149064"/>
                  </a:lnTo>
                  <a:lnTo>
                    <a:pt x="1991711" y="1157326"/>
                  </a:lnTo>
                  <a:lnTo>
                    <a:pt x="1996153" y="1165905"/>
                  </a:lnTo>
                  <a:lnTo>
                    <a:pt x="2000278" y="1174484"/>
                  </a:lnTo>
                  <a:lnTo>
                    <a:pt x="2004086" y="1183698"/>
                  </a:lnTo>
                  <a:lnTo>
                    <a:pt x="2007577" y="1192595"/>
                  </a:lnTo>
                  <a:lnTo>
                    <a:pt x="2010750" y="1202127"/>
                  </a:lnTo>
                  <a:lnTo>
                    <a:pt x="2013606" y="1211977"/>
                  </a:lnTo>
                  <a:lnTo>
                    <a:pt x="2017462" y="1221510"/>
                  </a:lnTo>
                  <a:lnTo>
                    <a:pt x="2018366" y="1231677"/>
                  </a:lnTo>
                  <a:lnTo>
                    <a:pt x="2020587" y="1242163"/>
                  </a:lnTo>
                  <a:lnTo>
                    <a:pt x="2021856" y="1252648"/>
                  </a:lnTo>
                  <a:lnTo>
                    <a:pt x="2023443" y="1263134"/>
                  </a:lnTo>
                  <a:lnTo>
                    <a:pt x="2024077" y="1273937"/>
                  </a:lnTo>
                  <a:lnTo>
                    <a:pt x="2024395" y="1285058"/>
                  </a:lnTo>
                  <a:lnTo>
                    <a:pt x="2024712" y="1295861"/>
                  </a:lnTo>
                  <a:lnTo>
                    <a:pt x="2024395" y="1306982"/>
                  </a:lnTo>
                  <a:lnTo>
                    <a:pt x="2024077" y="1318739"/>
                  </a:lnTo>
                  <a:lnTo>
                    <a:pt x="2023125" y="1329860"/>
                  </a:lnTo>
                  <a:lnTo>
                    <a:pt x="2021539" y="1341299"/>
                  </a:lnTo>
                  <a:lnTo>
                    <a:pt x="2019952" y="1352737"/>
                  </a:lnTo>
                  <a:lnTo>
                    <a:pt x="2018048" y="1364494"/>
                  </a:lnTo>
                  <a:lnTo>
                    <a:pt x="2015827" y="1375933"/>
                  </a:lnTo>
                  <a:lnTo>
                    <a:pt x="2012654" y="1387371"/>
                  </a:lnTo>
                  <a:lnTo>
                    <a:pt x="2009481" y="1399128"/>
                  </a:lnTo>
                  <a:lnTo>
                    <a:pt x="2005990" y="1410884"/>
                  </a:lnTo>
                  <a:lnTo>
                    <a:pt x="2001865" y="1422323"/>
                  </a:lnTo>
                  <a:lnTo>
                    <a:pt x="1998057" y="1432809"/>
                  </a:lnTo>
                  <a:lnTo>
                    <a:pt x="1993615" y="1442976"/>
                  </a:lnTo>
                  <a:lnTo>
                    <a:pt x="1989172" y="1452509"/>
                  </a:lnTo>
                  <a:lnTo>
                    <a:pt x="1984412" y="1462359"/>
                  </a:lnTo>
                  <a:lnTo>
                    <a:pt x="1979018" y="1472209"/>
                  </a:lnTo>
                  <a:lnTo>
                    <a:pt x="1973941" y="1481106"/>
                  </a:lnTo>
                  <a:lnTo>
                    <a:pt x="1967912" y="1490638"/>
                  </a:lnTo>
                  <a:lnTo>
                    <a:pt x="1961883" y="1499852"/>
                  </a:lnTo>
                  <a:lnTo>
                    <a:pt x="1955854" y="1508432"/>
                  </a:lnTo>
                  <a:lnTo>
                    <a:pt x="1949507" y="1517011"/>
                  </a:lnTo>
                  <a:lnTo>
                    <a:pt x="1942526" y="1525272"/>
                  </a:lnTo>
                  <a:lnTo>
                    <a:pt x="1935545" y="1533215"/>
                  </a:lnTo>
                  <a:lnTo>
                    <a:pt x="1928247" y="1540841"/>
                  </a:lnTo>
                  <a:lnTo>
                    <a:pt x="1920631" y="1548149"/>
                  </a:lnTo>
                  <a:lnTo>
                    <a:pt x="1912381" y="1555457"/>
                  </a:lnTo>
                  <a:lnTo>
                    <a:pt x="1904448" y="1562130"/>
                  </a:lnTo>
                  <a:lnTo>
                    <a:pt x="1896198" y="1568803"/>
                  </a:lnTo>
                  <a:lnTo>
                    <a:pt x="1887947" y="1575158"/>
                  </a:lnTo>
                  <a:lnTo>
                    <a:pt x="1878745" y="1581195"/>
                  </a:lnTo>
                  <a:lnTo>
                    <a:pt x="1870178" y="1586279"/>
                  </a:lnTo>
                  <a:lnTo>
                    <a:pt x="1860658" y="1591680"/>
                  </a:lnTo>
                  <a:lnTo>
                    <a:pt x="1851138" y="1596129"/>
                  </a:lnTo>
                  <a:lnTo>
                    <a:pt x="1841302" y="1600577"/>
                  </a:lnTo>
                  <a:lnTo>
                    <a:pt x="1831782" y="1604390"/>
                  </a:lnTo>
                  <a:lnTo>
                    <a:pt x="1821628" y="1607885"/>
                  </a:lnTo>
                  <a:lnTo>
                    <a:pt x="1811474" y="1611063"/>
                  </a:lnTo>
                  <a:lnTo>
                    <a:pt x="1801002" y="1613922"/>
                  </a:lnTo>
                  <a:lnTo>
                    <a:pt x="1790213" y="1615829"/>
                  </a:lnTo>
                  <a:lnTo>
                    <a:pt x="1779742" y="1617735"/>
                  </a:lnTo>
                  <a:lnTo>
                    <a:pt x="1768636" y="1618688"/>
                  </a:lnTo>
                  <a:lnTo>
                    <a:pt x="1757529" y="1619324"/>
                  </a:lnTo>
                  <a:lnTo>
                    <a:pt x="1746423" y="1619642"/>
                  </a:lnTo>
                  <a:lnTo>
                    <a:pt x="1807666" y="1643472"/>
                  </a:lnTo>
                  <a:lnTo>
                    <a:pt x="1869226" y="1666668"/>
                  </a:lnTo>
                  <a:lnTo>
                    <a:pt x="1931103" y="1689227"/>
                  </a:lnTo>
                  <a:lnTo>
                    <a:pt x="1992663" y="1711469"/>
                  </a:lnTo>
                  <a:lnTo>
                    <a:pt x="2054857" y="1733076"/>
                  </a:lnTo>
                  <a:lnTo>
                    <a:pt x="2116734" y="1754047"/>
                  </a:lnTo>
                  <a:lnTo>
                    <a:pt x="2179246" y="1775018"/>
                  </a:lnTo>
                  <a:lnTo>
                    <a:pt x="2241758" y="1795353"/>
                  </a:lnTo>
                  <a:lnTo>
                    <a:pt x="2243345" y="1789952"/>
                  </a:lnTo>
                  <a:lnTo>
                    <a:pt x="2244614" y="1785503"/>
                  </a:lnTo>
                  <a:lnTo>
                    <a:pt x="2246518" y="1781373"/>
                  </a:lnTo>
                  <a:lnTo>
                    <a:pt x="2248422" y="1777242"/>
                  </a:lnTo>
                  <a:lnTo>
                    <a:pt x="2250643" y="1773429"/>
                  </a:lnTo>
                  <a:lnTo>
                    <a:pt x="2252547" y="1769616"/>
                  </a:lnTo>
                  <a:lnTo>
                    <a:pt x="2255086" y="1766121"/>
                  </a:lnTo>
                  <a:lnTo>
                    <a:pt x="2257941" y="1762626"/>
                  </a:lnTo>
                  <a:lnTo>
                    <a:pt x="2260797" y="1759131"/>
                  </a:lnTo>
                  <a:lnTo>
                    <a:pt x="2263970" y="1755953"/>
                  </a:lnTo>
                  <a:lnTo>
                    <a:pt x="2266826" y="1752776"/>
                  </a:lnTo>
                  <a:lnTo>
                    <a:pt x="2270317" y="1749916"/>
                  </a:lnTo>
                  <a:lnTo>
                    <a:pt x="2273807" y="1747057"/>
                  </a:lnTo>
                  <a:lnTo>
                    <a:pt x="2277298" y="1744832"/>
                  </a:lnTo>
                  <a:lnTo>
                    <a:pt x="2281106" y="1742290"/>
                  </a:lnTo>
                  <a:lnTo>
                    <a:pt x="2285231" y="1740066"/>
                  </a:lnTo>
                  <a:lnTo>
                    <a:pt x="2289356" y="1738160"/>
                  </a:lnTo>
                  <a:lnTo>
                    <a:pt x="2293481" y="1736253"/>
                  </a:lnTo>
                  <a:lnTo>
                    <a:pt x="2297606" y="1734665"/>
                  </a:lnTo>
                  <a:lnTo>
                    <a:pt x="2301731" y="1733076"/>
                  </a:lnTo>
                  <a:lnTo>
                    <a:pt x="2306491" y="1731805"/>
                  </a:lnTo>
                  <a:lnTo>
                    <a:pt x="2310934" y="1730852"/>
                  </a:lnTo>
                  <a:lnTo>
                    <a:pt x="2315376" y="1730216"/>
                  </a:lnTo>
                  <a:lnTo>
                    <a:pt x="2319819" y="1729263"/>
                  </a:lnTo>
                  <a:lnTo>
                    <a:pt x="2324578" y="1728627"/>
                  </a:lnTo>
                  <a:lnTo>
                    <a:pt x="2329338" y="1728627"/>
                  </a:lnTo>
                  <a:lnTo>
                    <a:pt x="2334098" y="1728310"/>
                  </a:lnTo>
                  <a:lnTo>
                    <a:pt x="2339175" y="1728627"/>
                  </a:lnTo>
                  <a:lnTo>
                    <a:pt x="2343618" y="1728945"/>
                  </a:lnTo>
                  <a:lnTo>
                    <a:pt x="2348377" y="1729581"/>
                  </a:lnTo>
                  <a:lnTo>
                    <a:pt x="2353454" y="1730534"/>
                  </a:lnTo>
                  <a:lnTo>
                    <a:pt x="2358214" y="1731487"/>
                  </a:lnTo>
                  <a:lnTo>
                    <a:pt x="2363291" y="1732758"/>
                  </a:lnTo>
                  <a:lnTo>
                    <a:pt x="2369003" y="1734982"/>
                  </a:lnTo>
                  <a:lnTo>
                    <a:pt x="2471180" y="1380699"/>
                  </a:lnTo>
                  <a:lnTo>
                    <a:pt x="2465468" y="1379428"/>
                  </a:lnTo>
                  <a:lnTo>
                    <a:pt x="2461026" y="1377839"/>
                  </a:lnTo>
                  <a:lnTo>
                    <a:pt x="2456583" y="1376250"/>
                  </a:lnTo>
                  <a:lnTo>
                    <a:pt x="2452458" y="1374344"/>
                  </a:lnTo>
                  <a:lnTo>
                    <a:pt x="2448333" y="1372438"/>
                  </a:lnTo>
                  <a:lnTo>
                    <a:pt x="2444208" y="1370213"/>
                  </a:lnTo>
                  <a:lnTo>
                    <a:pt x="2440400" y="1367989"/>
                  </a:lnTo>
                  <a:lnTo>
                    <a:pt x="2436592" y="1365447"/>
                  </a:lnTo>
                  <a:lnTo>
                    <a:pt x="2433102" y="1362587"/>
                  </a:lnTo>
                  <a:lnTo>
                    <a:pt x="2429611" y="1359728"/>
                  </a:lnTo>
                  <a:lnTo>
                    <a:pt x="2426438" y="1356550"/>
                  </a:lnTo>
                  <a:lnTo>
                    <a:pt x="2423582" y="1353691"/>
                  </a:lnTo>
                  <a:lnTo>
                    <a:pt x="2420726" y="1350513"/>
                  </a:lnTo>
                  <a:lnTo>
                    <a:pt x="2417870" y="1347018"/>
                  </a:lnTo>
                  <a:lnTo>
                    <a:pt x="2415332" y="1343523"/>
                  </a:lnTo>
                  <a:lnTo>
                    <a:pt x="2413110" y="1339710"/>
                  </a:lnTo>
                  <a:lnTo>
                    <a:pt x="2410889" y="1336215"/>
                  </a:lnTo>
                  <a:lnTo>
                    <a:pt x="2408668" y="1332402"/>
                  </a:lnTo>
                  <a:lnTo>
                    <a:pt x="2407081" y="1327954"/>
                  </a:lnTo>
                  <a:lnTo>
                    <a:pt x="2405177" y="1324141"/>
                  </a:lnTo>
                  <a:lnTo>
                    <a:pt x="2403908" y="1320010"/>
                  </a:lnTo>
                  <a:lnTo>
                    <a:pt x="2402639" y="1315879"/>
                  </a:lnTo>
                  <a:lnTo>
                    <a:pt x="2401370" y="1311749"/>
                  </a:lnTo>
                  <a:lnTo>
                    <a:pt x="2400735" y="1307618"/>
                  </a:lnTo>
                  <a:lnTo>
                    <a:pt x="2400100" y="1303170"/>
                  </a:lnTo>
                  <a:lnTo>
                    <a:pt x="2399783" y="1298721"/>
                  </a:lnTo>
                  <a:lnTo>
                    <a:pt x="2399783" y="1294590"/>
                  </a:lnTo>
                  <a:lnTo>
                    <a:pt x="2399783" y="1290142"/>
                  </a:lnTo>
                  <a:lnTo>
                    <a:pt x="2400100" y="1285376"/>
                  </a:lnTo>
                  <a:lnTo>
                    <a:pt x="2400418" y="1281245"/>
                  </a:lnTo>
                  <a:lnTo>
                    <a:pt x="2401052" y="1276797"/>
                  </a:lnTo>
                  <a:lnTo>
                    <a:pt x="2402322" y="1272348"/>
                  </a:lnTo>
                  <a:lnTo>
                    <a:pt x="2403591" y="1267900"/>
                  </a:lnTo>
                  <a:lnTo>
                    <a:pt x="2403908" y="1266947"/>
                  </a:lnTo>
                  <a:lnTo>
                    <a:pt x="2346473" y="1248835"/>
                  </a:lnTo>
                  <a:lnTo>
                    <a:pt x="2289673" y="1230406"/>
                  </a:lnTo>
                  <a:lnTo>
                    <a:pt x="2232873" y="1211660"/>
                  </a:lnTo>
                  <a:lnTo>
                    <a:pt x="2176073" y="1191642"/>
                  </a:lnTo>
                  <a:lnTo>
                    <a:pt x="2119590" y="1171306"/>
                  </a:lnTo>
                  <a:lnTo>
                    <a:pt x="2063425" y="1150335"/>
                  </a:lnTo>
                  <a:lnTo>
                    <a:pt x="2007577" y="1128729"/>
                  </a:lnTo>
                  <a:lnTo>
                    <a:pt x="1952046" y="1106804"/>
                  </a:lnTo>
                  <a:close/>
                  <a:moveTo>
                    <a:pt x="1413556" y="857694"/>
                  </a:moveTo>
                  <a:lnTo>
                    <a:pt x="1413238" y="858329"/>
                  </a:lnTo>
                  <a:lnTo>
                    <a:pt x="1411017" y="862460"/>
                  </a:lnTo>
                  <a:lnTo>
                    <a:pt x="1408478" y="866273"/>
                  </a:lnTo>
                  <a:lnTo>
                    <a:pt x="1405940" y="869768"/>
                  </a:lnTo>
                  <a:lnTo>
                    <a:pt x="1403401" y="873263"/>
                  </a:lnTo>
                  <a:lnTo>
                    <a:pt x="1400228" y="876758"/>
                  </a:lnTo>
                  <a:lnTo>
                    <a:pt x="1397055" y="879936"/>
                  </a:lnTo>
                  <a:lnTo>
                    <a:pt x="1393882" y="882796"/>
                  </a:lnTo>
                  <a:lnTo>
                    <a:pt x="1390709" y="885655"/>
                  </a:lnTo>
                  <a:lnTo>
                    <a:pt x="1387218" y="888515"/>
                  </a:lnTo>
                  <a:lnTo>
                    <a:pt x="1383410" y="890739"/>
                  </a:lnTo>
                  <a:lnTo>
                    <a:pt x="1379920" y="892963"/>
                  </a:lnTo>
                  <a:lnTo>
                    <a:pt x="1376112" y="894870"/>
                  </a:lnTo>
                  <a:lnTo>
                    <a:pt x="1372304" y="897094"/>
                  </a:lnTo>
                  <a:lnTo>
                    <a:pt x="1368179" y="899000"/>
                  </a:lnTo>
                  <a:lnTo>
                    <a:pt x="1364371" y="900271"/>
                  </a:lnTo>
                  <a:lnTo>
                    <a:pt x="1360246" y="901542"/>
                  </a:lnTo>
                  <a:lnTo>
                    <a:pt x="1351361" y="903449"/>
                  </a:lnTo>
                  <a:lnTo>
                    <a:pt x="1347236" y="904084"/>
                  </a:lnTo>
                  <a:lnTo>
                    <a:pt x="1343111" y="904720"/>
                  </a:lnTo>
                  <a:lnTo>
                    <a:pt x="1338668" y="905038"/>
                  </a:lnTo>
                  <a:lnTo>
                    <a:pt x="1333908" y="905038"/>
                  </a:lnTo>
                  <a:lnTo>
                    <a:pt x="1329783" y="904720"/>
                  </a:lnTo>
                  <a:lnTo>
                    <a:pt x="1325341" y="904402"/>
                  </a:lnTo>
                  <a:lnTo>
                    <a:pt x="1320898" y="904084"/>
                  </a:lnTo>
                  <a:lnTo>
                    <a:pt x="1316456" y="903131"/>
                  </a:lnTo>
                  <a:lnTo>
                    <a:pt x="1312013" y="901860"/>
                  </a:lnTo>
                  <a:lnTo>
                    <a:pt x="1307571" y="900907"/>
                  </a:lnTo>
                  <a:lnTo>
                    <a:pt x="1303446" y="899636"/>
                  </a:lnTo>
                  <a:lnTo>
                    <a:pt x="1299321" y="897729"/>
                  </a:lnTo>
                  <a:lnTo>
                    <a:pt x="1294561" y="895823"/>
                  </a:lnTo>
                  <a:lnTo>
                    <a:pt x="1290436" y="893599"/>
                  </a:lnTo>
                  <a:lnTo>
                    <a:pt x="1289801" y="892963"/>
                  </a:lnTo>
                  <a:lnTo>
                    <a:pt x="1113054" y="1215790"/>
                  </a:lnTo>
                  <a:lnTo>
                    <a:pt x="1114006" y="1216426"/>
                  </a:lnTo>
                  <a:lnTo>
                    <a:pt x="1118131" y="1218968"/>
                  </a:lnTo>
                  <a:lnTo>
                    <a:pt x="1122891" y="1221510"/>
                  </a:lnTo>
                  <a:lnTo>
                    <a:pt x="1126699" y="1224369"/>
                  </a:lnTo>
                  <a:lnTo>
                    <a:pt x="1130507" y="1227547"/>
                  </a:lnTo>
                  <a:lnTo>
                    <a:pt x="1134315" y="1230724"/>
                  </a:lnTo>
                  <a:lnTo>
                    <a:pt x="1137805" y="1233902"/>
                  </a:lnTo>
                  <a:lnTo>
                    <a:pt x="1141296" y="1237397"/>
                  </a:lnTo>
                  <a:lnTo>
                    <a:pt x="1144469" y="1240892"/>
                  </a:lnTo>
                  <a:lnTo>
                    <a:pt x="1147325" y="1244387"/>
                  </a:lnTo>
                  <a:lnTo>
                    <a:pt x="1149863" y="1248200"/>
                  </a:lnTo>
                  <a:lnTo>
                    <a:pt x="1152719" y="1252013"/>
                  </a:lnTo>
                  <a:lnTo>
                    <a:pt x="1155258" y="1255826"/>
                  </a:lnTo>
                  <a:lnTo>
                    <a:pt x="1157479" y="1259957"/>
                  </a:lnTo>
                  <a:lnTo>
                    <a:pt x="1159383" y="1264087"/>
                  </a:lnTo>
                  <a:lnTo>
                    <a:pt x="1161287" y="1268536"/>
                  </a:lnTo>
                  <a:lnTo>
                    <a:pt x="1162873" y="1272666"/>
                  </a:lnTo>
                  <a:lnTo>
                    <a:pt x="1164143" y="1276797"/>
                  </a:lnTo>
                  <a:lnTo>
                    <a:pt x="1165412" y="1280928"/>
                  </a:lnTo>
                  <a:lnTo>
                    <a:pt x="1166364" y="1285376"/>
                  </a:lnTo>
                  <a:lnTo>
                    <a:pt x="1167316" y="1289824"/>
                  </a:lnTo>
                  <a:lnTo>
                    <a:pt x="1167633" y="1294273"/>
                  </a:lnTo>
                  <a:lnTo>
                    <a:pt x="1168268" y="1298403"/>
                  </a:lnTo>
                  <a:lnTo>
                    <a:pt x="1168585" y="1302852"/>
                  </a:lnTo>
                  <a:lnTo>
                    <a:pt x="1168268" y="1307618"/>
                  </a:lnTo>
                  <a:lnTo>
                    <a:pt x="1167633" y="1311749"/>
                  </a:lnTo>
                  <a:lnTo>
                    <a:pt x="1167316" y="1316197"/>
                  </a:lnTo>
                  <a:lnTo>
                    <a:pt x="1166364" y="1320328"/>
                  </a:lnTo>
                  <a:lnTo>
                    <a:pt x="1165412" y="1324776"/>
                  </a:lnTo>
                  <a:lnTo>
                    <a:pt x="1164143" y="1329224"/>
                  </a:lnTo>
                  <a:lnTo>
                    <a:pt x="1162556" y="1333355"/>
                  </a:lnTo>
                  <a:lnTo>
                    <a:pt x="1160652" y="1337486"/>
                  </a:lnTo>
                  <a:lnTo>
                    <a:pt x="1159066" y="1341616"/>
                  </a:lnTo>
                  <a:lnTo>
                    <a:pt x="1155892" y="1346700"/>
                  </a:lnTo>
                  <a:lnTo>
                    <a:pt x="1215231" y="1376568"/>
                  </a:lnTo>
                  <a:lnTo>
                    <a:pt x="1274887" y="1406118"/>
                  </a:lnTo>
                  <a:lnTo>
                    <a:pt x="1334226" y="1435351"/>
                  </a:lnTo>
                  <a:lnTo>
                    <a:pt x="1393882" y="1464265"/>
                  </a:lnTo>
                  <a:lnTo>
                    <a:pt x="1453855" y="1492227"/>
                  </a:lnTo>
                  <a:lnTo>
                    <a:pt x="1514146" y="1519870"/>
                  </a:lnTo>
                  <a:lnTo>
                    <a:pt x="1574754" y="1547196"/>
                  </a:lnTo>
                  <a:lnTo>
                    <a:pt x="1635679" y="1574204"/>
                  </a:lnTo>
                  <a:lnTo>
                    <a:pt x="1627746" y="1565943"/>
                  </a:lnTo>
                  <a:lnTo>
                    <a:pt x="1620448" y="1557682"/>
                  </a:lnTo>
                  <a:lnTo>
                    <a:pt x="1613466" y="1549103"/>
                  </a:lnTo>
                  <a:lnTo>
                    <a:pt x="1607120" y="1540206"/>
                  </a:lnTo>
                  <a:lnTo>
                    <a:pt x="1601091" y="1531309"/>
                  </a:lnTo>
                  <a:lnTo>
                    <a:pt x="1595379" y="1522094"/>
                  </a:lnTo>
                  <a:lnTo>
                    <a:pt x="1590620" y="1512562"/>
                  </a:lnTo>
                  <a:lnTo>
                    <a:pt x="1585542" y="1503030"/>
                  </a:lnTo>
                  <a:lnTo>
                    <a:pt x="1581417" y="1493180"/>
                  </a:lnTo>
                  <a:lnTo>
                    <a:pt x="1577609" y="1483330"/>
                  </a:lnTo>
                  <a:lnTo>
                    <a:pt x="1574436" y="1473162"/>
                  </a:lnTo>
                  <a:lnTo>
                    <a:pt x="1571263" y="1462994"/>
                  </a:lnTo>
                  <a:lnTo>
                    <a:pt x="1569042" y="1453144"/>
                  </a:lnTo>
                  <a:lnTo>
                    <a:pt x="1566821" y="1442659"/>
                  </a:lnTo>
                  <a:lnTo>
                    <a:pt x="1565234" y="1432173"/>
                  </a:lnTo>
                  <a:lnTo>
                    <a:pt x="1563647" y="1421688"/>
                  </a:lnTo>
                  <a:lnTo>
                    <a:pt x="1563013" y="1411202"/>
                  </a:lnTo>
                  <a:lnTo>
                    <a:pt x="1562378" y="1400717"/>
                  </a:lnTo>
                  <a:lnTo>
                    <a:pt x="1562378" y="1389913"/>
                  </a:lnTo>
                  <a:lnTo>
                    <a:pt x="1562378" y="1379110"/>
                  </a:lnTo>
                  <a:lnTo>
                    <a:pt x="1563013" y="1368625"/>
                  </a:lnTo>
                  <a:lnTo>
                    <a:pt x="1563965" y="1357821"/>
                  </a:lnTo>
                  <a:lnTo>
                    <a:pt x="1565551" y="1347336"/>
                  </a:lnTo>
                  <a:lnTo>
                    <a:pt x="1567138" y="1336533"/>
                  </a:lnTo>
                  <a:lnTo>
                    <a:pt x="1569359" y="1326047"/>
                  </a:lnTo>
                  <a:lnTo>
                    <a:pt x="1571580" y="1315562"/>
                  </a:lnTo>
                  <a:lnTo>
                    <a:pt x="1574436" y="1305076"/>
                  </a:lnTo>
                  <a:lnTo>
                    <a:pt x="1577609" y="1294590"/>
                  </a:lnTo>
                  <a:lnTo>
                    <a:pt x="1581100" y="1284105"/>
                  </a:lnTo>
                  <a:lnTo>
                    <a:pt x="1584908" y="1273937"/>
                  </a:lnTo>
                  <a:lnTo>
                    <a:pt x="1588716" y="1263769"/>
                  </a:lnTo>
                  <a:lnTo>
                    <a:pt x="1593158" y="1253602"/>
                  </a:lnTo>
                  <a:lnTo>
                    <a:pt x="1598552" y="1242481"/>
                  </a:lnTo>
                  <a:lnTo>
                    <a:pt x="1604582" y="1231677"/>
                  </a:lnTo>
                  <a:lnTo>
                    <a:pt x="1610293" y="1221192"/>
                  </a:lnTo>
                  <a:lnTo>
                    <a:pt x="1616322" y="1211024"/>
                  </a:lnTo>
                  <a:lnTo>
                    <a:pt x="1622986" y="1201174"/>
                  </a:lnTo>
                  <a:lnTo>
                    <a:pt x="1629650" y="1191642"/>
                  </a:lnTo>
                  <a:lnTo>
                    <a:pt x="1636631" y="1182109"/>
                  </a:lnTo>
                  <a:lnTo>
                    <a:pt x="1643612" y="1173213"/>
                  </a:lnTo>
                  <a:lnTo>
                    <a:pt x="1650910" y="1164316"/>
                  </a:lnTo>
                  <a:lnTo>
                    <a:pt x="1658526" y="1156055"/>
                  </a:lnTo>
                  <a:lnTo>
                    <a:pt x="1666141" y="1148111"/>
                  </a:lnTo>
                  <a:lnTo>
                    <a:pt x="1673757" y="1140485"/>
                  </a:lnTo>
                  <a:lnTo>
                    <a:pt x="1682325" y="1132859"/>
                  </a:lnTo>
                  <a:lnTo>
                    <a:pt x="1690258" y="1125551"/>
                  </a:lnTo>
                  <a:lnTo>
                    <a:pt x="1698508" y="1119196"/>
                  </a:lnTo>
                  <a:lnTo>
                    <a:pt x="1707076" y="1112841"/>
                  </a:lnTo>
                  <a:lnTo>
                    <a:pt x="1715643" y="1106804"/>
                  </a:lnTo>
                  <a:lnTo>
                    <a:pt x="1724211" y="1101403"/>
                  </a:lnTo>
                  <a:lnTo>
                    <a:pt x="1733096" y="1096001"/>
                  </a:lnTo>
                  <a:lnTo>
                    <a:pt x="1741981" y="1091235"/>
                  </a:lnTo>
                  <a:lnTo>
                    <a:pt x="1750866" y="1086469"/>
                  </a:lnTo>
                  <a:lnTo>
                    <a:pt x="1759751" y="1082656"/>
                  </a:lnTo>
                  <a:lnTo>
                    <a:pt x="1768953" y="1078843"/>
                  </a:lnTo>
                  <a:lnTo>
                    <a:pt x="1778155" y="1075666"/>
                  </a:lnTo>
                  <a:lnTo>
                    <a:pt x="1787357" y="1073124"/>
                  </a:lnTo>
                  <a:lnTo>
                    <a:pt x="1796560" y="1070582"/>
                  </a:lnTo>
                  <a:lnTo>
                    <a:pt x="1805444" y="1068357"/>
                  </a:lnTo>
                  <a:lnTo>
                    <a:pt x="1814647" y="1067086"/>
                  </a:lnTo>
                  <a:lnTo>
                    <a:pt x="1824166" y="1066133"/>
                  </a:lnTo>
                  <a:lnTo>
                    <a:pt x="1833051" y="1065180"/>
                  </a:lnTo>
                  <a:lnTo>
                    <a:pt x="1842254" y="1064862"/>
                  </a:lnTo>
                  <a:lnTo>
                    <a:pt x="1850821" y="1065180"/>
                  </a:lnTo>
                  <a:lnTo>
                    <a:pt x="1795290" y="1041349"/>
                  </a:lnTo>
                  <a:lnTo>
                    <a:pt x="1740077" y="1016883"/>
                  </a:lnTo>
                  <a:lnTo>
                    <a:pt x="1684863" y="991781"/>
                  </a:lnTo>
                  <a:lnTo>
                    <a:pt x="1630284" y="966044"/>
                  </a:lnTo>
                  <a:lnTo>
                    <a:pt x="1575388" y="939672"/>
                  </a:lnTo>
                  <a:lnTo>
                    <a:pt x="1521127" y="912663"/>
                  </a:lnTo>
                  <a:lnTo>
                    <a:pt x="1467182" y="885655"/>
                  </a:lnTo>
                  <a:lnTo>
                    <a:pt x="1413556" y="857694"/>
                  </a:lnTo>
                  <a:close/>
                  <a:moveTo>
                    <a:pt x="1297417" y="692150"/>
                  </a:moveTo>
                  <a:lnTo>
                    <a:pt x="1336764" y="713756"/>
                  </a:lnTo>
                  <a:lnTo>
                    <a:pt x="1376112" y="734727"/>
                  </a:lnTo>
                  <a:lnTo>
                    <a:pt x="1415459" y="755698"/>
                  </a:lnTo>
                  <a:lnTo>
                    <a:pt x="1454807" y="776352"/>
                  </a:lnTo>
                  <a:lnTo>
                    <a:pt x="1494789" y="796687"/>
                  </a:lnTo>
                  <a:lnTo>
                    <a:pt x="1534454" y="816387"/>
                  </a:lnTo>
                  <a:lnTo>
                    <a:pt x="1574119" y="836405"/>
                  </a:lnTo>
                  <a:lnTo>
                    <a:pt x="1613784" y="855470"/>
                  </a:lnTo>
                  <a:lnTo>
                    <a:pt x="1654083" y="874852"/>
                  </a:lnTo>
                  <a:lnTo>
                    <a:pt x="1694066" y="893599"/>
                  </a:lnTo>
                  <a:lnTo>
                    <a:pt x="1734048" y="912028"/>
                  </a:lnTo>
                  <a:lnTo>
                    <a:pt x="1774664" y="930139"/>
                  </a:lnTo>
                  <a:lnTo>
                    <a:pt x="1814964" y="947933"/>
                  </a:lnTo>
                  <a:lnTo>
                    <a:pt x="1855264" y="965409"/>
                  </a:lnTo>
                  <a:lnTo>
                    <a:pt x="1896198" y="982885"/>
                  </a:lnTo>
                  <a:lnTo>
                    <a:pt x="1936815" y="999725"/>
                  </a:lnTo>
                  <a:lnTo>
                    <a:pt x="1977749" y="1016565"/>
                  </a:lnTo>
                  <a:lnTo>
                    <a:pt x="2018683" y="1032770"/>
                  </a:lnTo>
                  <a:lnTo>
                    <a:pt x="2059934" y="1049293"/>
                  </a:lnTo>
                  <a:lnTo>
                    <a:pt x="2101186" y="1064862"/>
                  </a:lnTo>
                  <a:lnTo>
                    <a:pt x="2142437" y="1080749"/>
                  </a:lnTo>
                  <a:lnTo>
                    <a:pt x="2184006" y="1095683"/>
                  </a:lnTo>
                  <a:lnTo>
                    <a:pt x="2225575" y="1110617"/>
                  </a:lnTo>
                  <a:lnTo>
                    <a:pt x="2267461" y="1125233"/>
                  </a:lnTo>
                  <a:lnTo>
                    <a:pt x="2309347" y="1139850"/>
                  </a:lnTo>
                  <a:lnTo>
                    <a:pt x="2351233" y="1153830"/>
                  </a:lnTo>
                  <a:lnTo>
                    <a:pt x="2393437" y="1167811"/>
                  </a:lnTo>
                  <a:lnTo>
                    <a:pt x="2435957" y="1181474"/>
                  </a:lnTo>
                  <a:lnTo>
                    <a:pt x="2478478" y="1194819"/>
                  </a:lnTo>
                  <a:lnTo>
                    <a:pt x="2520999" y="1207529"/>
                  </a:lnTo>
                  <a:lnTo>
                    <a:pt x="2563837" y="1220556"/>
                  </a:lnTo>
                  <a:lnTo>
                    <a:pt x="2606675" y="1233266"/>
                  </a:lnTo>
                  <a:lnTo>
                    <a:pt x="2415332" y="1938338"/>
                  </a:lnTo>
                  <a:lnTo>
                    <a:pt x="2366782" y="1924357"/>
                  </a:lnTo>
                  <a:lnTo>
                    <a:pt x="2318549" y="1910059"/>
                  </a:lnTo>
                  <a:lnTo>
                    <a:pt x="2270317" y="1895443"/>
                  </a:lnTo>
                  <a:lnTo>
                    <a:pt x="2222402" y="1880509"/>
                  </a:lnTo>
                  <a:lnTo>
                    <a:pt x="2174486" y="1865257"/>
                  </a:lnTo>
                  <a:lnTo>
                    <a:pt x="2126889" y="1849370"/>
                  </a:lnTo>
                  <a:lnTo>
                    <a:pt x="2079608" y="1833800"/>
                  </a:lnTo>
                  <a:lnTo>
                    <a:pt x="2032010" y="1817278"/>
                  </a:lnTo>
                  <a:lnTo>
                    <a:pt x="1984730" y="1800755"/>
                  </a:lnTo>
                  <a:lnTo>
                    <a:pt x="1937766" y="1783915"/>
                  </a:lnTo>
                  <a:lnTo>
                    <a:pt x="1890803" y="1766757"/>
                  </a:lnTo>
                  <a:lnTo>
                    <a:pt x="1844157" y="1749281"/>
                  </a:lnTo>
                  <a:lnTo>
                    <a:pt x="1797512" y="1731169"/>
                  </a:lnTo>
                  <a:lnTo>
                    <a:pt x="1751183" y="1713058"/>
                  </a:lnTo>
                  <a:lnTo>
                    <a:pt x="1704854" y="1694629"/>
                  </a:lnTo>
                  <a:lnTo>
                    <a:pt x="1658526" y="1675564"/>
                  </a:lnTo>
                  <a:lnTo>
                    <a:pt x="1612514" y="1656500"/>
                  </a:lnTo>
                  <a:lnTo>
                    <a:pt x="1566503" y="1636800"/>
                  </a:lnTo>
                  <a:lnTo>
                    <a:pt x="1520809" y="1617100"/>
                  </a:lnTo>
                  <a:lnTo>
                    <a:pt x="1475115" y="1596764"/>
                  </a:lnTo>
                  <a:lnTo>
                    <a:pt x="1429739" y="1576111"/>
                  </a:lnTo>
                  <a:lnTo>
                    <a:pt x="1384045" y="1555140"/>
                  </a:lnTo>
                  <a:lnTo>
                    <a:pt x="1338986" y="1534169"/>
                  </a:lnTo>
                  <a:lnTo>
                    <a:pt x="1293926" y="1512562"/>
                  </a:lnTo>
                  <a:lnTo>
                    <a:pt x="1248867" y="1490638"/>
                  </a:lnTo>
                  <a:lnTo>
                    <a:pt x="1204125" y="1468396"/>
                  </a:lnTo>
                  <a:lnTo>
                    <a:pt x="1159066" y="1446154"/>
                  </a:lnTo>
                  <a:lnTo>
                    <a:pt x="1114324" y="1422959"/>
                  </a:lnTo>
                  <a:lnTo>
                    <a:pt x="1069899" y="1399446"/>
                  </a:lnTo>
                  <a:lnTo>
                    <a:pt x="1025474" y="1376250"/>
                  </a:lnTo>
                  <a:lnTo>
                    <a:pt x="981050" y="1352102"/>
                  </a:lnTo>
                  <a:lnTo>
                    <a:pt x="936625" y="1327636"/>
                  </a:lnTo>
                  <a:lnTo>
                    <a:pt x="1297417" y="692150"/>
                  </a:lnTo>
                  <a:close/>
                  <a:moveTo>
                    <a:pt x="2337312" y="325877"/>
                  </a:moveTo>
                  <a:lnTo>
                    <a:pt x="2306540" y="337312"/>
                  </a:lnTo>
                  <a:lnTo>
                    <a:pt x="2313202" y="355098"/>
                  </a:lnTo>
                  <a:lnTo>
                    <a:pt x="2305271" y="358910"/>
                  </a:lnTo>
                  <a:lnTo>
                    <a:pt x="2297974" y="363356"/>
                  </a:lnTo>
                  <a:lnTo>
                    <a:pt x="2291312" y="367803"/>
                  </a:lnTo>
                  <a:lnTo>
                    <a:pt x="2285285" y="372250"/>
                  </a:lnTo>
                  <a:lnTo>
                    <a:pt x="2280209" y="376696"/>
                  </a:lnTo>
                  <a:lnTo>
                    <a:pt x="2275450" y="381778"/>
                  </a:lnTo>
                  <a:lnTo>
                    <a:pt x="2271644" y="386543"/>
                  </a:lnTo>
                  <a:lnTo>
                    <a:pt x="2268154" y="391625"/>
                  </a:lnTo>
                  <a:lnTo>
                    <a:pt x="2265299" y="396706"/>
                  </a:lnTo>
                  <a:lnTo>
                    <a:pt x="2263078" y="402106"/>
                  </a:lnTo>
                  <a:lnTo>
                    <a:pt x="2261809" y="407506"/>
                  </a:lnTo>
                  <a:lnTo>
                    <a:pt x="2261175" y="413223"/>
                  </a:lnTo>
                  <a:lnTo>
                    <a:pt x="2260540" y="418622"/>
                  </a:lnTo>
                  <a:lnTo>
                    <a:pt x="2261492" y="424657"/>
                  </a:lnTo>
                  <a:lnTo>
                    <a:pt x="2262444" y="431009"/>
                  </a:lnTo>
                  <a:lnTo>
                    <a:pt x="2264664" y="436727"/>
                  </a:lnTo>
                  <a:lnTo>
                    <a:pt x="2265933" y="440538"/>
                  </a:lnTo>
                  <a:lnTo>
                    <a:pt x="2267202" y="444032"/>
                  </a:lnTo>
                  <a:lnTo>
                    <a:pt x="2269106" y="447526"/>
                  </a:lnTo>
                  <a:lnTo>
                    <a:pt x="2271009" y="450702"/>
                  </a:lnTo>
                  <a:lnTo>
                    <a:pt x="2273230" y="453560"/>
                  </a:lnTo>
                  <a:lnTo>
                    <a:pt x="2275450" y="456419"/>
                  </a:lnTo>
                  <a:lnTo>
                    <a:pt x="2277671" y="458325"/>
                  </a:lnTo>
                  <a:lnTo>
                    <a:pt x="2280209" y="460866"/>
                  </a:lnTo>
                  <a:lnTo>
                    <a:pt x="2285285" y="464359"/>
                  </a:lnTo>
                  <a:lnTo>
                    <a:pt x="2290678" y="467536"/>
                  </a:lnTo>
                  <a:lnTo>
                    <a:pt x="2296388" y="469759"/>
                  </a:lnTo>
                  <a:lnTo>
                    <a:pt x="2301781" y="471347"/>
                  </a:lnTo>
                  <a:lnTo>
                    <a:pt x="2308761" y="472300"/>
                  </a:lnTo>
                  <a:lnTo>
                    <a:pt x="2318278" y="473253"/>
                  </a:lnTo>
                  <a:lnTo>
                    <a:pt x="2329698" y="474206"/>
                  </a:lnTo>
                  <a:lnTo>
                    <a:pt x="2343657" y="474841"/>
                  </a:lnTo>
                  <a:lnTo>
                    <a:pt x="2359519" y="475158"/>
                  </a:lnTo>
                  <a:lnTo>
                    <a:pt x="2372209" y="476111"/>
                  </a:lnTo>
                  <a:lnTo>
                    <a:pt x="2381726" y="477064"/>
                  </a:lnTo>
                  <a:lnTo>
                    <a:pt x="2387119" y="478017"/>
                  </a:lnTo>
                  <a:lnTo>
                    <a:pt x="2389340" y="478335"/>
                  </a:lnTo>
                  <a:lnTo>
                    <a:pt x="2390926" y="479288"/>
                  </a:lnTo>
                  <a:lnTo>
                    <a:pt x="2392829" y="480558"/>
                  </a:lnTo>
                  <a:lnTo>
                    <a:pt x="2394098" y="481828"/>
                  </a:lnTo>
                  <a:lnTo>
                    <a:pt x="2396002" y="483734"/>
                  </a:lnTo>
                  <a:lnTo>
                    <a:pt x="2396953" y="485640"/>
                  </a:lnTo>
                  <a:lnTo>
                    <a:pt x="2398222" y="488181"/>
                  </a:lnTo>
                  <a:lnTo>
                    <a:pt x="2399491" y="490722"/>
                  </a:lnTo>
                  <a:lnTo>
                    <a:pt x="2400443" y="493580"/>
                  </a:lnTo>
                  <a:lnTo>
                    <a:pt x="2400760" y="496439"/>
                  </a:lnTo>
                  <a:lnTo>
                    <a:pt x="2400760" y="499298"/>
                  </a:lnTo>
                  <a:lnTo>
                    <a:pt x="2400126" y="501839"/>
                  </a:lnTo>
                  <a:lnTo>
                    <a:pt x="2398540" y="503744"/>
                  </a:lnTo>
                  <a:lnTo>
                    <a:pt x="2396953" y="505650"/>
                  </a:lnTo>
                  <a:lnTo>
                    <a:pt x="2394415" y="507238"/>
                  </a:lnTo>
                  <a:lnTo>
                    <a:pt x="2391560" y="508826"/>
                  </a:lnTo>
                  <a:lnTo>
                    <a:pt x="2387753" y="509779"/>
                  </a:lnTo>
                  <a:lnTo>
                    <a:pt x="2384581" y="510097"/>
                  </a:lnTo>
                  <a:lnTo>
                    <a:pt x="2382360" y="509779"/>
                  </a:lnTo>
                  <a:lnTo>
                    <a:pt x="2380774" y="509461"/>
                  </a:lnTo>
                  <a:lnTo>
                    <a:pt x="2379822" y="508826"/>
                  </a:lnTo>
                  <a:lnTo>
                    <a:pt x="2378236" y="506603"/>
                  </a:lnTo>
                  <a:lnTo>
                    <a:pt x="2376016" y="503427"/>
                  </a:lnTo>
                  <a:lnTo>
                    <a:pt x="2373795" y="498980"/>
                  </a:lnTo>
                  <a:lnTo>
                    <a:pt x="2371574" y="493263"/>
                  </a:lnTo>
                  <a:lnTo>
                    <a:pt x="2368719" y="485640"/>
                  </a:lnTo>
                  <a:lnTo>
                    <a:pt x="2334140" y="498662"/>
                  </a:lnTo>
                  <a:lnTo>
                    <a:pt x="2299243" y="510732"/>
                  </a:lnTo>
                  <a:lnTo>
                    <a:pt x="2300830" y="516449"/>
                  </a:lnTo>
                  <a:lnTo>
                    <a:pt x="2301781" y="519943"/>
                  </a:lnTo>
                  <a:lnTo>
                    <a:pt x="2304002" y="525025"/>
                  </a:lnTo>
                  <a:lnTo>
                    <a:pt x="2306223" y="529154"/>
                  </a:lnTo>
                  <a:lnTo>
                    <a:pt x="2309078" y="533600"/>
                  </a:lnTo>
                  <a:lnTo>
                    <a:pt x="2312568" y="537094"/>
                  </a:lnTo>
                  <a:lnTo>
                    <a:pt x="2316057" y="539953"/>
                  </a:lnTo>
                  <a:lnTo>
                    <a:pt x="2320181" y="542811"/>
                  </a:lnTo>
                  <a:lnTo>
                    <a:pt x="2324940" y="545035"/>
                  </a:lnTo>
                  <a:lnTo>
                    <a:pt x="2329698" y="546623"/>
                  </a:lnTo>
                  <a:lnTo>
                    <a:pt x="2334774" y="548211"/>
                  </a:lnTo>
                  <a:lnTo>
                    <a:pt x="2340485" y="548846"/>
                  </a:lnTo>
                  <a:lnTo>
                    <a:pt x="2346829" y="549164"/>
                  </a:lnTo>
                  <a:lnTo>
                    <a:pt x="2353174" y="548846"/>
                  </a:lnTo>
                  <a:lnTo>
                    <a:pt x="2360154" y="548211"/>
                  </a:lnTo>
                  <a:lnTo>
                    <a:pt x="2367450" y="546940"/>
                  </a:lnTo>
                  <a:lnTo>
                    <a:pt x="2375381" y="545670"/>
                  </a:lnTo>
                  <a:lnTo>
                    <a:pt x="2383312" y="543447"/>
                  </a:lnTo>
                  <a:lnTo>
                    <a:pt x="2389022" y="558375"/>
                  </a:lnTo>
                  <a:lnTo>
                    <a:pt x="2421381" y="545988"/>
                  </a:lnTo>
                  <a:lnTo>
                    <a:pt x="2415353" y="531377"/>
                  </a:lnTo>
                  <a:lnTo>
                    <a:pt x="2423602" y="527248"/>
                  </a:lnTo>
                  <a:lnTo>
                    <a:pt x="2431533" y="523119"/>
                  </a:lnTo>
                  <a:lnTo>
                    <a:pt x="2438512" y="518672"/>
                  </a:lnTo>
                  <a:lnTo>
                    <a:pt x="2444222" y="514226"/>
                  </a:lnTo>
                  <a:lnTo>
                    <a:pt x="2449932" y="509779"/>
                  </a:lnTo>
                  <a:lnTo>
                    <a:pt x="2455008" y="505650"/>
                  </a:lnTo>
                  <a:lnTo>
                    <a:pt x="2459450" y="500568"/>
                  </a:lnTo>
                  <a:lnTo>
                    <a:pt x="2462939" y="496121"/>
                  </a:lnTo>
                  <a:lnTo>
                    <a:pt x="2465477" y="491675"/>
                  </a:lnTo>
                  <a:lnTo>
                    <a:pt x="2467698" y="486593"/>
                  </a:lnTo>
                  <a:lnTo>
                    <a:pt x="2469284" y="481828"/>
                  </a:lnTo>
                  <a:lnTo>
                    <a:pt x="2470553" y="477064"/>
                  </a:lnTo>
                  <a:lnTo>
                    <a:pt x="2470553" y="471982"/>
                  </a:lnTo>
                  <a:lnTo>
                    <a:pt x="2470236" y="466900"/>
                  </a:lnTo>
                  <a:lnTo>
                    <a:pt x="2468967" y="461818"/>
                  </a:lnTo>
                  <a:lnTo>
                    <a:pt x="2467381" y="456737"/>
                  </a:lnTo>
                  <a:lnTo>
                    <a:pt x="2465477" y="453243"/>
                  </a:lnTo>
                  <a:lnTo>
                    <a:pt x="2463891" y="450067"/>
                  </a:lnTo>
                  <a:lnTo>
                    <a:pt x="2461988" y="446890"/>
                  </a:lnTo>
                  <a:lnTo>
                    <a:pt x="2459767" y="444032"/>
                  </a:lnTo>
                  <a:lnTo>
                    <a:pt x="2457546" y="441491"/>
                  </a:lnTo>
                  <a:lnTo>
                    <a:pt x="2454691" y="438950"/>
                  </a:lnTo>
                  <a:lnTo>
                    <a:pt x="2451836" y="436409"/>
                  </a:lnTo>
                  <a:lnTo>
                    <a:pt x="2448981" y="434503"/>
                  </a:lnTo>
                  <a:lnTo>
                    <a:pt x="2442636" y="431009"/>
                  </a:lnTo>
                  <a:lnTo>
                    <a:pt x="2435974" y="428151"/>
                  </a:lnTo>
                  <a:lnTo>
                    <a:pt x="2429312" y="425927"/>
                  </a:lnTo>
                  <a:lnTo>
                    <a:pt x="2422650" y="424657"/>
                  </a:lnTo>
                  <a:lnTo>
                    <a:pt x="2414402" y="424022"/>
                  </a:lnTo>
                  <a:lnTo>
                    <a:pt x="2403298" y="422751"/>
                  </a:lnTo>
                  <a:lnTo>
                    <a:pt x="2372843" y="421481"/>
                  </a:lnTo>
                  <a:lnTo>
                    <a:pt x="2362691" y="420846"/>
                  </a:lnTo>
                  <a:lnTo>
                    <a:pt x="2358567" y="420210"/>
                  </a:lnTo>
                  <a:lnTo>
                    <a:pt x="2355078" y="419257"/>
                  </a:lnTo>
                  <a:lnTo>
                    <a:pt x="2351905" y="418622"/>
                  </a:lnTo>
                  <a:lnTo>
                    <a:pt x="2349050" y="417669"/>
                  </a:lnTo>
                  <a:lnTo>
                    <a:pt x="2347147" y="416717"/>
                  </a:lnTo>
                  <a:lnTo>
                    <a:pt x="2345243" y="415128"/>
                  </a:lnTo>
                  <a:lnTo>
                    <a:pt x="2342705" y="411635"/>
                  </a:lnTo>
                  <a:lnTo>
                    <a:pt x="2339850" y="407188"/>
                  </a:lnTo>
                  <a:lnTo>
                    <a:pt x="2336678" y="401153"/>
                  </a:lnTo>
                  <a:lnTo>
                    <a:pt x="2333823" y="393848"/>
                  </a:lnTo>
                  <a:lnTo>
                    <a:pt x="2332871" y="390672"/>
                  </a:lnTo>
                  <a:lnTo>
                    <a:pt x="2332554" y="388448"/>
                  </a:lnTo>
                  <a:lnTo>
                    <a:pt x="2332871" y="385590"/>
                  </a:lnTo>
                  <a:lnTo>
                    <a:pt x="2333505" y="383366"/>
                  </a:lnTo>
                  <a:lnTo>
                    <a:pt x="2334774" y="381461"/>
                  </a:lnTo>
                  <a:lnTo>
                    <a:pt x="2336995" y="379237"/>
                  </a:lnTo>
                  <a:lnTo>
                    <a:pt x="2339533" y="377967"/>
                  </a:lnTo>
                  <a:lnTo>
                    <a:pt x="2342705" y="376379"/>
                  </a:lnTo>
                  <a:lnTo>
                    <a:pt x="2346512" y="375108"/>
                  </a:lnTo>
                  <a:lnTo>
                    <a:pt x="2349685" y="375108"/>
                  </a:lnTo>
                  <a:lnTo>
                    <a:pt x="2350954" y="375108"/>
                  </a:lnTo>
                  <a:lnTo>
                    <a:pt x="2352223" y="375426"/>
                  </a:lnTo>
                  <a:lnTo>
                    <a:pt x="2353492" y="376061"/>
                  </a:lnTo>
                  <a:lnTo>
                    <a:pt x="2354443" y="377332"/>
                  </a:lnTo>
                  <a:lnTo>
                    <a:pt x="2356664" y="379873"/>
                  </a:lnTo>
                  <a:lnTo>
                    <a:pt x="2358885" y="384637"/>
                  </a:lnTo>
                  <a:lnTo>
                    <a:pt x="2362057" y="391307"/>
                  </a:lnTo>
                  <a:lnTo>
                    <a:pt x="2365229" y="399565"/>
                  </a:lnTo>
                  <a:lnTo>
                    <a:pt x="2369671" y="410999"/>
                  </a:lnTo>
                  <a:lnTo>
                    <a:pt x="2403615" y="397659"/>
                  </a:lnTo>
                  <a:lnTo>
                    <a:pt x="2436926" y="384637"/>
                  </a:lnTo>
                  <a:lnTo>
                    <a:pt x="2433436" y="375426"/>
                  </a:lnTo>
                  <a:lnTo>
                    <a:pt x="2429946" y="368121"/>
                  </a:lnTo>
                  <a:lnTo>
                    <a:pt x="2426457" y="361768"/>
                  </a:lnTo>
                  <a:lnTo>
                    <a:pt x="2422333" y="356051"/>
                  </a:lnTo>
                  <a:lnTo>
                    <a:pt x="2420429" y="353510"/>
                  </a:lnTo>
                  <a:lnTo>
                    <a:pt x="2417891" y="351287"/>
                  </a:lnTo>
                  <a:lnTo>
                    <a:pt x="2415671" y="349381"/>
                  </a:lnTo>
                  <a:lnTo>
                    <a:pt x="2412815" y="347158"/>
                  </a:lnTo>
                  <a:lnTo>
                    <a:pt x="2410595" y="345570"/>
                  </a:lnTo>
                  <a:lnTo>
                    <a:pt x="2407740" y="343982"/>
                  </a:lnTo>
                  <a:lnTo>
                    <a:pt x="2405202" y="343029"/>
                  </a:lnTo>
                  <a:lnTo>
                    <a:pt x="2402029" y="341758"/>
                  </a:lnTo>
                  <a:lnTo>
                    <a:pt x="2399491" y="340805"/>
                  </a:lnTo>
                  <a:lnTo>
                    <a:pt x="2396319" y="340170"/>
                  </a:lnTo>
                  <a:lnTo>
                    <a:pt x="2389974" y="339217"/>
                  </a:lnTo>
                  <a:lnTo>
                    <a:pt x="2383629" y="338900"/>
                  </a:lnTo>
                  <a:lnTo>
                    <a:pt x="2377284" y="338582"/>
                  </a:lnTo>
                  <a:lnTo>
                    <a:pt x="2370940" y="338900"/>
                  </a:lnTo>
                  <a:lnTo>
                    <a:pt x="2364278" y="339535"/>
                  </a:lnTo>
                  <a:lnTo>
                    <a:pt x="2357616" y="340488"/>
                  </a:lnTo>
                  <a:lnTo>
                    <a:pt x="2350954" y="342394"/>
                  </a:lnTo>
                  <a:lnTo>
                    <a:pt x="2344292" y="343982"/>
                  </a:lnTo>
                  <a:lnTo>
                    <a:pt x="2337312" y="325877"/>
                  </a:lnTo>
                  <a:close/>
                  <a:moveTo>
                    <a:pt x="2259588" y="275058"/>
                  </a:moveTo>
                  <a:lnTo>
                    <a:pt x="2219933" y="289351"/>
                  </a:lnTo>
                  <a:lnTo>
                    <a:pt x="2179961" y="303326"/>
                  </a:lnTo>
                  <a:lnTo>
                    <a:pt x="2139672" y="316984"/>
                  </a:lnTo>
                  <a:lnTo>
                    <a:pt x="2099700" y="329689"/>
                  </a:lnTo>
                  <a:lnTo>
                    <a:pt x="2059727" y="342394"/>
                  </a:lnTo>
                  <a:lnTo>
                    <a:pt x="2019121" y="354463"/>
                  </a:lnTo>
                  <a:lnTo>
                    <a:pt x="1978514" y="366533"/>
                  </a:lnTo>
                  <a:lnTo>
                    <a:pt x="1937590" y="377967"/>
                  </a:lnTo>
                  <a:lnTo>
                    <a:pt x="1937907" y="378285"/>
                  </a:lnTo>
                  <a:lnTo>
                    <a:pt x="1939493" y="384637"/>
                  </a:lnTo>
                  <a:lnTo>
                    <a:pt x="1940128" y="390672"/>
                  </a:lnTo>
                  <a:lnTo>
                    <a:pt x="1940128" y="397024"/>
                  </a:lnTo>
                  <a:lnTo>
                    <a:pt x="1939493" y="403059"/>
                  </a:lnTo>
                  <a:lnTo>
                    <a:pt x="1938542" y="409094"/>
                  </a:lnTo>
                  <a:lnTo>
                    <a:pt x="1936638" y="414811"/>
                  </a:lnTo>
                  <a:lnTo>
                    <a:pt x="1934100" y="420528"/>
                  </a:lnTo>
                  <a:lnTo>
                    <a:pt x="1931562" y="425610"/>
                  </a:lnTo>
                  <a:lnTo>
                    <a:pt x="1928390" y="431009"/>
                  </a:lnTo>
                  <a:lnTo>
                    <a:pt x="1924583" y="435456"/>
                  </a:lnTo>
                  <a:lnTo>
                    <a:pt x="1919824" y="439903"/>
                  </a:lnTo>
                  <a:lnTo>
                    <a:pt x="1915383" y="443714"/>
                  </a:lnTo>
                  <a:lnTo>
                    <a:pt x="1910307" y="447208"/>
                  </a:lnTo>
                  <a:lnTo>
                    <a:pt x="1904597" y="450384"/>
                  </a:lnTo>
                  <a:lnTo>
                    <a:pt x="1898569" y="452925"/>
                  </a:lnTo>
                  <a:lnTo>
                    <a:pt x="1892542" y="454513"/>
                  </a:lnTo>
                  <a:lnTo>
                    <a:pt x="1891590" y="454831"/>
                  </a:lnTo>
                  <a:lnTo>
                    <a:pt x="1955038" y="703844"/>
                  </a:lnTo>
                  <a:lnTo>
                    <a:pt x="1955673" y="703209"/>
                  </a:lnTo>
                  <a:lnTo>
                    <a:pt x="1962652" y="701939"/>
                  </a:lnTo>
                  <a:lnTo>
                    <a:pt x="1969314" y="701303"/>
                  </a:lnTo>
                  <a:lnTo>
                    <a:pt x="1976293" y="700986"/>
                  </a:lnTo>
                  <a:lnTo>
                    <a:pt x="1982955" y="701303"/>
                  </a:lnTo>
                  <a:lnTo>
                    <a:pt x="1989300" y="702256"/>
                  </a:lnTo>
                  <a:lnTo>
                    <a:pt x="1995645" y="704162"/>
                  </a:lnTo>
                  <a:lnTo>
                    <a:pt x="2001355" y="706068"/>
                  </a:lnTo>
                  <a:lnTo>
                    <a:pt x="2007383" y="708609"/>
                  </a:lnTo>
                  <a:lnTo>
                    <a:pt x="2012776" y="711785"/>
                  </a:lnTo>
                  <a:lnTo>
                    <a:pt x="2017852" y="715279"/>
                  </a:lnTo>
                  <a:lnTo>
                    <a:pt x="2022293" y="719408"/>
                  </a:lnTo>
                  <a:lnTo>
                    <a:pt x="2026417" y="723854"/>
                  </a:lnTo>
                  <a:lnTo>
                    <a:pt x="2030541" y="728936"/>
                  </a:lnTo>
                  <a:lnTo>
                    <a:pt x="2033396" y="734018"/>
                  </a:lnTo>
                  <a:lnTo>
                    <a:pt x="2036252" y="740053"/>
                  </a:lnTo>
                  <a:lnTo>
                    <a:pt x="2038472" y="745770"/>
                  </a:lnTo>
                  <a:lnTo>
                    <a:pt x="2039107" y="749582"/>
                  </a:lnTo>
                  <a:lnTo>
                    <a:pt x="2083838" y="736877"/>
                  </a:lnTo>
                  <a:lnTo>
                    <a:pt x="2127934" y="723537"/>
                  </a:lnTo>
                  <a:lnTo>
                    <a:pt x="2172347" y="709879"/>
                  </a:lnTo>
                  <a:lnTo>
                    <a:pt x="2216444" y="695904"/>
                  </a:lnTo>
                  <a:lnTo>
                    <a:pt x="2260223" y="681611"/>
                  </a:lnTo>
                  <a:lnTo>
                    <a:pt x="2304319" y="667318"/>
                  </a:lnTo>
                  <a:lnTo>
                    <a:pt x="2348098" y="652390"/>
                  </a:lnTo>
                  <a:lnTo>
                    <a:pt x="2391560" y="637144"/>
                  </a:lnTo>
                  <a:lnTo>
                    <a:pt x="2383947" y="636827"/>
                  </a:lnTo>
                  <a:lnTo>
                    <a:pt x="2376016" y="635874"/>
                  </a:lnTo>
                  <a:lnTo>
                    <a:pt x="2368719" y="634921"/>
                  </a:lnTo>
                  <a:lnTo>
                    <a:pt x="2361105" y="633333"/>
                  </a:lnTo>
                  <a:lnTo>
                    <a:pt x="2353809" y="631427"/>
                  </a:lnTo>
                  <a:lnTo>
                    <a:pt x="2346512" y="629839"/>
                  </a:lnTo>
                  <a:lnTo>
                    <a:pt x="2339533" y="627298"/>
                  </a:lnTo>
                  <a:lnTo>
                    <a:pt x="2332554" y="624440"/>
                  </a:lnTo>
                  <a:lnTo>
                    <a:pt x="2325892" y="621581"/>
                  </a:lnTo>
                  <a:lnTo>
                    <a:pt x="2319230" y="618087"/>
                  </a:lnTo>
                  <a:lnTo>
                    <a:pt x="2312568" y="614593"/>
                  </a:lnTo>
                  <a:lnTo>
                    <a:pt x="2306223" y="611100"/>
                  </a:lnTo>
                  <a:lnTo>
                    <a:pt x="2300195" y="606970"/>
                  </a:lnTo>
                  <a:lnTo>
                    <a:pt x="2294168" y="602841"/>
                  </a:lnTo>
                  <a:lnTo>
                    <a:pt x="2288140" y="598395"/>
                  </a:lnTo>
                  <a:lnTo>
                    <a:pt x="2282747" y="593313"/>
                  </a:lnTo>
                  <a:lnTo>
                    <a:pt x="2277037" y="588549"/>
                  </a:lnTo>
                  <a:lnTo>
                    <a:pt x="2271961" y="583467"/>
                  </a:lnTo>
                  <a:lnTo>
                    <a:pt x="2266568" y="578067"/>
                  </a:lnTo>
                  <a:lnTo>
                    <a:pt x="2261809" y="572668"/>
                  </a:lnTo>
                  <a:lnTo>
                    <a:pt x="2256733" y="566950"/>
                  </a:lnTo>
                  <a:lnTo>
                    <a:pt x="2252292" y="560916"/>
                  </a:lnTo>
                  <a:lnTo>
                    <a:pt x="2248168" y="554881"/>
                  </a:lnTo>
                  <a:lnTo>
                    <a:pt x="2244044" y="548528"/>
                  </a:lnTo>
                  <a:lnTo>
                    <a:pt x="2239920" y="542176"/>
                  </a:lnTo>
                  <a:lnTo>
                    <a:pt x="2236113" y="535506"/>
                  </a:lnTo>
                  <a:lnTo>
                    <a:pt x="2232623" y="528836"/>
                  </a:lnTo>
                  <a:lnTo>
                    <a:pt x="2229133" y="522166"/>
                  </a:lnTo>
                  <a:lnTo>
                    <a:pt x="2225961" y="515178"/>
                  </a:lnTo>
                  <a:lnTo>
                    <a:pt x="2223106" y="508509"/>
                  </a:lnTo>
                  <a:lnTo>
                    <a:pt x="2220251" y="500886"/>
                  </a:lnTo>
                  <a:lnTo>
                    <a:pt x="2217713" y="493898"/>
                  </a:lnTo>
                  <a:lnTo>
                    <a:pt x="2215492" y="485640"/>
                  </a:lnTo>
                  <a:lnTo>
                    <a:pt x="2212954" y="477699"/>
                  </a:lnTo>
                  <a:lnTo>
                    <a:pt x="2210734" y="469441"/>
                  </a:lnTo>
                  <a:lnTo>
                    <a:pt x="2209465" y="461183"/>
                  </a:lnTo>
                  <a:lnTo>
                    <a:pt x="2207878" y="453243"/>
                  </a:lnTo>
                  <a:lnTo>
                    <a:pt x="2206609" y="444985"/>
                  </a:lnTo>
                  <a:lnTo>
                    <a:pt x="2205658" y="436727"/>
                  </a:lnTo>
                  <a:lnTo>
                    <a:pt x="2205023" y="429104"/>
                  </a:lnTo>
                  <a:lnTo>
                    <a:pt x="2204706" y="421163"/>
                  </a:lnTo>
                  <a:lnTo>
                    <a:pt x="2204706" y="413223"/>
                  </a:lnTo>
                  <a:lnTo>
                    <a:pt x="2204706" y="405600"/>
                  </a:lnTo>
                  <a:lnTo>
                    <a:pt x="2205023" y="397659"/>
                  </a:lnTo>
                  <a:lnTo>
                    <a:pt x="2205658" y="390036"/>
                  </a:lnTo>
                  <a:lnTo>
                    <a:pt x="2206292" y="382414"/>
                  </a:lnTo>
                  <a:lnTo>
                    <a:pt x="2207244" y="375108"/>
                  </a:lnTo>
                  <a:lnTo>
                    <a:pt x="2208830" y="367803"/>
                  </a:lnTo>
                  <a:lnTo>
                    <a:pt x="2210099" y="360816"/>
                  </a:lnTo>
                  <a:lnTo>
                    <a:pt x="2212320" y="353828"/>
                  </a:lnTo>
                  <a:lnTo>
                    <a:pt x="2213906" y="346840"/>
                  </a:lnTo>
                  <a:lnTo>
                    <a:pt x="2216444" y="340170"/>
                  </a:lnTo>
                  <a:lnTo>
                    <a:pt x="2218982" y="333500"/>
                  </a:lnTo>
                  <a:lnTo>
                    <a:pt x="2221202" y="327465"/>
                  </a:lnTo>
                  <a:lnTo>
                    <a:pt x="2224375" y="321113"/>
                  </a:lnTo>
                  <a:lnTo>
                    <a:pt x="2227547" y="315078"/>
                  </a:lnTo>
                  <a:lnTo>
                    <a:pt x="2230720" y="309679"/>
                  </a:lnTo>
                  <a:lnTo>
                    <a:pt x="2234209" y="303962"/>
                  </a:lnTo>
                  <a:lnTo>
                    <a:pt x="2238016" y="298244"/>
                  </a:lnTo>
                  <a:lnTo>
                    <a:pt x="2241823" y="293163"/>
                  </a:lnTo>
                  <a:lnTo>
                    <a:pt x="2245947" y="288398"/>
                  </a:lnTo>
                  <a:lnTo>
                    <a:pt x="2250388" y="283634"/>
                  </a:lnTo>
                  <a:lnTo>
                    <a:pt x="2254830" y="279187"/>
                  </a:lnTo>
                  <a:lnTo>
                    <a:pt x="2259588" y="275058"/>
                  </a:lnTo>
                  <a:close/>
                  <a:moveTo>
                    <a:pt x="2637421" y="114660"/>
                  </a:moveTo>
                  <a:lnTo>
                    <a:pt x="2599352" y="132765"/>
                  </a:lnTo>
                  <a:lnTo>
                    <a:pt x="2561601" y="150551"/>
                  </a:lnTo>
                  <a:lnTo>
                    <a:pt x="2523849" y="167703"/>
                  </a:lnTo>
                  <a:lnTo>
                    <a:pt x="2485463" y="184537"/>
                  </a:lnTo>
                  <a:lnTo>
                    <a:pt x="2447077" y="201053"/>
                  </a:lnTo>
                  <a:lnTo>
                    <a:pt x="2408374" y="216934"/>
                  </a:lnTo>
                  <a:lnTo>
                    <a:pt x="2369671" y="233133"/>
                  </a:lnTo>
                  <a:lnTo>
                    <a:pt x="2330650" y="248061"/>
                  </a:lnTo>
                  <a:lnTo>
                    <a:pt x="2336995" y="248378"/>
                  </a:lnTo>
                  <a:lnTo>
                    <a:pt x="2343340" y="248696"/>
                  </a:lnTo>
                  <a:lnTo>
                    <a:pt x="2349685" y="249331"/>
                  </a:lnTo>
                  <a:lnTo>
                    <a:pt x="2355712" y="250284"/>
                  </a:lnTo>
                  <a:lnTo>
                    <a:pt x="2362374" y="251554"/>
                  </a:lnTo>
                  <a:lnTo>
                    <a:pt x="2368719" y="253143"/>
                  </a:lnTo>
                  <a:lnTo>
                    <a:pt x="2375064" y="255048"/>
                  </a:lnTo>
                  <a:lnTo>
                    <a:pt x="2381409" y="257272"/>
                  </a:lnTo>
                  <a:lnTo>
                    <a:pt x="2387436" y="259495"/>
                  </a:lnTo>
                  <a:lnTo>
                    <a:pt x="2393781" y="262353"/>
                  </a:lnTo>
                  <a:lnTo>
                    <a:pt x="2400126" y="265212"/>
                  </a:lnTo>
                  <a:lnTo>
                    <a:pt x="2405836" y="268706"/>
                  </a:lnTo>
                  <a:lnTo>
                    <a:pt x="2412181" y="272200"/>
                  </a:lnTo>
                  <a:lnTo>
                    <a:pt x="2418208" y="276011"/>
                  </a:lnTo>
                  <a:lnTo>
                    <a:pt x="2424236" y="280140"/>
                  </a:lnTo>
                  <a:lnTo>
                    <a:pt x="2429946" y="284269"/>
                  </a:lnTo>
                  <a:lnTo>
                    <a:pt x="2435974" y="289034"/>
                  </a:lnTo>
                  <a:lnTo>
                    <a:pt x="2441684" y="293798"/>
                  </a:lnTo>
                  <a:lnTo>
                    <a:pt x="2447077" y="299197"/>
                  </a:lnTo>
                  <a:lnTo>
                    <a:pt x="2452788" y="304279"/>
                  </a:lnTo>
                  <a:lnTo>
                    <a:pt x="2457863" y="309996"/>
                  </a:lnTo>
                  <a:lnTo>
                    <a:pt x="2463257" y="315714"/>
                  </a:lnTo>
                  <a:lnTo>
                    <a:pt x="2468015" y="321748"/>
                  </a:lnTo>
                  <a:lnTo>
                    <a:pt x="2472774" y="328101"/>
                  </a:lnTo>
                  <a:lnTo>
                    <a:pt x="2477850" y="334453"/>
                  </a:lnTo>
                  <a:lnTo>
                    <a:pt x="2482291" y="340805"/>
                  </a:lnTo>
                  <a:lnTo>
                    <a:pt x="2486732" y="347793"/>
                  </a:lnTo>
                  <a:lnTo>
                    <a:pt x="2490856" y="354781"/>
                  </a:lnTo>
                  <a:lnTo>
                    <a:pt x="2495298" y="362086"/>
                  </a:lnTo>
                  <a:lnTo>
                    <a:pt x="2499105" y="370026"/>
                  </a:lnTo>
                  <a:lnTo>
                    <a:pt x="2502912" y="377332"/>
                  </a:lnTo>
                  <a:lnTo>
                    <a:pt x="2506401" y="385272"/>
                  </a:lnTo>
                  <a:lnTo>
                    <a:pt x="2509256" y="392260"/>
                  </a:lnTo>
                  <a:lnTo>
                    <a:pt x="2511794" y="399565"/>
                  </a:lnTo>
                  <a:lnTo>
                    <a:pt x="2514015" y="406553"/>
                  </a:lnTo>
                  <a:lnTo>
                    <a:pt x="2516553" y="413858"/>
                  </a:lnTo>
                  <a:lnTo>
                    <a:pt x="2518139" y="421163"/>
                  </a:lnTo>
                  <a:lnTo>
                    <a:pt x="2520042" y="428468"/>
                  </a:lnTo>
                  <a:lnTo>
                    <a:pt x="2521311" y="436091"/>
                  </a:lnTo>
                  <a:lnTo>
                    <a:pt x="2522580" y="443397"/>
                  </a:lnTo>
                  <a:lnTo>
                    <a:pt x="2523849" y="450702"/>
                  </a:lnTo>
                  <a:lnTo>
                    <a:pt x="2524484" y="458325"/>
                  </a:lnTo>
                  <a:lnTo>
                    <a:pt x="2524801" y="465948"/>
                  </a:lnTo>
                  <a:lnTo>
                    <a:pt x="2525118" y="473570"/>
                  </a:lnTo>
                  <a:lnTo>
                    <a:pt x="2525118" y="480876"/>
                  </a:lnTo>
                  <a:lnTo>
                    <a:pt x="2524801" y="488181"/>
                  </a:lnTo>
                  <a:lnTo>
                    <a:pt x="2524167" y="495486"/>
                  </a:lnTo>
                  <a:lnTo>
                    <a:pt x="2523215" y="502791"/>
                  </a:lnTo>
                  <a:lnTo>
                    <a:pt x="2521946" y="510097"/>
                  </a:lnTo>
                  <a:lnTo>
                    <a:pt x="2520677" y="517402"/>
                  </a:lnTo>
                  <a:lnTo>
                    <a:pt x="2518774" y="524389"/>
                  </a:lnTo>
                  <a:lnTo>
                    <a:pt x="2516870" y="531695"/>
                  </a:lnTo>
                  <a:lnTo>
                    <a:pt x="2514649" y="538682"/>
                  </a:lnTo>
                  <a:lnTo>
                    <a:pt x="2512112" y="545670"/>
                  </a:lnTo>
                  <a:lnTo>
                    <a:pt x="2509256" y="552340"/>
                  </a:lnTo>
                  <a:lnTo>
                    <a:pt x="2506084" y="559010"/>
                  </a:lnTo>
                  <a:lnTo>
                    <a:pt x="2502594" y="565680"/>
                  </a:lnTo>
                  <a:lnTo>
                    <a:pt x="2499105" y="572032"/>
                  </a:lnTo>
                  <a:lnTo>
                    <a:pt x="2494980" y="578385"/>
                  </a:lnTo>
                  <a:lnTo>
                    <a:pt x="2490222" y="584737"/>
                  </a:lnTo>
                  <a:lnTo>
                    <a:pt x="2485781" y="590772"/>
                  </a:lnTo>
                  <a:lnTo>
                    <a:pt x="2481022" y="596489"/>
                  </a:lnTo>
                  <a:lnTo>
                    <a:pt x="2475312" y="602206"/>
                  </a:lnTo>
                  <a:lnTo>
                    <a:pt x="2469601" y="607923"/>
                  </a:lnTo>
                  <a:lnTo>
                    <a:pt x="2512112" y="590454"/>
                  </a:lnTo>
                  <a:lnTo>
                    <a:pt x="2554622" y="572985"/>
                  </a:lnTo>
                  <a:lnTo>
                    <a:pt x="2596815" y="555199"/>
                  </a:lnTo>
                  <a:lnTo>
                    <a:pt x="2639008" y="537094"/>
                  </a:lnTo>
                  <a:lnTo>
                    <a:pt x="2680883" y="518355"/>
                  </a:lnTo>
                  <a:lnTo>
                    <a:pt x="2722759" y="499615"/>
                  </a:lnTo>
                  <a:lnTo>
                    <a:pt x="2764634" y="480558"/>
                  </a:lnTo>
                  <a:lnTo>
                    <a:pt x="2805876" y="460866"/>
                  </a:lnTo>
                  <a:lnTo>
                    <a:pt x="2803972" y="457372"/>
                  </a:lnTo>
                  <a:lnTo>
                    <a:pt x="2801434" y="451655"/>
                  </a:lnTo>
                  <a:lnTo>
                    <a:pt x="2799848" y="445620"/>
                  </a:lnTo>
                  <a:lnTo>
                    <a:pt x="2798579" y="439585"/>
                  </a:lnTo>
                  <a:lnTo>
                    <a:pt x="2798262" y="433233"/>
                  </a:lnTo>
                  <a:lnTo>
                    <a:pt x="2798579" y="427198"/>
                  </a:lnTo>
                  <a:lnTo>
                    <a:pt x="2799214" y="421163"/>
                  </a:lnTo>
                  <a:lnTo>
                    <a:pt x="2800800" y="414811"/>
                  </a:lnTo>
                  <a:lnTo>
                    <a:pt x="2802703" y="409411"/>
                  </a:lnTo>
                  <a:lnTo>
                    <a:pt x="2805241" y="403377"/>
                  </a:lnTo>
                  <a:lnTo>
                    <a:pt x="2808414" y="397659"/>
                  </a:lnTo>
                  <a:lnTo>
                    <a:pt x="2812220" y="392577"/>
                  </a:lnTo>
                  <a:lnTo>
                    <a:pt x="2816345" y="387813"/>
                  </a:lnTo>
                  <a:lnTo>
                    <a:pt x="2821103" y="382731"/>
                  </a:lnTo>
                  <a:lnTo>
                    <a:pt x="2826179" y="378602"/>
                  </a:lnTo>
                  <a:lnTo>
                    <a:pt x="2831889" y="374473"/>
                  </a:lnTo>
                  <a:lnTo>
                    <a:pt x="2837917" y="371297"/>
                  </a:lnTo>
                  <a:lnTo>
                    <a:pt x="2841724" y="369391"/>
                  </a:lnTo>
                  <a:lnTo>
                    <a:pt x="2725614" y="140388"/>
                  </a:lnTo>
                  <a:lnTo>
                    <a:pt x="2722124" y="141976"/>
                  </a:lnTo>
                  <a:lnTo>
                    <a:pt x="2716097" y="144834"/>
                  </a:lnTo>
                  <a:lnTo>
                    <a:pt x="2710069" y="147058"/>
                  </a:lnTo>
                  <a:lnTo>
                    <a:pt x="2704042" y="148328"/>
                  </a:lnTo>
                  <a:lnTo>
                    <a:pt x="2697697" y="148963"/>
                  </a:lnTo>
                  <a:lnTo>
                    <a:pt x="2691669" y="149281"/>
                  </a:lnTo>
                  <a:lnTo>
                    <a:pt x="2685324" y="148646"/>
                  </a:lnTo>
                  <a:lnTo>
                    <a:pt x="2679614" y="147693"/>
                  </a:lnTo>
                  <a:lnTo>
                    <a:pt x="2673587" y="146422"/>
                  </a:lnTo>
                  <a:lnTo>
                    <a:pt x="2667876" y="144199"/>
                  </a:lnTo>
                  <a:lnTo>
                    <a:pt x="2662483" y="141341"/>
                  </a:lnTo>
                  <a:lnTo>
                    <a:pt x="2657407" y="138164"/>
                  </a:lnTo>
                  <a:lnTo>
                    <a:pt x="2652649" y="134353"/>
                  </a:lnTo>
                  <a:lnTo>
                    <a:pt x="2648207" y="130224"/>
                  </a:lnTo>
                  <a:lnTo>
                    <a:pt x="2644083" y="125777"/>
                  </a:lnTo>
                  <a:lnTo>
                    <a:pt x="2640594" y="120378"/>
                  </a:lnTo>
                  <a:lnTo>
                    <a:pt x="2637421" y="114978"/>
                  </a:lnTo>
                  <a:lnTo>
                    <a:pt x="2637421" y="114660"/>
                  </a:lnTo>
                  <a:close/>
                  <a:moveTo>
                    <a:pt x="2724345" y="0"/>
                  </a:moveTo>
                  <a:lnTo>
                    <a:pt x="2962275" y="451019"/>
                  </a:lnTo>
                  <a:lnTo>
                    <a:pt x="2931186" y="467218"/>
                  </a:lnTo>
                  <a:lnTo>
                    <a:pt x="2899779" y="482781"/>
                  </a:lnTo>
                  <a:lnTo>
                    <a:pt x="2868055" y="498345"/>
                  </a:lnTo>
                  <a:lnTo>
                    <a:pt x="2836331" y="513590"/>
                  </a:lnTo>
                  <a:lnTo>
                    <a:pt x="2804924" y="528518"/>
                  </a:lnTo>
                  <a:lnTo>
                    <a:pt x="2773200" y="543129"/>
                  </a:lnTo>
                  <a:lnTo>
                    <a:pt x="2741159" y="557739"/>
                  </a:lnTo>
                  <a:lnTo>
                    <a:pt x="2709435" y="572032"/>
                  </a:lnTo>
                  <a:lnTo>
                    <a:pt x="2677394" y="586008"/>
                  </a:lnTo>
                  <a:lnTo>
                    <a:pt x="2645352" y="599983"/>
                  </a:lnTo>
                  <a:lnTo>
                    <a:pt x="2613311" y="613640"/>
                  </a:lnTo>
                  <a:lnTo>
                    <a:pt x="2581270" y="626980"/>
                  </a:lnTo>
                  <a:lnTo>
                    <a:pt x="2548911" y="640003"/>
                  </a:lnTo>
                  <a:lnTo>
                    <a:pt x="2516870" y="652708"/>
                  </a:lnTo>
                  <a:lnTo>
                    <a:pt x="2483877" y="665412"/>
                  </a:lnTo>
                  <a:lnTo>
                    <a:pt x="2451519" y="677800"/>
                  </a:lnTo>
                  <a:lnTo>
                    <a:pt x="2419160" y="690187"/>
                  </a:lnTo>
                  <a:lnTo>
                    <a:pt x="2386484" y="701939"/>
                  </a:lnTo>
                  <a:lnTo>
                    <a:pt x="2353809" y="713373"/>
                  </a:lnTo>
                  <a:lnTo>
                    <a:pt x="2320499" y="725125"/>
                  </a:lnTo>
                  <a:lnTo>
                    <a:pt x="2287823" y="736242"/>
                  </a:lnTo>
                  <a:lnTo>
                    <a:pt x="2254830" y="747358"/>
                  </a:lnTo>
                  <a:lnTo>
                    <a:pt x="2221520" y="758157"/>
                  </a:lnTo>
                  <a:lnTo>
                    <a:pt x="2188209" y="768639"/>
                  </a:lnTo>
                  <a:lnTo>
                    <a:pt x="2155217" y="779120"/>
                  </a:lnTo>
                  <a:lnTo>
                    <a:pt x="2121589" y="789284"/>
                  </a:lnTo>
                  <a:lnTo>
                    <a:pt x="2087962" y="798813"/>
                  </a:lnTo>
                  <a:lnTo>
                    <a:pt x="2054334" y="808341"/>
                  </a:lnTo>
                  <a:lnTo>
                    <a:pt x="2020707" y="817870"/>
                  </a:lnTo>
                  <a:lnTo>
                    <a:pt x="1986445" y="827081"/>
                  </a:lnTo>
                  <a:lnTo>
                    <a:pt x="1952817" y="835974"/>
                  </a:lnTo>
                  <a:lnTo>
                    <a:pt x="1918556" y="844550"/>
                  </a:lnTo>
                  <a:lnTo>
                    <a:pt x="1800225" y="349064"/>
                  </a:lnTo>
                  <a:lnTo>
                    <a:pt x="1830363" y="341123"/>
                  </a:lnTo>
                  <a:lnTo>
                    <a:pt x="1860501" y="333183"/>
                  </a:lnTo>
                  <a:lnTo>
                    <a:pt x="1890321" y="324925"/>
                  </a:lnTo>
                  <a:lnTo>
                    <a:pt x="1920142" y="316349"/>
                  </a:lnTo>
                  <a:lnTo>
                    <a:pt x="1950280" y="308091"/>
                  </a:lnTo>
                  <a:lnTo>
                    <a:pt x="1979783" y="299515"/>
                  </a:lnTo>
                  <a:lnTo>
                    <a:pt x="2009603" y="290304"/>
                  </a:lnTo>
                  <a:lnTo>
                    <a:pt x="2039107" y="281411"/>
                  </a:lnTo>
                  <a:lnTo>
                    <a:pt x="2068293" y="271882"/>
                  </a:lnTo>
                  <a:lnTo>
                    <a:pt x="2098113" y="262353"/>
                  </a:lnTo>
                  <a:lnTo>
                    <a:pt x="2127299" y="252825"/>
                  </a:lnTo>
                  <a:lnTo>
                    <a:pt x="2156168" y="242661"/>
                  </a:lnTo>
                  <a:lnTo>
                    <a:pt x="2185354" y="232497"/>
                  </a:lnTo>
                  <a:lnTo>
                    <a:pt x="2214223" y="222333"/>
                  </a:lnTo>
                  <a:lnTo>
                    <a:pt x="2243409" y="211534"/>
                  </a:lnTo>
                  <a:lnTo>
                    <a:pt x="2272278" y="200735"/>
                  </a:lnTo>
                  <a:lnTo>
                    <a:pt x="2301147" y="189936"/>
                  </a:lnTo>
                  <a:lnTo>
                    <a:pt x="2329698" y="178820"/>
                  </a:lnTo>
                  <a:lnTo>
                    <a:pt x="2358250" y="167068"/>
                  </a:lnTo>
                  <a:lnTo>
                    <a:pt x="2386802" y="155633"/>
                  </a:lnTo>
                  <a:lnTo>
                    <a:pt x="2415353" y="143881"/>
                  </a:lnTo>
                  <a:lnTo>
                    <a:pt x="2443588" y="132130"/>
                  </a:lnTo>
                  <a:lnTo>
                    <a:pt x="2472139" y="119742"/>
                  </a:lnTo>
                  <a:lnTo>
                    <a:pt x="2500374" y="107355"/>
                  </a:lnTo>
                  <a:lnTo>
                    <a:pt x="2528608" y="94650"/>
                  </a:lnTo>
                  <a:lnTo>
                    <a:pt x="2556842" y="81628"/>
                  </a:lnTo>
                  <a:lnTo>
                    <a:pt x="2584759" y="68923"/>
                  </a:lnTo>
                  <a:lnTo>
                    <a:pt x="2612994" y="55583"/>
                  </a:lnTo>
                  <a:lnTo>
                    <a:pt x="2640911" y="41926"/>
                  </a:lnTo>
                  <a:lnTo>
                    <a:pt x="2668828" y="28268"/>
                  </a:lnTo>
                  <a:lnTo>
                    <a:pt x="2696428" y="14293"/>
                  </a:lnTo>
                  <a:lnTo>
                    <a:pt x="272434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7" name="组合 26"/>
          <p:cNvGrpSpPr/>
          <p:nvPr/>
        </p:nvGrpSpPr>
        <p:grpSpPr>
          <a:xfrm>
            <a:off x="5791700" y="3014200"/>
            <a:ext cx="522685" cy="526256"/>
            <a:chOff x="5791699" y="3014199"/>
            <a:chExt cx="522685" cy="526256"/>
          </a:xfrm>
        </p:grpSpPr>
        <p:sp>
          <p:nvSpPr>
            <p:cNvPr id="9" name="Oval 16"/>
            <p:cNvSpPr>
              <a:spLocks noChangeArrowheads="1"/>
            </p:cNvSpPr>
            <p:nvPr/>
          </p:nvSpPr>
          <p:spPr bwMode="auto">
            <a:xfrm>
              <a:off x="5791699" y="3014199"/>
              <a:ext cx="522685" cy="526256"/>
            </a:xfrm>
            <a:prstGeom prst="ellipse">
              <a:avLst/>
            </a:prstGeom>
            <a:solidFill>
              <a:schemeClr val="accent1"/>
            </a:solidFill>
            <a:ln>
              <a:noFill/>
            </a:ln>
          </p:spPr>
          <p:txBody>
            <a:bodyPr lIns="68573" tIns="34286" rIns="68573" bIns="34286" anchor="ct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a:solidFill>
                  <a:srgbClr val="F2F2F2"/>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72" name="KSO_Shape"/>
            <p:cNvSpPr/>
            <p:nvPr/>
          </p:nvSpPr>
          <p:spPr bwMode="auto">
            <a:xfrm>
              <a:off x="5895455" y="3119478"/>
              <a:ext cx="315173" cy="315699"/>
            </a:xfrm>
            <a:custGeom>
              <a:avLst/>
              <a:gdLst>
                <a:gd name="T0" fmla="*/ 2147483646 w 4409"/>
                <a:gd name="T1" fmla="*/ 2147483646 h 4408"/>
                <a:gd name="T2" fmla="*/ 2147483646 w 4409"/>
                <a:gd name="T3" fmla="*/ 2147483646 h 4408"/>
                <a:gd name="T4" fmla="*/ 2147483646 w 4409"/>
                <a:gd name="T5" fmla="*/ 2147483646 h 4408"/>
                <a:gd name="T6" fmla="*/ 2147483646 w 4409"/>
                <a:gd name="T7" fmla="*/ 2147483646 h 4408"/>
                <a:gd name="T8" fmla="*/ 2147483646 w 4409"/>
                <a:gd name="T9" fmla="*/ 2147483646 h 4408"/>
                <a:gd name="T10" fmla="*/ 2147483646 w 4409"/>
                <a:gd name="T11" fmla="*/ 2147483646 h 4408"/>
                <a:gd name="T12" fmla="*/ 2147483646 w 4409"/>
                <a:gd name="T13" fmla="*/ 2147483646 h 4408"/>
                <a:gd name="T14" fmla="*/ 2147483646 w 4409"/>
                <a:gd name="T15" fmla="*/ 2147483646 h 4408"/>
                <a:gd name="T16" fmla="*/ 481718167 w 4409"/>
                <a:gd name="T17" fmla="*/ 2147483646 h 4408"/>
                <a:gd name="T18" fmla="*/ 321145301 w 4409"/>
                <a:gd name="T19" fmla="*/ 2147483646 h 4408"/>
                <a:gd name="T20" fmla="*/ 2147483646 w 4409"/>
                <a:gd name="T21" fmla="*/ 2147483646 h 4408"/>
                <a:gd name="T22" fmla="*/ 2147483646 w 4409"/>
                <a:gd name="T23" fmla="*/ 2147483646 h 4408"/>
                <a:gd name="T24" fmla="*/ 2147483646 w 4409"/>
                <a:gd name="T25" fmla="*/ 2147483646 h 4408"/>
                <a:gd name="T26" fmla="*/ 2147483646 w 4409"/>
                <a:gd name="T27" fmla="*/ 2147483646 h 4408"/>
                <a:gd name="T28" fmla="*/ 2147483646 w 4409"/>
                <a:gd name="T29" fmla="*/ 2147483646 h 4408"/>
                <a:gd name="T30" fmla="*/ 2147483646 w 4409"/>
                <a:gd name="T31" fmla="*/ 2147483646 h 4408"/>
                <a:gd name="T32" fmla="*/ 2147483646 w 4409"/>
                <a:gd name="T33" fmla="*/ 2147483646 h 4408"/>
                <a:gd name="T34" fmla="*/ 2147483646 w 4409"/>
                <a:gd name="T35" fmla="*/ 2147483646 h 4408"/>
                <a:gd name="T36" fmla="*/ 2147483646 w 4409"/>
                <a:gd name="T37" fmla="*/ 2147483646 h 4408"/>
                <a:gd name="T38" fmla="*/ 2147483646 w 4409"/>
                <a:gd name="T39" fmla="*/ 2147483646 h 4408"/>
                <a:gd name="T40" fmla="*/ 2147483646 w 4409"/>
                <a:gd name="T41" fmla="*/ 2147483646 h 4408"/>
                <a:gd name="T42" fmla="*/ 2147483646 w 4409"/>
                <a:gd name="T43" fmla="*/ 2147483646 h 4408"/>
                <a:gd name="T44" fmla="*/ 2147483646 w 4409"/>
                <a:gd name="T45" fmla="*/ 2147483646 h 4408"/>
                <a:gd name="T46" fmla="*/ 2147483646 w 4409"/>
                <a:gd name="T47" fmla="*/ 2147483646 h 4408"/>
                <a:gd name="T48" fmla="*/ 2147483646 w 4409"/>
                <a:gd name="T49" fmla="*/ 2147483646 h 4408"/>
                <a:gd name="T50" fmla="*/ 2147483646 w 4409"/>
                <a:gd name="T51" fmla="*/ 2147483646 h 4408"/>
                <a:gd name="T52" fmla="*/ 2147483646 w 4409"/>
                <a:gd name="T53" fmla="*/ 2147483646 h 4408"/>
                <a:gd name="T54" fmla="*/ 2147483646 w 4409"/>
                <a:gd name="T55" fmla="*/ 2147483646 h 4408"/>
                <a:gd name="T56" fmla="*/ 2147483646 w 4409"/>
                <a:gd name="T57" fmla="*/ 2147483646 h 4408"/>
                <a:gd name="T58" fmla="*/ 2147483646 w 4409"/>
                <a:gd name="T59" fmla="*/ 2147483646 h 4408"/>
                <a:gd name="T60" fmla="*/ 2147483646 w 4409"/>
                <a:gd name="T61" fmla="*/ 2147483646 h 4408"/>
                <a:gd name="T62" fmla="*/ 2147483646 w 4409"/>
                <a:gd name="T63" fmla="*/ 2147483646 h 4408"/>
                <a:gd name="T64" fmla="*/ 2147483646 w 4409"/>
                <a:gd name="T65" fmla="*/ 2147483646 h 4408"/>
                <a:gd name="T66" fmla="*/ 2147483646 w 4409"/>
                <a:gd name="T67" fmla="*/ 2147483646 h 4408"/>
                <a:gd name="T68" fmla="*/ 2147483646 w 4409"/>
                <a:gd name="T69" fmla="*/ 2147483646 h 4408"/>
                <a:gd name="T70" fmla="*/ 2147483646 w 4409"/>
                <a:gd name="T71" fmla="*/ 2147483646 h 4408"/>
                <a:gd name="T72" fmla="*/ 2147483646 w 4409"/>
                <a:gd name="T73" fmla="*/ 2147483646 h 4408"/>
                <a:gd name="T74" fmla="*/ 2147483646 w 4409"/>
                <a:gd name="T75" fmla="*/ 2147483646 h 4408"/>
                <a:gd name="T76" fmla="*/ 2147483646 w 4409"/>
                <a:gd name="T77" fmla="*/ 2147483646 h 4408"/>
                <a:gd name="T78" fmla="*/ 2147483646 w 4409"/>
                <a:gd name="T79" fmla="*/ 2147483646 h 4408"/>
                <a:gd name="T80" fmla="*/ 2147483646 w 4409"/>
                <a:gd name="T81" fmla="*/ 2147483646 h 4408"/>
                <a:gd name="T82" fmla="*/ 2147483646 w 4409"/>
                <a:gd name="T83" fmla="*/ 2147483646 h 4408"/>
                <a:gd name="T84" fmla="*/ 2147483646 w 4409"/>
                <a:gd name="T85" fmla="*/ 2147483646 h 4408"/>
                <a:gd name="T86" fmla="*/ 2147483646 w 4409"/>
                <a:gd name="T87" fmla="*/ 2147483646 h 4408"/>
                <a:gd name="T88" fmla="*/ 2147483646 w 4409"/>
                <a:gd name="T89" fmla="*/ 2147483646 h 4408"/>
                <a:gd name="T90" fmla="*/ 2147483646 w 4409"/>
                <a:gd name="T91" fmla="*/ 2147483646 h 4408"/>
                <a:gd name="T92" fmla="*/ 2147483646 w 4409"/>
                <a:gd name="T93" fmla="*/ 2147483646 h 4408"/>
                <a:gd name="T94" fmla="*/ 2147483646 w 4409"/>
                <a:gd name="T95" fmla="*/ 2147483646 h 4408"/>
                <a:gd name="T96" fmla="*/ 2147483646 w 4409"/>
                <a:gd name="T97" fmla="*/ 2147483646 h 4408"/>
                <a:gd name="T98" fmla="*/ 2147483646 w 4409"/>
                <a:gd name="T99" fmla="*/ 2147483646 h 4408"/>
                <a:gd name="T100" fmla="*/ 2147483646 w 4409"/>
                <a:gd name="T101" fmla="*/ 2147483646 h 4408"/>
                <a:gd name="T102" fmla="*/ 2147483646 w 4409"/>
                <a:gd name="T103" fmla="*/ 2147483646 h 4408"/>
                <a:gd name="T104" fmla="*/ 2147483646 w 4409"/>
                <a:gd name="T105" fmla="*/ 2147483646 h 4408"/>
                <a:gd name="T106" fmla="*/ 2147483646 w 4409"/>
                <a:gd name="T107" fmla="*/ 2147483646 h 4408"/>
                <a:gd name="T108" fmla="*/ 2147483646 w 4409"/>
                <a:gd name="T109" fmla="*/ 2147483646 h 44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09" h="4408">
                  <a:moveTo>
                    <a:pt x="3025" y="2127"/>
                  </a:moveTo>
                  <a:lnTo>
                    <a:pt x="3025" y="2127"/>
                  </a:lnTo>
                  <a:lnTo>
                    <a:pt x="3097" y="2107"/>
                  </a:lnTo>
                  <a:lnTo>
                    <a:pt x="3179" y="2081"/>
                  </a:lnTo>
                  <a:lnTo>
                    <a:pt x="3271" y="2053"/>
                  </a:lnTo>
                  <a:lnTo>
                    <a:pt x="3375" y="2020"/>
                  </a:lnTo>
                  <a:lnTo>
                    <a:pt x="3429" y="2002"/>
                  </a:lnTo>
                  <a:lnTo>
                    <a:pt x="3481" y="1982"/>
                  </a:lnTo>
                  <a:lnTo>
                    <a:pt x="3532" y="1961"/>
                  </a:lnTo>
                  <a:lnTo>
                    <a:pt x="3580" y="1938"/>
                  </a:lnTo>
                  <a:lnTo>
                    <a:pt x="3626" y="1914"/>
                  </a:lnTo>
                  <a:lnTo>
                    <a:pt x="3672" y="1889"/>
                  </a:lnTo>
                  <a:lnTo>
                    <a:pt x="3715" y="1861"/>
                  </a:lnTo>
                  <a:lnTo>
                    <a:pt x="3756" y="1834"/>
                  </a:lnTo>
                  <a:lnTo>
                    <a:pt x="3797" y="1804"/>
                  </a:lnTo>
                  <a:lnTo>
                    <a:pt x="3834" y="1774"/>
                  </a:lnTo>
                  <a:lnTo>
                    <a:pt x="3871" y="1744"/>
                  </a:lnTo>
                  <a:lnTo>
                    <a:pt x="3906" y="1711"/>
                  </a:lnTo>
                  <a:lnTo>
                    <a:pt x="3940" y="1679"/>
                  </a:lnTo>
                  <a:lnTo>
                    <a:pt x="3971" y="1644"/>
                  </a:lnTo>
                  <a:lnTo>
                    <a:pt x="4002" y="1610"/>
                  </a:lnTo>
                  <a:lnTo>
                    <a:pt x="4031" y="1575"/>
                  </a:lnTo>
                  <a:lnTo>
                    <a:pt x="4059" y="1539"/>
                  </a:lnTo>
                  <a:lnTo>
                    <a:pt x="4085" y="1502"/>
                  </a:lnTo>
                  <a:lnTo>
                    <a:pt x="4110" y="1466"/>
                  </a:lnTo>
                  <a:lnTo>
                    <a:pt x="4134" y="1428"/>
                  </a:lnTo>
                  <a:lnTo>
                    <a:pt x="4157" y="1390"/>
                  </a:lnTo>
                  <a:lnTo>
                    <a:pt x="4177" y="1351"/>
                  </a:lnTo>
                  <a:lnTo>
                    <a:pt x="4198" y="1312"/>
                  </a:lnTo>
                  <a:lnTo>
                    <a:pt x="4217" y="1274"/>
                  </a:lnTo>
                  <a:lnTo>
                    <a:pt x="4234" y="1235"/>
                  </a:lnTo>
                  <a:lnTo>
                    <a:pt x="4251" y="1196"/>
                  </a:lnTo>
                  <a:lnTo>
                    <a:pt x="4267" y="1156"/>
                  </a:lnTo>
                  <a:lnTo>
                    <a:pt x="4281" y="1117"/>
                  </a:lnTo>
                  <a:lnTo>
                    <a:pt x="4295" y="1078"/>
                  </a:lnTo>
                  <a:lnTo>
                    <a:pt x="4307" y="1039"/>
                  </a:lnTo>
                  <a:lnTo>
                    <a:pt x="4319" y="1000"/>
                  </a:lnTo>
                  <a:lnTo>
                    <a:pt x="4329" y="961"/>
                  </a:lnTo>
                  <a:lnTo>
                    <a:pt x="4340" y="923"/>
                  </a:lnTo>
                  <a:lnTo>
                    <a:pt x="4349" y="884"/>
                  </a:lnTo>
                  <a:lnTo>
                    <a:pt x="4357" y="847"/>
                  </a:lnTo>
                  <a:lnTo>
                    <a:pt x="4365" y="809"/>
                  </a:lnTo>
                  <a:lnTo>
                    <a:pt x="4377" y="736"/>
                  </a:lnTo>
                  <a:lnTo>
                    <a:pt x="4387" y="665"/>
                  </a:lnTo>
                  <a:lnTo>
                    <a:pt x="4395" y="598"/>
                  </a:lnTo>
                  <a:lnTo>
                    <a:pt x="4401" y="534"/>
                  </a:lnTo>
                  <a:lnTo>
                    <a:pt x="4405" y="474"/>
                  </a:lnTo>
                  <a:lnTo>
                    <a:pt x="4407" y="418"/>
                  </a:lnTo>
                  <a:lnTo>
                    <a:pt x="4409" y="367"/>
                  </a:lnTo>
                  <a:lnTo>
                    <a:pt x="4409" y="321"/>
                  </a:lnTo>
                  <a:lnTo>
                    <a:pt x="4409" y="281"/>
                  </a:lnTo>
                  <a:lnTo>
                    <a:pt x="4407" y="247"/>
                  </a:lnTo>
                  <a:lnTo>
                    <a:pt x="4404" y="201"/>
                  </a:lnTo>
                  <a:lnTo>
                    <a:pt x="4403" y="183"/>
                  </a:lnTo>
                  <a:lnTo>
                    <a:pt x="3786" y="183"/>
                  </a:lnTo>
                  <a:lnTo>
                    <a:pt x="3491" y="183"/>
                  </a:lnTo>
                  <a:lnTo>
                    <a:pt x="3491" y="0"/>
                  </a:lnTo>
                  <a:lnTo>
                    <a:pt x="919" y="0"/>
                  </a:lnTo>
                  <a:lnTo>
                    <a:pt x="919" y="183"/>
                  </a:lnTo>
                  <a:lnTo>
                    <a:pt x="624" y="183"/>
                  </a:lnTo>
                  <a:lnTo>
                    <a:pt x="6" y="183"/>
                  </a:lnTo>
                  <a:lnTo>
                    <a:pt x="5" y="201"/>
                  </a:lnTo>
                  <a:lnTo>
                    <a:pt x="2" y="247"/>
                  </a:lnTo>
                  <a:lnTo>
                    <a:pt x="1" y="282"/>
                  </a:lnTo>
                  <a:lnTo>
                    <a:pt x="0" y="321"/>
                  </a:lnTo>
                  <a:lnTo>
                    <a:pt x="1" y="367"/>
                  </a:lnTo>
                  <a:lnTo>
                    <a:pt x="2" y="419"/>
                  </a:lnTo>
                  <a:lnTo>
                    <a:pt x="4" y="475"/>
                  </a:lnTo>
                  <a:lnTo>
                    <a:pt x="8" y="535"/>
                  </a:lnTo>
                  <a:lnTo>
                    <a:pt x="14" y="599"/>
                  </a:lnTo>
                  <a:lnTo>
                    <a:pt x="22" y="667"/>
                  </a:lnTo>
                  <a:lnTo>
                    <a:pt x="32" y="737"/>
                  </a:lnTo>
                  <a:lnTo>
                    <a:pt x="45" y="811"/>
                  </a:lnTo>
                  <a:lnTo>
                    <a:pt x="52" y="848"/>
                  </a:lnTo>
                  <a:lnTo>
                    <a:pt x="61" y="886"/>
                  </a:lnTo>
                  <a:lnTo>
                    <a:pt x="69" y="924"/>
                  </a:lnTo>
                  <a:lnTo>
                    <a:pt x="79" y="962"/>
                  </a:lnTo>
                  <a:lnTo>
                    <a:pt x="91" y="1002"/>
                  </a:lnTo>
                  <a:lnTo>
                    <a:pt x="102" y="1041"/>
                  </a:lnTo>
                  <a:lnTo>
                    <a:pt x="115" y="1080"/>
                  </a:lnTo>
                  <a:lnTo>
                    <a:pt x="128" y="1120"/>
                  </a:lnTo>
                  <a:lnTo>
                    <a:pt x="142" y="1158"/>
                  </a:lnTo>
                  <a:lnTo>
                    <a:pt x="159" y="1198"/>
                  </a:lnTo>
                  <a:lnTo>
                    <a:pt x="175" y="1237"/>
                  </a:lnTo>
                  <a:lnTo>
                    <a:pt x="193" y="1276"/>
                  </a:lnTo>
                  <a:lnTo>
                    <a:pt x="211" y="1315"/>
                  </a:lnTo>
                  <a:lnTo>
                    <a:pt x="232" y="1354"/>
                  </a:lnTo>
                  <a:lnTo>
                    <a:pt x="253" y="1392"/>
                  </a:lnTo>
                  <a:lnTo>
                    <a:pt x="275" y="1430"/>
                  </a:lnTo>
                  <a:lnTo>
                    <a:pt x="299" y="1468"/>
                  </a:lnTo>
                  <a:lnTo>
                    <a:pt x="324" y="1504"/>
                  </a:lnTo>
                  <a:lnTo>
                    <a:pt x="350" y="1541"/>
                  </a:lnTo>
                  <a:lnTo>
                    <a:pt x="378" y="1577"/>
                  </a:lnTo>
                  <a:lnTo>
                    <a:pt x="407" y="1612"/>
                  </a:lnTo>
                  <a:lnTo>
                    <a:pt x="438" y="1646"/>
                  </a:lnTo>
                  <a:lnTo>
                    <a:pt x="470" y="1681"/>
                  </a:lnTo>
                  <a:lnTo>
                    <a:pt x="503" y="1713"/>
                  </a:lnTo>
                  <a:lnTo>
                    <a:pt x="538" y="1746"/>
                  </a:lnTo>
                  <a:lnTo>
                    <a:pt x="574" y="1776"/>
                  </a:lnTo>
                  <a:lnTo>
                    <a:pt x="613" y="1806"/>
                  </a:lnTo>
                  <a:lnTo>
                    <a:pt x="653" y="1835"/>
                  </a:lnTo>
                  <a:lnTo>
                    <a:pt x="694" y="1863"/>
                  </a:lnTo>
                  <a:lnTo>
                    <a:pt x="738" y="1890"/>
                  </a:lnTo>
                  <a:lnTo>
                    <a:pt x="782" y="1915"/>
                  </a:lnTo>
                  <a:lnTo>
                    <a:pt x="829" y="1939"/>
                  </a:lnTo>
                  <a:lnTo>
                    <a:pt x="878" y="1962"/>
                  </a:lnTo>
                  <a:lnTo>
                    <a:pt x="928" y="1983"/>
                  </a:lnTo>
                  <a:lnTo>
                    <a:pt x="981" y="2002"/>
                  </a:lnTo>
                  <a:lnTo>
                    <a:pt x="1035" y="2020"/>
                  </a:lnTo>
                  <a:lnTo>
                    <a:pt x="1137" y="2053"/>
                  </a:lnTo>
                  <a:lnTo>
                    <a:pt x="1230" y="2080"/>
                  </a:lnTo>
                  <a:lnTo>
                    <a:pt x="1311" y="2105"/>
                  </a:lnTo>
                  <a:lnTo>
                    <a:pt x="1384" y="2125"/>
                  </a:lnTo>
                  <a:lnTo>
                    <a:pt x="1417" y="2164"/>
                  </a:lnTo>
                  <a:lnTo>
                    <a:pt x="1452" y="2203"/>
                  </a:lnTo>
                  <a:lnTo>
                    <a:pt x="1488" y="2241"/>
                  </a:lnTo>
                  <a:lnTo>
                    <a:pt x="1525" y="2275"/>
                  </a:lnTo>
                  <a:lnTo>
                    <a:pt x="1562" y="2309"/>
                  </a:lnTo>
                  <a:lnTo>
                    <a:pt x="1600" y="2340"/>
                  </a:lnTo>
                  <a:lnTo>
                    <a:pt x="1639" y="2370"/>
                  </a:lnTo>
                  <a:lnTo>
                    <a:pt x="1679" y="2398"/>
                  </a:lnTo>
                  <a:lnTo>
                    <a:pt x="1720" y="2424"/>
                  </a:lnTo>
                  <a:lnTo>
                    <a:pt x="1761" y="2449"/>
                  </a:lnTo>
                  <a:lnTo>
                    <a:pt x="1803" y="2471"/>
                  </a:lnTo>
                  <a:lnTo>
                    <a:pt x="1845" y="2490"/>
                  </a:lnTo>
                  <a:lnTo>
                    <a:pt x="1888" y="2508"/>
                  </a:lnTo>
                  <a:lnTo>
                    <a:pt x="1933" y="2525"/>
                  </a:lnTo>
                  <a:lnTo>
                    <a:pt x="1976" y="2538"/>
                  </a:lnTo>
                  <a:lnTo>
                    <a:pt x="2021" y="2549"/>
                  </a:lnTo>
                  <a:lnTo>
                    <a:pt x="2021" y="3864"/>
                  </a:lnTo>
                  <a:lnTo>
                    <a:pt x="1963" y="3868"/>
                  </a:lnTo>
                  <a:lnTo>
                    <a:pt x="1906" y="3873"/>
                  </a:lnTo>
                  <a:lnTo>
                    <a:pt x="1850" y="3880"/>
                  </a:lnTo>
                  <a:lnTo>
                    <a:pt x="1795" y="3887"/>
                  </a:lnTo>
                  <a:lnTo>
                    <a:pt x="1741" y="3895"/>
                  </a:lnTo>
                  <a:lnTo>
                    <a:pt x="1688" y="3904"/>
                  </a:lnTo>
                  <a:lnTo>
                    <a:pt x="1636" y="3915"/>
                  </a:lnTo>
                  <a:lnTo>
                    <a:pt x="1587" y="3926"/>
                  </a:lnTo>
                  <a:lnTo>
                    <a:pt x="1537" y="3939"/>
                  </a:lnTo>
                  <a:lnTo>
                    <a:pt x="1489" y="3951"/>
                  </a:lnTo>
                  <a:lnTo>
                    <a:pt x="1444" y="3965"/>
                  </a:lnTo>
                  <a:lnTo>
                    <a:pt x="1399" y="3980"/>
                  </a:lnTo>
                  <a:lnTo>
                    <a:pt x="1355" y="3995"/>
                  </a:lnTo>
                  <a:lnTo>
                    <a:pt x="1314" y="4012"/>
                  </a:lnTo>
                  <a:lnTo>
                    <a:pt x="1274" y="4029"/>
                  </a:lnTo>
                  <a:lnTo>
                    <a:pt x="1237" y="4046"/>
                  </a:lnTo>
                  <a:lnTo>
                    <a:pt x="1200" y="4065"/>
                  </a:lnTo>
                  <a:lnTo>
                    <a:pt x="1166" y="4085"/>
                  </a:lnTo>
                  <a:lnTo>
                    <a:pt x="1134" y="4104"/>
                  </a:lnTo>
                  <a:lnTo>
                    <a:pt x="1104" y="4124"/>
                  </a:lnTo>
                  <a:lnTo>
                    <a:pt x="1076" y="4146"/>
                  </a:lnTo>
                  <a:lnTo>
                    <a:pt x="1049" y="4167"/>
                  </a:lnTo>
                  <a:lnTo>
                    <a:pt x="1026" y="4189"/>
                  </a:lnTo>
                  <a:lnTo>
                    <a:pt x="1004" y="4211"/>
                  </a:lnTo>
                  <a:lnTo>
                    <a:pt x="984" y="4235"/>
                  </a:lnTo>
                  <a:lnTo>
                    <a:pt x="968" y="4259"/>
                  </a:lnTo>
                  <a:lnTo>
                    <a:pt x="953" y="4282"/>
                  </a:lnTo>
                  <a:lnTo>
                    <a:pt x="947" y="4295"/>
                  </a:lnTo>
                  <a:lnTo>
                    <a:pt x="941" y="4307"/>
                  </a:lnTo>
                  <a:lnTo>
                    <a:pt x="936" y="4320"/>
                  </a:lnTo>
                  <a:lnTo>
                    <a:pt x="931" y="4332"/>
                  </a:lnTo>
                  <a:lnTo>
                    <a:pt x="927" y="4344"/>
                  </a:lnTo>
                  <a:lnTo>
                    <a:pt x="924" y="4358"/>
                  </a:lnTo>
                  <a:lnTo>
                    <a:pt x="922" y="4370"/>
                  </a:lnTo>
                  <a:lnTo>
                    <a:pt x="920" y="4383"/>
                  </a:lnTo>
                  <a:lnTo>
                    <a:pt x="919" y="4396"/>
                  </a:lnTo>
                  <a:lnTo>
                    <a:pt x="919" y="4408"/>
                  </a:lnTo>
                  <a:lnTo>
                    <a:pt x="3491" y="4408"/>
                  </a:lnTo>
                  <a:lnTo>
                    <a:pt x="3491" y="4396"/>
                  </a:lnTo>
                  <a:lnTo>
                    <a:pt x="3490" y="4383"/>
                  </a:lnTo>
                  <a:lnTo>
                    <a:pt x="3488" y="4370"/>
                  </a:lnTo>
                  <a:lnTo>
                    <a:pt x="3486" y="4358"/>
                  </a:lnTo>
                  <a:lnTo>
                    <a:pt x="3482" y="4344"/>
                  </a:lnTo>
                  <a:lnTo>
                    <a:pt x="3478" y="4332"/>
                  </a:lnTo>
                  <a:lnTo>
                    <a:pt x="3474" y="4320"/>
                  </a:lnTo>
                  <a:lnTo>
                    <a:pt x="3469" y="4307"/>
                  </a:lnTo>
                  <a:lnTo>
                    <a:pt x="3463" y="4295"/>
                  </a:lnTo>
                  <a:lnTo>
                    <a:pt x="3457" y="4282"/>
                  </a:lnTo>
                  <a:lnTo>
                    <a:pt x="3443" y="4259"/>
                  </a:lnTo>
                  <a:lnTo>
                    <a:pt x="3426" y="4235"/>
                  </a:lnTo>
                  <a:lnTo>
                    <a:pt x="3406" y="4211"/>
                  </a:lnTo>
                  <a:lnTo>
                    <a:pt x="3384" y="4189"/>
                  </a:lnTo>
                  <a:lnTo>
                    <a:pt x="3361" y="4167"/>
                  </a:lnTo>
                  <a:lnTo>
                    <a:pt x="3334" y="4146"/>
                  </a:lnTo>
                  <a:lnTo>
                    <a:pt x="3306" y="4124"/>
                  </a:lnTo>
                  <a:lnTo>
                    <a:pt x="3276" y="4104"/>
                  </a:lnTo>
                  <a:lnTo>
                    <a:pt x="3244" y="4085"/>
                  </a:lnTo>
                  <a:lnTo>
                    <a:pt x="3210" y="4065"/>
                  </a:lnTo>
                  <a:lnTo>
                    <a:pt x="3173" y="4046"/>
                  </a:lnTo>
                  <a:lnTo>
                    <a:pt x="3136" y="4029"/>
                  </a:lnTo>
                  <a:lnTo>
                    <a:pt x="3096" y="4012"/>
                  </a:lnTo>
                  <a:lnTo>
                    <a:pt x="3054" y="3995"/>
                  </a:lnTo>
                  <a:lnTo>
                    <a:pt x="3011" y="3980"/>
                  </a:lnTo>
                  <a:lnTo>
                    <a:pt x="2966" y="3965"/>
                  </a:lnTo>
                  <a:lnTo>
                    <a:pt x="2921" y="3951"/>
                  </a:lnTo>
                  <a:lnTo>
                    <a:pt x="2873" y="3939"/>
                  </a:lnTo>
                  <a:lnTo>
                    <a:pt x="2823" y="3926"/>
                  </a:lnTo>
                  <a:lnTo>
                    <a:pt x="2773" y="3915"/>
                  </a:lnTo>
                  <a:lnTo>
                    <a:pt x="2722" y="3904"/>
                  </a:lnTo>
                  <a:lnTo>
                    <a:pt x="2669" y="3895"/>
                  </a:lnTo>
                  <a:lnTo>
                    <a:pt x="2615" y="3887"/>
                  </a:lnTo>
                  <a:lnTo>
                    <a:pt x="2559" y="3880"/>
                  </a:lnTo>
                  <a:lnTo>
                    <a:pt x="2504" y="3873"/>
                  </a:lnTo>
                  <a:lnTo>
                    <a:pt x="2447" y="3868"/>
                  </a:lnTo>
                  <a:lnTo>
                    <a:pt x="2389" y="3864"/>
                  </a:lnTo>
                  <a:lnTo>
                    <a:pt x="2389" y="2549"/>
                  </a:lnTo>
                  <a:lnTo>
                    <a:pt x="2434" y="2538"/>
                  </a:lnTo>
                  <a:lnTo>
                    <a:pt x="2477" y="2525"/>
                  </a:lnTo>
                  <a:lnTo>
                    <a:pt x="2521" y="2508"/>
                  </a:lnTo>
                  <a:lnTo>
                    <a:pt x="2565" y="2491"/>
                  </a:lnTo>
                  <a:lnTo>
                    <a:pt x="2607" y="2471"/>
                  </a:lnTo>
                  <a:lnTo>
                    <a:pt x="2649" y="2449"/>
                  </a:lnTo>
                  <a:lnTo>
                    <a:pt x="2689" y="2425"/>
                  </a:lnTo>
                  <a:lnTo>
                    <a:pt x="2730" y="2399"/>
                  </a:lnTo>
                  <a:lnTo>
                    <a:pt x="2769" y="2370"/>
                  </a:lnTo>
                  <a:lnTo>
                    <a:pt x="2809" y="2341"/>
                  </a:lnTo>
                  <a:lnTo>
                    <a:pt x="2846" y="2310"/>
                  </a:lnTo>
                  <a:lnTo>
                    <a:pt x="2884" y="2276"/>
                  </a:lnTo>
                  <a:lnTo>
                    <a:pt x="2921" y="2242"/>
                  </a:lnTo>
                  <a:lnTo>
                    <a:pt x="2956" y="2205"/>
                  </a:lnTo>
                  <a:lnTo>
                    <a:pt x="2992" y="2167"/>
                  </a:lnTo>
                  <a:lnTo>
                    <a:pt x="3025" y="2127"/>
                  </a:lnTo>
                  <a:close/>
                  <a:moveTo>
                    <a:pt x="3491" y="791"/>
                  </a:moveTo>
                  <a:lnTo>
                    <a:pt x="3491" y="367"/>
                  </a:lnTo>
                  <a:lnTo>
                    <a:pt x="3786" y="367"/>
                  </a:lnTo>
                  <a:lnTo>
                    <a:pt x="4226" y="367"/>
                  </a:lnTo>
                  <a:lnTo>
                    <a:pt x="4226" y="403"/>
                  </a:lnTo>
                  <a:lnTo>
                    <a:pt x="4225" y="441"/>
                  </a:lnTo>
                  <a:lnTo>
                    <a:pt x="4223" y="482"/>
                  </a:lnTo>
                  <a:lnTo>
                    <a:pt x="4220" y="525"/>
                  </a:lnTo>
                  <a:lnTo>
                    <a:pt x="4216" y="570"/>
                  </a:lnTo>
                  <a:lnTo>
                    <a:pt x="4211" y="617"/>
                  </a:lnTo>
                  <a:lnTo>
                    <a:pt x="4205" y="665"/>
                  </a:lnTo>
                  <a:lnTo>
                    <a:pt x="4198" y="716"/>
                  </a:lnTo>
                  <a:lnTo>
                    <a:pt x="4188" y="767"/>
                  </a:lnTo>
                  <a:lnTo>
                    <a:pt x="4177" y="819"/>
                  </a:lnTo>
                  <a:lnTo>
                    <a:pt x="4165" y="873"/>
                  </a:lnTo>
                  <a:lnTo>
                    <a:pt x="4152" y="927"/>
                  </a:lnTo>
                  <a:lnTo>
                    <a:pt x="4136" y="982"/>
                  </a:lnTo>
                  <a:lnTo>
                    <a:pt x="4117" y="1037"/>
                  </a:lnTo>
                  <a:lnTo>
                    <a:pt x="4097" y="1091"/>
                  </a:lnTo>
                  <a:lnTo>
                    <a:pt x="4075" y="1146"/>
                  </a:lnTo>
                  <a:lnTo>
                    <a:pt x="4050" y="1201"/>
                  </a:lnTo>
                  <a:lnTo>
                    <a:pt x="4037" y="1227"/>
                  </a:lnTo>
                  <a:lnTo>
                    <a:pt x="4023" y="1255"/>
                  </a:lnTo>
                  <a:lnTo>
                    <a:pt x="4009" y="1281"/>
                  </a:lnTo>
                  <a:lnTo>
                    <a:pt x="3994" y="1307"/>
                  </a:lnTo>
                  <a:lnTo>
                    <a:pt x="3977" y="1334"/>
                  </a:lnTo>
                  <a:lnTo>
                    <a:pt x="3961" y="1360"/>
                  </a:lnTo>
                  <a:lnTo>
                    <a:pt x="3944" y="1385"/>
                  </a:lnTo>
                  <a:lnTo>
                    <a:pt x="3926" y="1412"/>
                  </a:lnTo>
                  <a:lnTo>
                    <a:pt x="3907" y="1436"/>
                  </a:lnTo>
                  <a:lnTo>
                    <a:pt x="3887" y="1462"/>
                  </a:lnTo>
                  <a:lnTo>
                    <a:pt x="3867" y="1486"/>
                  </a:lnTo>
                  <a:lnTo>
                    <a:pt x="3847" y="1510"/>
                  </a:lnTo>
                  <a:lnTo>
                    <a:pt x="3824" y="1534"/>
                  </a:lnTo>
                  <a:lnTo>
                    <a:pt x="3802" y="1557"/>
                  </a:lnTo>
                  <a:lnTo>
                    <a:pt x="3779" y="1579"/>
                  </a:lnTo>
                  <a:lnTo>
                    <a:pt x="3754" y="1602"/>
                  </a:lnTo>
                  <a:lnTo>
                    <a:pt x="3729" y="1623"/>
                  </a:lnTo>
                  <a:lnTo>
                    <a:pt x="3703" y="1644"/>
                  </a:lnTo>
                  <a:lnTo>
                    <a:pt x="3676" y="1664"/>
                  </a:lnTo>
                  <a:lnTo>
                    <a:pt x="3649" y="1685"/>
                  </a:lnTo>
                  <a:lnTo>
                    <a:pt x="3619" y="1704"/>
                  </a:lnTo>
                  <a:lnTo>
                    <a:pt x="3590" y="1722"/>
                  </a:lnTo>
                  <a:lnTo>
                    <a:pt x="3560" y="1740"/>
                  </a:lnTo>
                  <a:lnTo>
                    <a:pt x="3528" y="1758"/>
                  </a:lnTo>
                  <a:lnTo>
                    <a:pt x="3496" y="1775"/>
                  </a:lnTo>
                  <a:lnTo>
                    <a:pt x="3462" y="1790"/>
                  </a:lnTo>
                  <a:lnTo>
                    <a:pt x="3428" y="1805"/>
                  </a:lnTo>
                  <a:lnTo>
                    <a:pt x="3392" y="1820"/>
                  </a:lnTo>
                  <a:lnTo>
                    <a:pt x="3357" y="1833"/>
                  </a:lnTo>
                  <a:lnTo>
                    <a:pt x="3319" y="1846"/>
                  </a:lnTo>
                  <a:lnTo>
                    <a:pt x="3192" y="1886"/>
                  </a:lnTo>
                  <a:lnTo>
                    <a:pt x="3227" y="1825"/>
                  </a:lnTo>
                  <a:lnTo>
                    <a:pt x="3258" y="1763"/>
                  </a:lnTo>
                  <a:lnTo>
                    <a:pt x="3289" y="1700"/>
                  </a:lnTo>
                  <a:lnTo>
                    <a:pt x="3317" y="1635"/>
                  </a:lnTo>
                  <a:lnTo>
                    <a:pt x="3345" y="1569"/>
                  </a:lnTo>
                  <a:lnTo>
                    <a:pt x="3369" y="1501"/>
                  </a:lnTo>
                  <a:lnTo>
                    <a:pt x="3391" y="1433"/>
                  </a:lnTo>
                  <a:lnTo>
                    <a:pt x="3411" y="1364"/>
                  </a:lnTo>
                  <a:lnTo>
                    <a:pt x="3430" y="1294"/>
                  </a:lnTo>
                  <a:lnTo>
                    <a:pt x="3446" y="1223"/>
                  </a:lnTo>
                  <a:lnTo>
                    <a:pt x="3459" y="1152"/>
                  </a:lnTo>
                  <a:lnTo>
                    <a:pt x="3470" y="1080"/>
                  </a:lnTo>
                  <a:lnTo>
                    <a:pt x="3475" y="1044"/>
                  </a:lnTo>
                  <a:lnTo>
                    <a:pt x="3479" y="1008"/>
                  </a:lnTo>
                  <a:lnTo>
                    <a:pt x="3482" y="972"/>
                  </a:lnTo>
                  <a:lnTo>
                    <a:pt x="3486" y="936"/>
                  </a:lnTo>
                  <a:lnTo>
                    <a:pt x="3488" y="900"/>
                  </a:lnTo>
                  <a:lnTo>
                    <a:pt x="3490" y="863"/>
                  </a:lnTo>
                  <a:lnTo>
                    <a:pt x="3491" y="828"/>
                  </a:lnTo>
                  <a:lnTo>
                    <a:pt x="3491" y="791"/>
                  </a:lnTo>
                  <a:close/>
                  <a:moveTo>
                    <a:pt x="1091" y="1846"/>
                  </a:moveTo>
                  <a:lnTo>
                    <a:pt x="1091" y="1846"/>
                  </a:lnTo>
                  <a:lnTo>
                    <a:pt x="1053" y="1833"/>
                  </a:lnTo>
                  <a:lnTo>
                    <a:pt x="1017" y="1820"/>
                  </a:lnTo>
                  <a:lnTo>
                    <a:pt x="981" y="1805"/>
                  </a:lnTo>
                  <a:lnTo>
                    <a:pt x="947" y="1791"/>
                  </a:lnTo>
                  <a:lnTo>
                    <a:pt x="913" y="1775"/>
                  </a:lnTo>
                  <a:lnTo>
                    <a:pt x="881" y="1759"/>
                  </a:lnTo>
                  <a:lnTo>
                    <a:pt x="849" y="1741"/>
                  </a:lnTo>
                  <a:lnTo>
                    <a:pt x="819" y="1723"/>
                  </a:lnTo>
                  <a:lnTo>
                    <a:pt x="789" y="1705"/>
                  </a:lnTo>
                  <a:lnTo>
                    <a:pt x="760" y="1686"/>
                  </a:lnTo>
                  <a:lnTo>
                    <a:pt x="733" y="1665"/>
                  </a:lnTo>
                  <a:lnTo>
                    <a:pt x="705" y="1645"/>
                  </a:lnTo>
                  <a:lnTo>
                    <a:pt x="680" y="1624"/>
                  </a:lnTo>
                  <a:lnTo>
                    <a:pt x="655" y="1603"/>
                  </a:lnTo>
                  <a:lnTo>
                    <a:pt x="630" y="1580"/>
                  </a:lnTo>
                  <a:lnTo>
                    <a:pt x="607" y="1558"/>
                  </a:lnTo>
                  <a:lnTo>
                    <a:pt x="585" y="1535"/>
                  </a:lnTo>
                  <a:lnTo>
                    <a:pt x="562" y="1511"/>
                  </a:lnTo>
                  <a:lnTo>
                    <a:pt x="541" y="1487"/>
                  </a:lnTo>
                  <a:lnTo>
                    <a:pt x="521" y="1463"/>
                  </a:lnTo>
                  <a:lnTo>
                    <a:pt x="501" y="1438"/>
                  </a:lnTo>
                  <a:lnTo>
                    <a:pt x="483" y="1413"/>
                  </a:lnTo>
                  <a:lnTo>
                    <a:pt x="465" y="1387"/>
                  </a:lnTo>
                  <a:lnTo>
                    <a:pt x="448" y="1361"/>
                  </a:lnTo>
                  <a:lnTo>
                    <a:pt x="431" y="1336"/>
                  </a:lnTo>
                  <a:lnTo>
                    <a:pt x="415" y="1309"/>
                  </a:lnTo>
                  <a:lnTo>
                    <a:pt x="400" y="1283"/>
                  </a:lnTo>
                  <a:lnTo>
                    <a:pt x="386" y="1256"/>
                  </a:lnTo>
                  <a:lnTo>
                    <a:pt x="372" y="1229"/>
                  </a:lnTo>
                  <a:lnTo>
                    <a:pt x="358" y="1202"/>
                  </a:lnTo>
                  <a:lnTo>
                    <a:pt x="334" y="1147"/>
                  </a:lnTo>
                  <a:lnTo>
                    <a:pt x="312" y="1092"/>
                  </a:lnTo>
                  <a:lnTo>
                    <a:pt x="291" y="1038"/>
                  </a:lnTo>
                  <a:lnTo>
                    <a:pt x="273" y="983"/>
                  </a:lnTo>
                  <a:lnTo>
                    <a:pt x="258" y="928"/>
                  </a:lnTo>
                  <a:lnTo>
                    <a:pt x="244" y="874"/>
                  </a:lnTo>
                  <a:lnTo>
                    <a:pt x="232" y="820"/>
                  </a:lnTo>
                  <a:lnTo>
                    <a:pt x="221" y="768"/>
                  </a:lnTo>
                  <a:lnTo>
                    <a:pt x="212" y="716"/>
                  </a:lnTo>
                  <a:lnTo>
                    <a:pt x="204" y="666"/>
                  </a:lnTo>
                  <a:lnTo>
                    <a:pt x="198" y="618"/>
                  </a:lnTo>
                  <a:lnTo>
                    <a:pt x="194" y="570"/>
                  </a:lnTo>
                  <a:lnTo>
                    <a:pt x="190" y="525"/>
                  </a:lnTo>
                  <a:lnTo>
                    <a:pt x="187" y="482"/>
                  </a:lnTo>
                  <a:lnTo>
                    <a:pt x="185" y="441"/>
                  </a:lnTo>
                  <a:lnTo>
                    <a:pt x="184" y="404"/>
                  </a:lnTo>
                  <a:lnTo>
                    <a:pt x="184" y="367"/>
                  </a:lnTo>
                  <a:lnTo>
                    <a:pt x="624" y="367"/>
                  </a:lnTo>
                  <a:lnTo>
                    <a:pt x="919" y="367"/>
                  </a:lnTo>
                  <a:lnTo>
                    <a:pt x="919" y="791"/>
                  </a:lnTo>
                  <a:lnTo>
                    <a:pt x="919" y="828"/>
                  </a:lnTo>
                  <a:lnTo>
                    <a:pt x="920" y="863"/>
                  </a:lnTo>
                  <a:lnTo>
                    <a:pt x="922" y="900"/>
                  </a:lnTo>
                  <a:lnTo>
                    <a:pt x="924" y="936"/>
                  </a:lnTo>
                  <a:lnTo>
                    <a:pt x="927" y="972"/>
                  </a:lnTo>
                  <a:lnTo>
                    <a:pt x="930" y="1008"/>
                  </a:lnTo>
                  <a:lnTo>
                    <a:pt x="935" y="1044"/>
                  </a:lnTo>
                  <a:lnTo>
                    <a:pt x="940" y="1080"/>
                  </a:lnTo>
                  <a:lnTo>
                    <a:pt x="951" y="1151"/>
                  </a:lnTo>
                  <a:lnTo>
                    <a:pt x="964" y="1223"/>
                  </a:lnTo>
                  <a:lnTo>
                    <a:pt x="980" y="1293"/>
                  </a:lnTo>
                  <a:lnTo>
                    <a:pt x="998" y="1363"/>
                  </a:lnTo>
                  <a:lnTo>
                    <a:pt x="1019" y="1432"/>
                  </a:lnTo>
                  <a:lnTo>
                    <a:pt x="1041" y="1501"/>
                  </a:lnTo>
                  <a:lnTo>
                    <a:pt x="1065" y="1568"/>
                  </a:lnTo>
                  <a:lnTo>
                    <a:pt x="1092" y="1634"/>
                  </a:lnTo>
                  <a:lnTo>
                    <a:pt x="1120" y="1699"/>
                  </a:lnTo>
                  <a:lnTo>
                    <a:pt x="1151" y="1763"/>
                  </a:lnTo>
                  <a:lnTo>
                    <a:pt x="1183" y="1825"/>
                  </a:lnTo>
                  <a:lnTo>
                    <a:pt x="1217" y="1885"/>
                  </a:lnTo>
                  <a:lnTo>
                    <a:pt x="1091" y="1846"/>
                  </a:lnTo>
                  <a:close/>
                  <a:moveTo>
                    <a:pt x="2205" y="1626"/>
                  </a:moveTo>
                  <a:lnTo>
                    <a:pt x="1637" y="2020"/>
                  </a:lnTo>
                  <a:lnTo>
                    <a:pt x="1837" y="1359"/>
                  </a:lnTo>
                  <a:lnTo>
                    <a:pt x="1287" y="940"/>
                  </a:lnTo>
                  <a:lnTo>
                    <a:pt x="1978" y="927"/>
                  </a:lnTo>
                  <a:lnTo>
                    <a:pt x="2205" y="274"/>
                  </a:lnTo>
                  <a:lnTo>
                    <a:pt x="2433" y="927"/>
                  </a:lnTo>
                  <a:lnTo>
                    <a:pt x="3123" y="940"/>
                  </a:lnTo>
                  <a:lnTo>
                    <a:pt x="2573" y="1359"/>
                  </a:lnTo>
                  <a:lnTo>
                    <a:pt x="2772" y="2020"/>
                  </a:lnTo>
                  <a:lnTo>
                    <a:pt x="2205" y="162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8" name="组合 27"/>
          <p:cNvGrpSpPr/>
          <p:nvPr/>
        </p:nvGrpSpPr>
        <p:grpSpPr>
          <a:xfrm>
            <a:off x="2542572" y="3014200"/>
            <a:ext cx="525066" cy="526256"/>
            <a:chOff x="2542572" y="3014199"/>
            <a:chExt cx="525066" cy="526256"/>
          </a:xfrm>
        </p:grpSpPr>
        <p:sp>
          <p:nvSpPr>
            <p:cNvPr id="7" name="Oval 12"/>
            <p:cNvSpPr>
              <a:spLocks noChangeArrowheads="1"/>
            </p:cNvSpPr>
            <p:nvPr/>
          </p:nvSpPr>
          <p:spPr bwMode="auto">
            <a:xfrm>
              <a:off x="2542572" y="3014199"/>
              <a:ext cx="525066" cy="526256"/>
            </a:xfrm>
            <a:prstGeom prst="ellipse">
              <a:avLst/>
            </a:prstGeom>
            <a:solidFill>
              <a:schemeClr val="accent1"/>
            </a:solidFill>
            <a:ln>
              <a:noFill/>
            </a:ln>
          </p:spPr>
          <p:txBody>
            <a:bodyPr lIns="68573" tIns="34286" rIns="68573" bIns="34286" anchor="ct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a:solidFill>
                  <a:srgbClr val="F2F2F2"/>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74" name="KSO_Shape"/>
            <p:cNvSpPr>
              <a:spLocks noChangeAspect="1"/>
            </p:cNvSpPr>
            <p:nvPr/>
          </p:nvSpPr>
          <p:spPr bwMode="auto">
            <a:xfrm>
              <a:off x="2645534" y="3106294"/>
              <a:ext cx="319142" cy="342066"/>
            </a:xfrm>
            <a:custGeom>
              <a:avLst/>
              <a:gdLst>
                <a:gd name="T0" fmla="*/ 1563739 w 3060"/>
                <a:gd name="T1" fmla="*/ 793712 h 3280"/>
                <a:gd name="T2" fmla="*/ 1014510 w 3060"/>
                <a:gd name="T3" fmla="*/ 320010 h 3280"/>
                <a:gd name="T4" fmla="*/ 1314090 w 3060"/>
                <a:gd name="T5" fmla="*/ 163573 h 3280"/>
                <a:gd name="T6" fmla="*/ 1678962 w 3060"/>
                <a:gd name="T7" fmla="*/ 528592 h 3280"/>
                <a:gd name="T8" fmla="*/ 1563739 w 3060"/>
                <a:gd name="T9" fmla="*/ 793712 h 3280"/>
                <a:gd name="T10" fmla="*/ 861977 w 3060"/>
                <a:gd name="T11" fmla="*/ 176746 h 3280"/>
                <a:gd name="T12" fmla="*/ 861977 w 3060"/>
                <a:gd name="T13" fmla="*/ 406736 h 3280"/>
                <a:gd name="T14" fmla="*/ 1491862 w 3060"/>
                <a:gd name="T15" fmla="*/ 1062673 h 3280"/>
                <a:gd name="T16" fmla="*/ 1360179 w 3060"/>
                <a:gd name="T17" fmla="*/ 1456236 h 3280"/>
                <a:gd name="T18" fmla="*/ 1512712 w 3060"/>
                <a:gd name="T19" fmla="*/ 1719708 h 3280"/>
                <a:gd name="T20" fmla="*/ 1385967 w 3060"/>
                <a:gd name="T21" fmla="*/ 1792712 h 3280"/>
                <a:gd name="T22" fmla="*/ 1255929 w 3060"/>
                <a:gd name="T23" fmla="*/ 1567114 h 3280"/>
                <a:gd name="T24" fmla="*/ 835092 w 3060"/>
                <a:gd name="T25" fmla="*/ 1719708 h 3280"/>
                <a:gd name="T26" fmla="*/ 415900 w 3060"/>
                <a:gd name="T27" fmla="*/ 1568761 h 3280"/>
                <a:gd name="T28" fmla="*/ 282022 w 3060"/>
                <a:gd name="T29" fmla="*/ 1800397 h 3280"/>
                <a:gd name="T30" fmla="*/ 155825 w 3060"/>
                <a:gd name="T31" fmla="*/ 1727393 h 3280"/>
                <a:gd name="T32" fmla="*/ 311102 w 3060"/>
                <a:gd name="T33" fmla="*/ 1458431 h 3280"/>
                <a:gd name="T34" fmla="*/ 177772 w 3060"/>
                <a:gd name="T35" fmla="*/ 1062673 h 3280"/>
                <a:gd name="T36" fmla="*/ 800525 w 3060"/>
                <a:gd name="T37" fmla="*/ 407285 h 3280"/>
                <a:gd name="T38" fmla="*/ 800525 w 3060"/>
                <a:gd name="T39" fmla="*/ 176746 h 3280"/>
                <a:gd name="T40" fmla="*/ 739621 w 3060"/>
                <a:gd name="T41" fmla="*/ 91667 h 3280"/>
                <a:gd name="T42" fmla="*/ 831251 w 3060"/>
                <a:gd name="T43" fmla="*/ 0 h 3280"/>
                <a:gd name="T44" fmla="*/ 922880 w 3060"/>
                <a:gd name="T45" fmla="*/ 91667 h 3280"/>
                <a:gd name="T46" fmla="*/ 861977 w 3060"/>
                <a:gd name="T47" fmla="*/ 176746 h 3280"/>
                <a:gd name="T48" fmla="*/ 323721 w 3060"/>
                <a:gd name="T49" fmla="*/ 1062673 h 3280"/>
                <a:gd name="T50" fmla="*/ 835092 w 3060"/>
                <a:gd name="T51" fmla="*/ 1573701 h 3280"/>
                <a:gd name="T52" fmla="*/ 1345913 w 3060"/>
                <a:gd name="T53" fmla="*/ 1062673 h 3280"/>
                <a:gd name="T54" fmla="*/ 835092 w 3060"/>
                <a:gd name="T55" fmla="*/ 551646 h 3280"/>
                <a:gd name="T56" fmla="*/ 323721 w 3060"/>
                <a:gd name="T57" fmla="*/ 1062673 h 3280"/>
                <a:gd name="T58" fmla="*/ 988173 w 3060"/>
                <a:gd name="T59" fmla="*/ 1173003 h 3280"/>
                <a:gd name="T60" fmla="*/ 804914 w 3060"/>
                <a:gd name="T61" fmla="*/ 1173003 h 3280"/>
                <a:gd name="T62" fmla="*/ 743462 w 3060"/>
                <a:gd name="T63" fmla="*/ 1112074 h 3280"/>
                <a:gd name="T64" fmla="*/ 743462 w 3060"/>
                <a:gd name="T65" fmla="*/ 867264 h 3280"/>
                <a:gd name="T66" fmla="*/ 804914 w 3060"/>
                <a:gd name="T67" fmla="*/ 806336 h 3280"/>
                <a:gd name="T68" fmla="*/ 865818 w 3060"/>
                <a:gd name="T69" fmla="*/ 867264 h 3280"/>
                <a:gd name="T70" fmla="*/ 865818 w 3060"/>
                <a:gd name="T71" fmla="*/ 1050598 h 3280"/>
                <a:gd name="T72" fmla="*/ 988173 w 3060"/>
                <a:gd name="T73" fmla="*/ 1050598 h 3280"/>
                <a:gd name="T74" fmla="*/ 1049077 w 3060"/>
                <a:gd name="T75" fmla="*/ 1112074 h 3280"/>
                <a:gd name="T76" fmla="*/ 988173 w 3060"/>
                <a:gd name="T77" fmla="*/ 1173003 h 3280"/>
                <a:gd name="T78" fmla="*/ 114674 w 3060"/>
                <a:gd name="T79" fmla="*/ 793712 h 3280"/>
                <a:gd name="T80" fmla="*/ 0 w 3060"/>
                <a:gd name="T81" fmla="*/ 528592 h 3280"/>
                <a:gd name="T82" fmla="*/ 364872 w 3060"/>
                <a:gd name="T83" fmla="*/ 163573 h 3280"/>
                <a:gd name="T84" fmla="*/ 664452 w 3060"/>
                <a:gd name="T85" fmla="*/ 320010 h 3280"/>
                <a:gd name="T86" fmla="*/ 114674 w 3060"/>
                <a:gd name="T87" fmla="*/ 793712 h 32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60" h="3280">
                  <a:moveTo>
                    <a:pt x="2850" y="1446"/>
                  </a:moveTo>
                  <a:cubicBezTo>
                    <a:pt x="2696" y="1017"/>
                    <a:pt x="2318" y="688"/>
                    <a:pt x="1849" y="583"/>
                  </a:cubicBezTo>
                  <a:cubicBezTo>
                    <a:pt x="1970" y="411"/>
                    <a:pt x="2169" y="298"/>
                    <a:pt x="2395" y="298"/>
                  </a:cubicBezTo>
                  <a:cubicBezTo>
                    <a:pt x="2762" y="298"/>
                    <a:pt x="3060" y="596"/>
                    <a:pt x="3060" y="963"/>
                  </a:cubicBezTo>
                  <a:cubicBezTo>
                    <a:pt x="3060" y="1154"/>
                    <a:pt x="2979" y="1324"/>
                    <a:pt x="2850" y="1446"/>
                  </a:cubicBezTo>
                  <a:close/>
                  <a:moveTo>
                    <a:pt x="1571" y="322"/>
                  </a:moveTo>
                  <a:cubicBezTo>
                    <a:pt x="1571" y="741"/>
                    <a:pt x="1571" y="741"/>
                    <a:pt x="1571" y="741"/>
                  </a:cubicBezTo>
                  <a:cubicBezTo>
                    <a:pt x="2209" y="767"/>
                    <a:pt x="2719" y="1291"/>
                    <a:pt x="2719" y="1936"/>
                  </a:cubicBezTo>
                  <a:cubicBezTo>
                    <a:pt x="2719" y="2205"/>
                    <a:pt x="2629" y="2453"/>
                    <a:pt x="2479" y="2653"/>
                  </a:cubicBezTo>
                  <a:cubicBezTo>
                    <a:pt x="2757" y="3133"/>
                    <a:pt x="2757" y="3133"/>
                    <a:pt x="2757" y="3133"/>
                  </a:cubicBezTo>
                  <a:cubicBezTo>
                    <a:pt x="2526" y="3266"/>
                    <a:pt x="2526" y="3266"/>
                    <a:pt x="2526" y="3266"/>
                  </a:cubicBezTo>
                  <a:cubicBezTo>
                    <a:pt x="2289" y="2855"/>
                    <a:pt x="2289" y="2855"/>
                    <a:pt x="2289" y="2855"/>
                  </a:cubicBezTo>
                  <a:cubicBezTo>
                    <a:pt x="2081" y="3029"/>
                    <a:pt x="1814" y="3133"/>
                    <a:pt x="1522" y="3133"/>
                  </a:cubicBezTo>
                  <a:cubicBezTo>
                    <a:pt x="1231" y="3133"/>
                    <a:pt x="965" y="3030"/>
                    <a:pt x="758" y="2858"/>
                  </a:cubicBezTo>
                  <a:cubicBezTo>
                    <a:pt x="514" y="3280"/>
                    <a:pt x="514" y="3280"/>
                    <a:pt x="514" y="3280"/>
                  </a:cubicBezTo>
                  <a:cubicBezTo>
                    <a:pt x="284" y="3147"/>
                    <a:pt x="284" y="3147"/>
                    <a:pt x="284" y="3147"/>
                  </a:cubicBezTo>
                  <a:cubicBezTo>
                    <a:pt x="567" y="2657"/>
                    <a:pt x="567" y="2657"/>
                    <a:pt x="567" y="2657"/>
                  </a:cubicBezTo>
                  <a:cubicBezTo>
                    <a:pt x="415" y="2456"/>
                    <a:pt x="324" y="2207"/>
                    <a:pt x="324" y="1936"/>
                  </a:cubicBezTo>
                  <a:cubicBezTo>
                    <a:pt x="324" y="1296"/>
                    <a:pt x="827" y="774"/>
                    <a:pt x="1459" y="742"/>
                  </a:cubicBezTo>
                  <a:cubicBezTo>
                    <a:pt x="1459" y="322"/>
                    <a:pt x="1459" y="322"/>
                    <a:pt x="1459" y="322"/>
                  </a:cubicBezTo>
                  <a:cubicBezTo>
                    <a:pt x="1395" y="299"/>
                    <a:pt x="1348" y="239"/>
                    <a:pt x="1348" y="167"/>
                  </a:cubicBezTo>
                  <a:cubicBezTo>
                    <a:pt x="1348" y="74"/>
                    <a:pt x="1423" y="0"/>
                    <a:pt x="1515" y="0"/>
                  </a:cubicBezTo>
                  <a:cubicBezTo>
                    <a:pt x="1608" y="0"/>
                    <a:pt x="1682" y="74"/>
                    <a:pt x="1682" y="167"/>
                  </a:cubicBezTo>
                  <a:cubicBezTo>
                    <a:pt x="1682" y="239"/>
                    <a:pt x="1636" y="299"/>
                    <a:pt x="1571" y="322"/>
                  </a:cubicBezTo>
                  <a:close/>
                  <a:moveTo>
                    <a:pt x="590" y="1936"/>
                  </a:moveTo>
                  <a:cubicBezTo>
                    <a:pt x="590" y="2450"/>
                    <a:pt x="1007" y="2867"/>
                    <a:pt x="1522" y="2867"/>
                  </a:cubicBezTo>
                  <a:cubicBezTo>
                    <a:pt x="2036" y="2867"/>
                    <a:pt x="2453" y="2450"/>
                    <a:pt x="2453" y="1936"/>
                  </a:cubicBezTo>
                  <a:cubicBezTo>
                    <a:pt x="2453" y="1421"/>
                    <a:pt x="2036" y="1005"/>
                    <a:pt x="1522" y="1005"/>
                  </a:cubicBezTo>
                  <a:cubicBezTo>
                    <a:pt x="1007" y="1005"/>
                    <a:pt x="590" y="1421"/>
                    <a:pt x="590" y="1936"/>
                  </a:cubicBezTo>
                  <a:close/>
                  <a:moveTo>
                    <a:pt x="1801" y="2137"/>
                  </a:moveTo>
                  <a:cubicBezTo>
                    <a:pt x="1467" y="2137"/>
                    <a:pt x="1467" y="2137"/>
                    <a:pt x="1467" y="2137"/>
                  </a:cubicBezTo>
                  <a:cubicBezTo>
                    <a:pt x="1405" y="2137"/>
                    <a:pt x="1355" y="2087"/>
                    <a:pt x="1355" y="2026"/>
                  </a:cubicBezTo>
                  <a:cubicBezTo>
                    <a:pt x="1355" y="1580"/>
                    <a:pt x="1355" y="1580"/>
                    <a:pt x="1355" y="1580"/>
                  </a:cubicBezTo>
                  <a:cubicBezTo>
                    <a:pt x="1355" y="1519"/>
                    <a:pt x="1405" y="1469"/>
                    <a:pt x="1467" y="1469"/>
                  </a:cubicBezTo>
                  <a:cubicBezTo>
                    <a:pt x="1528" y="1469"/>
                    <a:pt x="1578" y="1519"/>
                    <a:pt x="1578" y="1580"/>
                  </a:cubicBezTo>
                  <a:cubicBezTo>
                    <a:pt x="1578" y="1914"/>
                    <a:pt x="1578" y="1914"/>
                    <a:pt x="1578" y="1914"/>
                  </a:cubicBezTo>
                  <a:cubicBezTo>
                    <a:pt x="1801" y="1914"/>
                    <a:pt x="1801" y="1914"/>
                    <a:pt x="1801" y="1914"/>
                  </a:cubicBezTo>
                  <a:cubicBezTo>
                    <a:pt x="1862" y="1914"/>
                    <a:pt x="1912" y="1964"/>
                    <a:pt x="1912" y="2026"/>
                  </a:cubicBezTo>
                  <a:cubicBezTo>
                    <a:pt x="1912" y="2087"/>
                    <a:pt x="1862" y="2137"/>
                    <a:pt x="1801" y="2137"/>
                  </a:cubicBezTo>
                  <a:close/>
                  <a:moveTo>
                    <a:pt x="209" y="1446"/>
                  </a:moveTo>
                  <a:cubicBezTo>
                    <a:pt x="81" y="1324"/>
                    <a:pt x="0" y="1154"/>
                    <a:pt x="0" y="963"/>
                  </a:cubicBezTo>
                  <a:cubicBezTo>
                    <a:pt x="0" y="596"/>
                    <a:pt x="298" y="298"/>
                    <a:pt x="665" y="298"/>
                  </a:cubicBezTo>
                  <a:cubicBezTo>
                    <a:pt x="891" y="298"/>
                    <a:pt x="1090" y="411"/>
                    <a:pt x="1211" y="583"/>
                  </a:cubicBezTo>
                  <a:cubicBezTo>
                    <a:pt x="742" y="688"/>
                    <a:pt x="364" y="1017"/>
                    <a:pt x="209" y="1446"/>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1+#ppt_w/2"/>
                                          </p:val>
                                        </p:tav>
                                        <p:tav tm="100000">
                                          <p:val>
                                            <p:strVal val="#ppt_x"/>
                                          </p:val>
                                        </p:tav>
                                      </p:tavLst>
                                    </p:anim>
                                    <p:anim calcmode="lin" valueType="num">
                                      <p:cBhvr additive="base">
                                        <p:cTn id="13" dur="500" fill="hold"/>
                                        <p:tgtEl>
                                          <p:spTgt spid="5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right)">
                                      <p:cBhvr>
                                        <p:cTn id="17" dur="300"/>
                                        <p:tgtEl>
                                          <p:spTgt spid="51"/>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randombar(horizontal)">
                                      <p:cBhvr>
                                        <p:cTn id="21" dur="300"/>
                                        <p:tgtEl>
                                          <p:spTgt spid="52"/>
                                        </p:tgtEl>
                                      </p:cBhvr>
                                    </p:animEffect>
                                  </p:childTnLst>
                                </p:cTn>
                              </p:par>
                            </p:childTnLst>
                          </p:cTn>
                        </p:par>
                        <p:par>
                          <p:cTn id="22" fill="hold">
                            <p:stCondLst>
                              <p:cond delay="2000"/>
                            </p:stCondLst>
                            <p:childTnLst>
                              <p:par>
                                <p:cTn id="23" presetID="35"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1000"/>
                                        <p:tgtEl>
                                          <p:spTgt spid="54"/>
                                        </p:tgtEl>
                                      </p:cBhvr>
                                    </p:animEffect>
                                    <p:anim calcmode="lin" valueType="num">
                                      <p:cBhvr>
                                        <p:cTn id="26" dur="1000" fill="hold"/>
                                        <p:tgtEl>
                                          <p:spTgt spid="54"/>
                                        </p:tgtEl>
                                        <p:attrNameLst>
                                          <p:attrName>style.rotation</p:attrName>
                                        </p:attrNameLst>
                                      </p:cBhvr>
                                      <p:tavLst>
                                        <p:tav tm="0">
                                          <p:val>
                                            <p:fltVal val="720"/>
                                          </p:val>
                                        </p:tav>
                                        <p:tav tm="100000">
                                          <p:val>
                                            <p:fltVal val="0"/>
                                          </p:val>
                                        </p:tav>
                                      </p:tavLst>
                                    </p:anim>
                                    <p:anim calcmode="lin" valueType="num">
                                      <p:cBhvr>
                                        <p:cTn id="27" dur="1000" fill="hold"/>
                                        <p:tgtEl>
                                          <p:spTgt spid="54"/>
                                        </p:tgtEl>
                                        <p:attrNameLst>
                                          <p:attrName>ppt_h</p:attrName>
                                        </p:attrNameLst>
                                      </p:cBhvr>
                                      <p:tavLst>
                                        <p:tav tm="0">
                                          <p:val>
                                            <p:fltVal val="0"/>
                                          </p:val>
                                        </p:tav>
                                        <p:tav tm="100000">
                                          <p:val>
                                            <p:strVal val="#ppt_h"/>
                                          </p:val>
                                        </p:tav>
                                      </p:tavLst>
                                    </p:anim>
                                    <p:anim calcmode="lin" valueType="num">
                                      <p:cBhvr>
                                        <p:cTn id="28" dur="1000" fill="hold"/>
                                        <p:tgtEl>
                                          <p:spTgt spid="54"/>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25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style.rotation</p:attrName>
                                        </p:attrNameLst>
                                      </p:cBhvr>
                                      <p:tavLst>
                                        <p:tav tm="0">
                                          <p:val>
                                            <p:fltVal val="720"/>
                                          </p:val>
                                        </p:tav>
                                        <p:tav tm="100000">
                                          <p:val>
                                            <p:fltVal val="0"/>
                                          </p:val>
                                        </p:tav>
                                      </p:tavLst>
                                    </p:anim>
                                    <p:anim calcmode="lin" valueType="num">
                                      <p:cBhvr>
                                        <p:cTn id="33" dur="1000" fill="hold"/>
                                        <p:tgtEl>
                                          <p:spTgt spid="28"/>
                                        </p:tgtEl>
                                        <p:attrNameLst>
                                          <p:attrName>ppt_h</p:attrName>
                                        </p:attrNameLst>
                                      </p:cBhvr>
                                      <p:tavLst>
                                        <p:tav tm="0">
                                          <p:val>
                                            <p:fltVal val="0"/>
                                          </p:val>
                                        </p:tav>
                                        <p:tav tm="100000">
                                          <p:val>
                                            <p:strVal val="#ppt_h"/>
                                          </p:val>
                                        </p:tav>
                                      </p:tavLst>
                                    </p:anim>
                                    <p:anim calcmode="lin" valueType="num">
                                      <p:cBhvr>
                                        <p:cTn id="34" dur="1000" fill="hold"/>
                                        <p:tgtEl>
                                          <p:spTgt spid="28"/>
                                        </p:tgtEl>
                                        <p:attrNameLst>
                                          <p:attrName>ppt_w</p:attrName>
                                        </p:attrNameLst>
                                      </p:cBhvr>
                                      <p:tavLst>
                                        <p:tav tm="0">
                                          <p:val>
                                            <p:fltVal val="0"/>
                                          </p:val>
                                        </p:tav>
                                        <p:tav tm="100000">
                                          <p:val>
                                            <p:strVal val="#ppt_w"/>
                                          </p:val>
                                        </p:tav>
                                      </p:tavLst>
                                    </p:anim>
                                  </p:childTnLst>
                                </p:cTn>
                              </p:par>
                              <p:par>
                                <p:cTn id="35" presetID="35" presetClass="entr" presetSubtype="0" fill="hold" nodeType="withEffect">
                                  <p:stCondLst>
                                    <p:cond delay="5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style.rotation</p:attrName>
                                        </p:attrNameLst>
                                      </p:cBhvr>
                                      <p:tavLst>
                                        <p:tav tm="0">
                                          <p:val>
                                            <p:fltVal val="720"/>
                                          </p:val>
                                        </p:tav>
                                        <p:tav tm="100000">
                                          <p:val>
                                            <p:fltVal val="0"/>
                                          </p:val>
                                        </p:tav>
                                      </p:tavLst>
                                    </p:anim>
                                    <p:anim calcmode="lin" valueType="num">
                                      <p:cBhvr>
                                        <p:cTn id="39" dur="1000" fill="hold"/>
                                        <p:tgtEl>
                                          <p:spTgt spid="26"/>
                                        </p:tgtEl>
                                        <p:attrNameLst>
                                          <p:attrName>ppt_h</p:attrName>
                                        </p:attrNameLst>
                                      </p:cBhvr>
                                      <p:tavLst>
                                        <p:tav tm="0">
                                          <p:val>
                                            <p:fltVal val="0"/>
                                          </p:val>
                                        </p:tav>
                                        <p:tav tm="100000">
                                          <p:val>
                                            <p:strVal val="#ppt_h"/>
                                          </p:val>
                                        </p:tav>
                                      </p:tavLst>
                                    </p:anim>
                                    <p:anim calcmode="lin" valueType="num">
                                      <p:cBhvr>
                                        <p:cTn id="40" dur="1000" fill="hold"/>
                                        <p:tgtEl>
                                          <p:spTgt spid="26"/>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75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style.rotation</p:attrName>
                                        </p:attrNameLst>
                                      </p:cBhvr>
                                      <p:tavLst>
                                        <p:tav tm="0">
                                          <p:val>
                                            <p:fltVal val="720"/>
                                          </p:val>
                                        </p:tav>
                                        <p:tav tm="100000">
                                          <p:val>
                                            <p:fltVal val="0"/>
                                          </p:val>
                                        </p:tav>
                                      </p:tavLst>
                                    </p:anim>
                                    <p:anim calcmode="lin" valueType="num">
                                      <p:cBhvr>
                                        <p:cTn id="45" dur="1000" fill="hold"/>
                                        <p:tgtEl>
                                          <p:spTgt spid="27"/>
                                        </p:tgtEl>
                                        <p:attrNameLst>
                                          <p:attrName>ppt_h</p:attrName>
                                        </p:attrNameLst>
                                      </p:cBhvr>
                                      <p:tavLst>
                                        <p:tav tm="0">
                                          <p:val>
                                            <p:fltVal val="0"/>
                                          </p:val>
                                        </p:tav>
                                        <p:tav tm="100000">
                                          <p:val>
                                            <p:strVal val="#ppt_h"/>
                                          </p:val>
                                        </p:tav>
                                      </p:tavLst>
                                    </p:anim>
                                    <p:anim calcmode="lin" valueType="num">
                                      <p:cBhvr>
                                        <p:cTn id="46" dur="1000" fill="hold"/>
                                        <p:tgtEl>
                                          <p:spTgt spid="27"/>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anim calcmode="lin" valueType="num">
                                      <p:cBhvr>
                                        <p:cTn id="50" dur="1000" fill="hold"/>
                                        <p:tgtEl>
                                          <p:spTgt spid="53"/>
                                        </p:tgtEl>
                                        <p:attrNameLst>
                                          <p:attrName>style.rotation</p:attrName>
                                        </p:attrNameLst>
                                      </p:cBhvr>
                                      <p:tavLst>
                                        <p:tav tm="0">
                                          <p:val>
                                            <p:fltVal val="720"/>
                                          </p:val>
                                        </p:tav>
                                        <p:tav tm="100000">
                                          <p:val>
                                            <p:fltVal val="0"/>
                                          </p:val>
                                        </p:tav>
                                      </p:tavLst>
                                    </p:anim>
                                    <p:anim calcmode="lin" valueType="num">
                                      <p:cBhvr>
                                        <p:cTn id="51" dur="1000" fill="hold"/>
                                        <p:tgtEl>
                                          <p:spTgt spid="53"/>
                                        </p:tgtEl>
                                        <p:attrNameLst>
                                          <p:attrName>ppt_h</p:attrName>
                                        </p:attrNameLst>
                                      </p:cBhvr>
                                      <p:tavLst>
                                        <p:tav tm="0">
                                          <p:val>
                                            <p:fltVal val="0"/>
                                          </p:val>
                                        </p:tav>
                                        <p:tav tm="100000">
                                          <p:val>
                                            <p:strVal val="#ppt_h"/>
                                          </p:val>
                                        </p:tav>
                                      </p:tavLst>
                                    </p:anim>
                                    <p:anim calcmode="lin" valueType="num">
                                      <p:cBhvr>
                                        <p:cTn id="52" dur="1000" fill="hold"/>
                                        <p:tgtEl>
                                          <p:spTgt spid="53"/>
                                        </p:tgtEl>
                                        <p:attrNameLst>
                                          <p:attrName>ppt_w</p:attrName>
                                        </p:attrNameLst>
                                      </p:cBhvr>
                                      <p:tavLst>
                                        <p:tav tm="0">
                                          <p:val>
                                            <p:fltVal val="0"/>
                                          </p:val>
                                        </p:tav>
                                        <p:tav tm="100000">
                                          <p:val>
                                            <p:strVal val="#ppt_w"/>
                                          </p:val>
                                        </p:tav>
                                      </p:tavLst>
                                    </p:anim>
                                  </p:childTnLst>
                                </p:cTn>
                              </p:par>
                            </p:childTnLst>
                          </p:cTn>
                        </p:par>
                        <p:par>
                          <p:cTn id="53" fill="hold">
                            <p:stCondLst>
                              <p:cond delay="3000"/>
                            </p:stCondLst>
                            <p:childTnLst>
                              <p:par>
                                <p:cTn id="54" presetID="47" presetClass="entr" presetSubtype="0"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500"/>
                                        <p:tgtEl>
                                          <p:spTgt spid="62"/>
                                        </p:tgtEl>
                                      </p:cBhvr>
                                    </p:animEffect>
                                    <p:anim calcmode="lin" valueType="num">
                                      <p:cBhvr>
                                        <p:cTn id="57" dur="500" fill="hold"/>
                                        <p:tgtEl>
                                          <p:spTgt spid="62"/>
                                        </p:tgtEl>
                                        <p:attrNameLst>
                                          <p:attrName>ppt_x</p:attrName>
                                        </p:attrNameLst>
                                      </p:cBhvr>
                                      <p:tavLst>
                                        <p:tav tm="0">
                                          <p:val>
                                            <p:strVal val="#ppt_x"/>
                                          </p:val>
                                        </p:tav>
                                        <p:tav tm="100000">
                                          <p:val>
                                            <p:strVal val="#ppt_x"/>
                                          </p:val>
                                        </p:tav>
                                      </p:tavLst>
                                    </p:anim>
                                    <p:anim calcmode="lin" valueType="num">
                                      <p:cBhvr>
                                        <p:cTn id="58" dur="500" fill="hold"/>
                                        <p:tgtEl>
                                          <p:spTgt spid="62"/>
                                        </p:tgtEl>
                                        <p:attrNameLst>
                                          <p:attrName>ppt_y</p:attrName>
                                        </p:attrNameLst>
                                      </p:cBhvr>
                                      <p:tavLst>
                                        <p:tav tm="0">
                                          <p:val>
                                            <p:strVal val="#ppt_y-.1"/>
                                          </p:val>
                                        </p:tav>
                                        <p:tav tm="100000">
                                          <p:val>
                                            <p:strVal val="#ppt_y"/>
                                          </p:val>
                                        </p:tav>
                                      </p:tavLst>
                                    </p:anim>
                                  </p:childTnLst>
                                </p:cTn>
                              </p:par>
                              <p:par>
                                <p:cTn id="59" presetID="22" presetClass="entr" presetSubtype="8"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wipe(left)">
                                      <p:cBhvr>
                                        <p:cTn id="61" dur="500"/>
                                        <p:tgtEl>
                                          <p:spTgt spid="61"/>
                                        </p:tgtEl>
                                      </p:cBhvr>
                                    </p:animEffect>
                                  </p:childTnLst>
                                </p:cTn>
                              </p:par>
                            </p:childTnLst>
                          </p:cTn>
                        </p:par>
                        <p:par>
                          <p:cTn id="62" fill="hold">
                            <p:stCondLst>
                              <p:cond delay="3500"/>
                            </p:stCondLst>
                            <p:childTnLst>
                              <p:par>
                                <p:cTn id="63" presetID="47" presetClass="entr" presetSubtype="0" fill="hold" grpId="0" nodeType="after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fade">
                                      <p:cBhvr>
                                        <p:cTn id="65" dur="500"/>
                                        <p:tgtEl>
                                          <p:spTgt spid="64"/>
                                        </p:tgtEl>
                                      </p:cBhvr>
                                    </p:animEffect>
                                    <p:anim calcmode="lin" valueType="num">
                                      <p:cBhvr>
                                        <p:cTn id="66" dur="500" fill="hold"/>
                                        <p:tgtEl>
                                          <p:spTgt spid="64"/>
                                        </p:tgtEl>
                                        <p:attrNameLst>
                                          <p:attrName>ppt_x</p:attrName>
                                        </p:attrNameLst>
                                      </p:cBhvr>
                                      <p:tavLst>
                                        <p:tav tm="0">
                                          <p:val>
                                            <p:strVal val="#ppt_x"/>
                                          </p:val>
                                        </p:tav>
                                        <p:tav tm="100000">
                                          <p:val>
                                            <p:strVal val="#ppt_x"/>
                                          </p:val>
                                        </p:tav>
                                      </p:tavLst>
                                    </p:anim>
                                    <p:anim calcmode="lin" valueType="num">
                                      <p:cBhvr>
                                        <p:cTn id="67" dur="500" fill="hold"/>
                                        <p:tgtEl>
                                          <p:spTgt spid="64"/>
                                        </p:tgtEl>
                                        <p:attrNameLst>
                                          <p:attrName>ppt_y</p:attrName>
                                        </p:attrNameLst>
                                      </p:cBhvr>
                                      <p:tavLst>
                                        <p:tav tm="0">
                                          <p:val>
                                            <p:strVal val="#ppt_y-.1"/>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wipe(left)">
                                      <p:cBhvr>
                                        <p:cTn id="70" dur="500"/>
                                        <p:tgtEl>
                                          <p:spTgt spid="63"/>
                                        </p:tgtEl>
                                      </p:cBhvr>
                                    </p:animEffect>
                                  </p:childTnLst>
                                </p:cTn>
                              </p:par>
                            </p:childTnLst>
                          </p:cTn>
                        </p:par>
                        <p:par>
                          <p:cTn id="71" fill="hold">
                            <p:stCondLst>
                              <p:cond delay="4000"/>
                            </p:stCondLst>
                            <p:childTnLst>
                              <p:par>
                                <p:cTn id="72" presetID="47" presetClass="entr" presetSubtype="0" fill="hold" grpId="0" nodeType="after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anim calcmode="lin" valueType="num">
                                      <p:cBhvr>
                                        <p:cTn id="75" dur="500" fill="hold"/>
                                        <p:tgtEl>
                                          <p:spTgt spid="66"/>
                                        </p:tgtEl>
                                        <p:attrNameLst>
                                          <p:attrName>ppt_x</p:attrName>
                                        </p:attrNameLst>
                                      </p:cBhvr>
                                      <p:tavLst>
                                        <p:tav tm="0">
                                          <p:val>
                                            <p:strVal val="#ppt_x"/>
                                          </p:val>
                                        </p:tav>
                                        <p:tav tm="100000">
                                          <p:val>
                                            <p:strVal val="#ppt_x"/>
                                          </p:val>
                                        </p:tav>
                                      </p:tavLst>
                                    </p:anim>
                                    <p:anim calcmode="lin" valueType="num">
                                      <p:cBhvr>
                                        <p:cTn id="76" dur="500" fill="hold"/>
                                        <p:tgtEl>
                                          <p:spTgt spid="66"/>
                                        </p:tgtEl>
                                        <p:attrNameLst>
                                          <p:attrName>ppt_y</p:attrName>
                                        </p:attrNameLst>
                                      </p:cBhvr>
                                      <p:tavLst>
                                        <p:tav tm="0">
                                          <p:val>
                                            <p:strVal val="#ppt_y-.1"/>
                                          </p:val>
                                        </p:tav>
                                        <p:tav tm="100000">
                                          <p:val>
                                            <p:strVal val="#ppt_y"/>
                                          </p:val>
                                        </p:tav>
                                      </p:tavLst>
                                    </p:anim>
                                  </p:childTnLst>
                                </p:cTn>
                              </p:par>
                              <p:par>
                                <p:cTn id="77" presetID="22" presetClass="entr" presetSubtype="8"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wipe(left)">
                                      <p:cBhvr>
                                        <p:cTn id="79" dur="500"/>
                                        <p:tgtEl>
                                          <p:spTgt spid="65"/>
                                        </p:tgtEl>
                                      </p:cBhvr>
                                    </p:animEffect>
                                  </p:childTnLst>
                                </p:cTn>
                              </p:par>
                            </p:childTnLst>
                          </p:cTn>
                        </p:par>
                        <p:par>
                          <p:cTn id="80" fill="hold">
                            <p:stCondLst>
                              <p:cond delay="4500"/>
                            </p:stCondLst>
                            <p:childTnLst>
                              <p:par>
                                <p:cTn id="81" presetID="47" presetClass="entr" presetSubtype="0" fill="hold" grpId="0" nodeType="after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anim calcmode="lin" valueType="num">
                                      <p:cBhvr>
                                        <p:cTn id="84" dur="500" fill="hold"/>
                                        <p:tgtEl>
                                          <p:spTgt spid="68"/>
                                        </p:tgtEl>
                                        <p:attrNameLst>
                                          <p:attrName>ppt_x</p:attrName>
                                        </p:attrNameLst>
                                      </p:cBhvr>
                                      <p:tavLst>
                                        <p:tav tm="0">
                                          <p:val>
                                            <p:strVal val="#ppt_x"/>
                                          </p:val>
                                        </p:tav>
                                        <p:tav tm="100000">
                                          <p:val>
                                            <p:strVal val="#ppt_x"/>
                                          </p:val>
                                        </p:tav>
                                      </p:tavLst>
                                    </p:anim>
                                    <p:anim calcmode="lin" valueType="num">
                                      <p:cBhvr>
                                        <p:cTn id="85" dur="500" fill="hold"/>
                                        <p:tgtEl>
                                          <p:spTgt spid="68"/>
                                        </p:tgtEl>
                                        <p:attrNameLst>
                                          <p:attrName>ppt_y</p:attrName>
                                        </p:attrNameLst>
                                      </p:cBhvr>
                                      <p:tavLst>
                                        <p:tav tm="0">
                                          <p:val>
                                            <p:strVal val="#ppt_y-.1"/>
                                          </p:val>
                                        </p:tav>
                                        <p:tav tm="100000">
                                          <p:val>
                                            <p:strVal val="#ppt_y"/>
                                          </p:val>
                                        </p:tav>
                                      </p:tavLst>
                                    </p:anim>
                                  </p:childTnLst>
                                </p:cTn>
                              </p:par>
                              <p:par>
                                <p:cTn id="86" presetID="22" presetClass="entr" presetSubtype="8" fill="hold" grpId="0" nodeType="withEffect">
                                  <p:stCondLst>
                                    <p:cond delay="0"/>
                                  </p:stCondLst>
                                  <p:childTnLst>
                                    <p:set>
                                      <p:cBhvr>
                                        <p:cTn id="87" dur="1" fill="hold">
                                          <p:stCondLst>
                                            <p:cond delay="0"/>
                                          </p:stCondLst>
                                        </p:cTn>
                                        <p:tgtEl>
                                          <p:spTgt spid="67"/>
                                        </p:tgtEl>
                                        <p:attrNameLst>
                                          <p:attrName>style.visibility</p:attrName>
                                        </p:attrNameLst>
                                      </p:cBhvr>
                                      <p:to>
                                        <p:strVal val="visible"/>
                                      </p:to>
                                    </p:set>
                                    <p:animEffect transition="in" filter="wipe(left)">
                                      <p:cBhvr>
                                        <p:cTn id="88" dur="500"/>
                                        <p:tgtEl>
                                          <p:spTgt spid="67"/>
                                        </p:tgtEl>
                                      </p:cBhvr>
                                    </p:animEffect>
                                  </p:childTnLst>
                                </p:cTn>
                              </p:par>
                            </p:childTnLst>
                          </p:cTn>
                        </p:par>
                        <p:par>
                          <p:cTn id="89" fill="hold">
                            <p:stCondLst>
                              <p:cond delay="5000"/>
                            </p:stCondLst>
                            <p:childTnLst>
                              <p:par>
                                <p:cTn id="90" presetID="47" presetClass="entr" presetSubtype="0" fill="hold" grpId="0" nodeType="after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500"/>
                                        <p:tgtEl>
                                          <p:spTgt spid="59"/>
                                        </p:tgtEl>
                                      </p:cBhvr>
                                    </p:animEffect>
                                    <p:anim calcmode="lin" valueType="num">
                                      <p:cBhvr>
                                        <p:cTn id="93" dur="500" fill="hold"/>
                                        <p:tgtEl>
                                          <p:spTgt spid="59"/>
                                        </p:tgtEl>
                                        <p:attrNameLst>
                                          <p:attrName>ppt_x</p:attrName>
                                        </p:attrNameLst>
                                      </p:cBhvr>
                                      <p:tavLst>
                                        <p:tav tm="0">
                                          <p:val>
                                            <p:strVal val="#ppt_x"/>
                                          </p:val>
                                        </p:tav>
                                        <p:tav tm="100000">
                                          <p:val>
                                            <p:strVal val="#ppt_x"/>
                                          </p:val>
                                        </p:tav>
                                      </p:tavLst>
                                    </p:anim>
                                    <p:anim calcmode="lin" valueType="num">
                                      <p:cBhvr>
                                        <p:cTn id="94" dur="500" fill="hold"/>
                                        <p:tgtEl>
                                          <p:spTgt spid="59"/>
                                        </p:tgtEl>
                                        <p:attrNameLst>
                                          <p:attrName>ppt_y</p:attrName>
                                        </p:attrNameLst>
                                      </p:cBhvr>
                                      <p:tavLst>
                                        <p:tav tm="0">
                                          <p:val>
                                            <p:strVal val="#ppt_y-.1"/>
                                          </p:val>
                                        </p:tav>
                                        <p:tav tm="100000">
                                          <p:val>
                                            <p:strVal val="#ppt_y"/>
                                          </p:val>
                                        </p:tav>
                                      </p:tavLst>
                                    </p:anim>
                                  </p:childTnLst>
                                </p:cTn>
                              </p:par>
                              <p:par>
                                <p:cTn id="95" presetID="22" presetClass="entr" presetSubtype="8"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wipe(left)">
                                      <p:cBhvr>
                                        <p:cTn id="9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61" grpId="0"/>
      <p:bldP spid="62" grpId="0"/>
      <p:bldP spid="63" grpId="0"/>
      <p:bldP spid="64" grpId="0"/>
      <p:bldP spid="65" grpId="0"/>
      <p:bldP spid="66" grpId="0"/>
      <p:bldP spid="67" grpId="0"/>
      <p:bldP spid="68" grpId="0"/>
      <p:bldP spid="58" grpId="0"/>
      <p:bldP spid="5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34"/>
          <p:cNvSpPr/>
          <p:nvPr/>
        </p:nvSpPr>
        <p:spPr>
          <a:xfrm rot="18900000">
            <a:off x="4757016" y="2876329"/>
            <a:ext cx="1222471" cy="157217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mj-ea"/>
              <a:ea typeface="+mj-ea"/>
            </a:endParaRPr>
          </a:p>
        </p:txBody>
      </p:sp>
      <p:sp>
        <p:nvSpPr>
          <p:cNvPr id="2" name="标题 1"/>
          <p:cNvSpPr>
            <a:spLocks noGrp="1"/>
          </p:cNvSpPr>
          <p:nvPr>
            <p:ph type="title"/>
          </p:nvPr>
        </p:nvSpPr>
        <p:spPr/>
        <p:txBody>
          <a:bodyPr/>
          <a:lstStyle/>
          <a:p>
            <a:r>
              <a:rPr lang="zh-CN" altLang="en-US" dirty="0">
                <a:solidFill>
                  <a:prstClr val="black">
                    <a:lumMod val="65000"/>
                    <a:lumOff val="35000"/>
                  </a:prstClr>
                </a:solidFill>
              </a:rPr>
              <a:t>任免管理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任免</a:t>
            </a:r>
            <a:endParaRPr lang="zh-CN" altLang="en-US" dirty="0"/>
          </a:p>
        </p:txBody>
      </p:sp>
      <p:sp>
        <p:nvSpPr>
          <p:cNvPr id="28" name="矩形 27"/>
          <p:cNvSpPr/>
          <p:nvPr/>
        </p:nvSpPr>
        <p:spPr>
          <a:xfrm>
            <a:off x="2843808" y="1347591"/>
            <a:ext cx="1415492" cy="1405702"/>
          </a:xfrm>
          <a:custGeom>
            <a:avLst/>
            <a:gdLst/>
            <a:ahLst/>
            <a:cxnLst/>
            <a:rect l="l" t="t" r="r" b="b"/>
            <a:pathLst>
              <a:path w="1825580" h="1812954">
                <a:moveTo>
                  <a:pt x="864334" y="0"/>
                </a:moveTo>
                <a:cubicBezTo>
                  <a:pt x="1085537" y="0"/>
                  <a:pt x="1306740" y="84386"/>
                  <a:pt x="1475512" y="253158"/>
                </a:cubicBezTo>
                <a:cubicBezTo>
                  <a:pt x="1744300" y="521946"/>
                  <a:pt x="1799052" y="923720"/>
                  <a:pt x="1636245" y="1244950"/>
                </a:cubicBezTo>
                <a:lnTo>
                  <a:pt x="1825580" y="1812954"/>
                </a:lnTo>
                <a:lnTo>
                  <a:pt x="1264534" y="1625940"/>
                </a:lnTo>
                <a:cubicBezTo>
                  <a:pt x="940290" y="1801209"/>
                  <a:pt x="527470" y="1749823"/>
                  <a:pt x="253158" y="1475512"/>
                </a:cubicBezTo>
                <a:cubicBezTo>
                  <a:pt x="-84386" y="1137968"/>
                  <a:pt x="-84386" y="590701"/>
                  <a:pt x="253157" y="253157"/>
                </a:cubicBezTo>
                <a:cubicBezTo>
                  <a:pt x="421929" y="84385"/>
                  <a:pt x="643131" y="0"/>
                  <a:pt x="864334" y="0"/>
                </a:cubicBezTo>
                <a:close/>
              </a:path>
            </a:pathLst>
          </a:cu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2464204" y="987574"/>
            <a:ext cx="3949472" cy="3949472"/>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mj-ea"/>
              <a:ea typeface="+mj-ea"/>
            </a:endParaRPr>
          </a:p>
        </p:txBody>
      </p:sp>
      <p:grpSp>
        <p:nvGrpSpPr>
          <p:cNvPr id="9" name="组合 8"/>
          <p:cNvGrpSpPr/>
          <p:nvPr/>
        </p:nvGrpSpPr>
        <p:grpSpPr>
          <a:xfrm>
            <a:off x="2635194" y="1059590"/>
            <a:ext cx="928717" cy="928717"/>
            <a:chOff x="2779187" y="1131590"/>
            <a:chExt cx="928717" cy="928717"/>
          </a:xfrm>
        </p:grpSpPr>
        <p:sp>
          <p:nvSpPr>
            <p:cNvPr id="10" name="椭圆 9"/>
            <p:cNvSpPr/>
            <p:nvPr/>
          </p:nvSpPr>
          <p:spPr>
            <a:xfrm>
              <a:off x="2779187" y="1131590"/>
              <a:ext cx="928717" cy="92871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mj-ea"/>
                <a:ea typeface="+mj-ea"/>
              </a:endParaRPr>
            </a:p>
          </p:txBody>
        </p:sp>
        <p:sp>
          <p:nvSpPr>
            <p:cNvPr id="11" name="TextBox 6"/>
            <p:cNvSpPr txBox="1"/>
            <p:nvPr/>
          </p:nvSpPr>
          <p:spPr>
            <a:xfrm>
              <a:off x="2804545" y="1380505"/>
              <a:ext cx="878001" cy="430887"/>
            </a:xfrm>
            <a:prstGeom prst="rect">
              <a:avLst/>
            </a:prstGeom>
            <a:noFill/>
          </p:spPr>
          <p:txBody>
            <a:bodyPr wrap="square" lIns="0" tIns="0" rIns="0" bIns="0" rtlCol="0">
              <a:spAutoFit/>
            </a:bodyPr>
            <a:lstStyle/>
            <a:p>
              <a:pPr algn="ctr"/>
              <a:r>
                <a:rPr lang="en-US" altLang="zh-CN" sz="2800" dirty="0">
                  <a:solidFill>
                    <a:prstClr val="white"/>
                  </a:solidFill>
                  <a:latin typeface="Impact" panose="020B0806030902050204" pitchFamily="34" charset="0"/>
                  <a:ea typeface="+mj-ea"/>
                </a:rPr>
                <a:t>01</a:t>
              </a:r>
              <a:endParaRPr lang="zh-CN" altLang="en-US" sz="2000" dirty="0">
                <a:solidFill>
                  <a:prstClr val="white"/>
                </a:solidFill>
                <a:latin typeface="Impact" panose="020B0806030902050204" pitchFamily="34" charset="0"/>
                <a:ea typeface="+mj-ea"/>
              </a:endParaRPr>
            </a:p>
          </p:txBody>
        </p:sp>
      </p:grpSp>
      <p:grpSp>
        <p:nvGrpSpPr>
          <p:cNvPr id="12" name="组合 11"/>
          <p:cNvGrpSpPr/>
          <p:nvPr/>
        </p:nvGrpSpPr>
        <p:grpSpPr>
          <a:xfrm>
            <a:off x="5630196" y="3764162"/>
            <a:ext cx="783495" cy="792000"/>
            <a:chOff x="5736633" y="2828278"/>
            <a:chExt cx="928717" cy="928717"/>
          </a:xfrm>
        </p:grpSpPr>
        <p:sp>
          <p:nvSpPr>
            <p:cNvPr id="13" name="椭圆 12"/>
            <p:cNvSpPr/>
            <p:nvPr/>
          </p:nvSpPr>
          <p:spPr>
            <a:xfrm>
              <a:off x="5736633" y="2828278"/>
              <a:ext cx="928717" cy="92871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mj-ea"/>
                <a:ea typeface="+mj-ea"/>
              </a:endParaRPr>
            </a:p>
          </p:txBody>
        </p:sp>
        <p:sp>
          <p:nvSpPr>
            <p:cNvPr id="14" name="TextBox 8"/>
            <p:cNvSpPr txBox="1"/>
            <p:nvPr/>
          </p:nvSpPr>
          <p:spPr>
            <a:xfrm>
              <a:off x="5838181" y="3076093"/>
              <a:ext cx="725620" cy="43308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200">
                  <a:solidFill>
                    <a:prstClr val="white"/>
                  </a:solidFill>
                  <a:latin typeface="+mj-ea"/>
                  <a:ea typeface="+mj-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400" dirty="0">
                  <a:solidFill>
                    <a:schemeClr val="bg1"/>
                  </a:solidFill>
                  <a:latin typeface="Impact" panose="020B0806030902050204" pitchFamily="34" charset="0"/>
                </a:rPr>
                <a:t>02</a:t>
              </a:r>
              <a:endParaRPr lang="zh-CN" altLang="en-US" sz="2400" dirty="0">
                <a:solidFill>
                  <a:schemeClr val="bg1"/>
                </a:solidFill>
                <a:latin typeface="Impact" panose="020B0806030902050204" pitchFamily="34" charset="0"/>
              </a:endParaRPr>
            </a:p>
          </p:txBody>
        </p:sp>
      </p:grpSp>
      <p:sp>
        <p:nvSpPr>
          <p:cNvPr id="17" name="TextBox 11"/>
          <p:cNvSpPr txBox="1"/>
          <p:nvPr/>
        </p:nvSpPr>
        <p:spPr>
          <a:xfrm>
            <a:off x="3097684" y="1906914"/>
            <a:ext cx="902811" cy="523220"/>
          </a:xfrm>
          <a:prstGeom prst="rect">
            <a:avLst/>
          </a:prstGeom>
          <a:noFill/>
        </p:spPr>
        <p:txBody>
          <a:bodyPr wrap="none">
            <a:spAutoFit/>
          </a:bodyPr>
          <a:lstStyle/>
          <a:p>
            <a:pPr algn="ctr" fontAlgn="auto">
              <a:spcBef>
                <a:spcPts val="0"/>
              </a:spcBef>
              <a:spcAft>
                <a:spcPts val="0"/>
              </a:spcAft>
              <a:defRPr/>
            </a:pPr>
            <a:r>
              <a:rPr lang="zh-CN" altLang="en-US" sz="2800" b="1" dirty="0">
                <a:solidFill>
                  <a:schemeClr val="bg1"/>
                </a:solidFill>
                <a:latin typeface="+mj-ea"/>
                <a:ea typeface="+mj-ea"/>
              </a:rPr>
              <a:t>任职</a:t>
            </a:r>
            <a:endParaRPr lang="zh-CN" altLang="en-US" sz="2800" b="1" dirty="0">
              <a:solidFill>
                <a:schemeClr val="bg1"/>
              </a:solidFill>
              <a:latin typeface="+mj-ea"/>
              <a:ea typeface="+mj-ea"/>
            </a:endParaRPr>
          </a:p>
        </p:txBody>
      </p:sp>
      <p:sp>
        <p:nvSpPr>
          <p:cNvPr id="18" name="TextBox 13"/>
          <p:cNvSpPr txBox="1"/>
          <p:nvPr/>
        </p:nvSpPr>
        <p:spPr>
          <a:xfrm>
            <a:off x="4955180" y="3416682"/>
            <a:ext cx="902811" cy="523220"/>
          </a:xfrm>
          <a:prstGeom prst="rect">
            <a:avLst/>
          </a:prstGeom>
          <a:noFill/>
        </p:spPr>
        <p:txBody>
          <a:bodyPr wrap="none">
            <a:spAutoFit/>
          </a:bodyPr>
          <a:lstStyle/>
          <a:p>
            <a:pPr algn="ctr" fontAlgn="auto">
              <a:spcBef>
                <a:spcPts val="0"/>
              </a:spcBef>
              <a:spcAft>
                <a:spcPts val="0"/>
              </a:spcAft>
              <a:defRPr/>
            </a:pPr>
            <a:r>
              <a:rPr lang="zh-CN" altLang="en-US" sz="2800" b="1" dirty="0">
                <a:solidFill>
                  <a:srgbClr val="FCFCFC"/>
                </a:solidFill>
                <a:latin typeface="+mj-ea"/>
                <a:ea typeface="+mj-ea"/>
              </a:rPr>
              <a:t>免职</a:t>
            </a:r>
            <a:endParaRPr lang="zh-CN" altLang="en-US" sz="2400" b="1" dirty="0">
              <a:solidFill>
                <a:srgbClr val="FCFCFC"/>
              </a:solidFill>
              <a:latin typeface="+mj-ea"/>
              <a:ea typeface="+mj-ea"/>
            </a:endParaRPr>
          </a:p>
        </p:txBody>
      </p:sp>
      <p:sp>
        <p:nvSpPr>
          <p:cNvPr id="19" name="MH_Text_1"/>
          <p:cNvSpPr txBox="1">
            <a:spLocks noChangeArrowheads="1"/>
          </p:cNvSpPr>
          <p:nvPr>
            <p:custDataLst>
              <p:tags r:id="rId1"/>
            </p:custDataLst>
          </p:nvPr>
        </p:nvSpPr>
        <p:spPr bwMode="auto">
          <a:xfrm>
            <a:off x="187194" y="1239686"/>
            <a:ext cx="2448000" cy="75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500" b="1">
                <a:solidFill>
                  <a:schemeClr val="bg1">
                    <a:lumMod val="50000"/>
                  </a:schemeClr>
                </a:solidFill>
                <a:cs typeface="+mn-ea"/>
              </a:defRPr>
            </a:lvl1pPr>
          </a:lstStyle>
          <a:p>
            <a:r>
              <a:rPr lang="zh-CN" altLang="en-US" sz="1200" b="0" dirty="0">
                <a:sym typeface="+mn-lt"/>
              </a:rPr>
              <a:t>因内部晋升、调动、降级以及外部招聘而任职该岗位</a:t>
            </a:r>
            <a:endParaRPr lang="zh-CN" altLang="en-US" sz="1200" b="0" dirty="0">
              <a:sym typeface="+mn-lt"/>
            </a:endParaRPr>
          </a:p>
        </p:txBody>
      </p:sp>
      <p:sp>
        <p:nvSpPr>
          <p:cNvPr id="23" name="TextBox 10"/>
          <p:cNvSpPr txBox="1"/>
          <p:nvPr/>
        </p:nvSpPr>
        <p:spPr>
          <a:xfrm>
            <a:off x="6516240" y="3934714"/>
            <a:ext cx="2181577" cy="509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marL="319405" indent="-319405">
              <a:lnSpc>
                <a:spcPct val="120000"/>
              </a:lnSpc>
              <a:buClr>
                <a:schemeClr val="accent1"/>
              </a:buClr>
              <a:buFont typeface="Wingdings" panose="05000000000000000000" pitchFamily="2" charset="2"/>
              <a:buChar char="n"/>
              <a:defRPr sz="1200" b="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因个人辞职或公司辞退而离开改岗位</a:t>
            </a:r>
            <a:endParaRPr lang="zh-CN" altLang="en-US" dirty="0"/>
          </a:p>
        </p:txBody>
      </p:sp>
      <p:sp>
        <p:nvSpPr>
          <p:cNvPr id="24" name="TextBox 23"/>
          <p:cNvSpPr txBox="1"/>
          <p:nvPr/>
        </p:nvSpPr>
        <p:spPr>
          <a:xfrm>
            <a:off x="2458940" y="2818322"/>
            <a:ext cx="3960000" cy="307777"/>
          </a:xfrm>
          <a:prstGeom prst="rect">
            <a:avLst/>
          </a:prstGeom>
          <a:noFill/>
        </p:spPr>
        <p:txBody>
          <a:bodyPr wrap="square" rtlCol="0">
            <a:spAutoFit/>
          </a:bodyPr>
          <a:lstStyle/>
          <a:p>
            <a:pPr algn="ctr"/>
            <a:r>
              <a:rPr lang="zh-CN" altLang="en-US" sz="1400" b="1" dirty="0">
                <a:solidFill>
                  <a:schemeClr val="tx1">
                    <a:lumMod val="75000"/>
                    <a:lumOff val="25000"/>
                  </a:schemeClr>
                </a:solidFill>
              </a:rPr>
              <a:t>指的是某个岗位任职者的任职与免职的过程管理</a:t>
            </a:r>
            <a:endParaRPr lang="zh-CN" altLang="en-US" sz="1400" b="1"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7000">
        <p14:gallery dir="l"/>
      </p:transition>
    </mc:Choice>
    <mc:Fallback>
      <p:transition spd="slow" advTm="7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000"/>
                                            <p:tgtEl>
                                              <p:spTgt spid="4"/>
                                            </p:tgtEl>
                                          </p:cBhvr>
                                        </p:animEffect>
                                      </p:childTnLst>
                                    </p:cTn>
                                  </p:par>
                                </p:childTnLst>
                              </p:cTn>
                            </p:par>
                            <p:par>
                              <p:cTn id="16" fill="hold">
                                <p:stCondLst>
                                  <p:cond delay="2500"/>
                                </p:stCondLst>
                                <p:childTnLst>
                                  <p:par>
                                    <p:cTn id="17" presetID="2" presetClass="entr" presetSubtype="8" fill="hold" grpId="0" nodeType="afterEffect" p14:presetBounceEnd="50000">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50000">
                                          <p:cBhvr additive="base">
                                            <p:cTn id="19" dur="100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3500"/>
                                </p:stCondLst>
                                <p:childTnLst>
                                  <p:par>
                                    <p:cTn id="22" presetID="2" presetClass="entr" presetSubtype="2"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53"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5000"/>
                                </p:stCondLst>
                                <p:childTnLst>
                                  <p:par>
                                    <p:cTn id="38" presetID="53" presetClass="entr" presetSubtype="16"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500"/>
                                </p:stCondLst>
                                <p:childTnLst>
                                  <p:par>
                                    <p:cTn id="44" presetID="53" presetClass="entr" presetSubtype="16"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childTnLst>
                              </p:cTn>
                            </p:par>
                            <p:par>
                              <p:cTn id="49" fill="hold">
                                <p:stCondLst>
                                  <p:cond delay="6000"/>
                                </p:stCondLst>
                                <p:childTnLst>
                                  <p:par>
                                    <p:cTn id="50" presetID="37"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anim calcmode="lin" valueType="num">
                                          <p:cBhvr>
                                            <p:cTn id="53" dur="500" fill="hold"/>
                                            <p:tgtEl>
                                              <p:spTgt spid="19"/>
                                            </p:tgtEl>
                                            <p:attrNameLst>
                                              <p:attrName>ppt_x</p:attrName>
                                            </p:attrNameLst>
                                          </p:cBhvr>
                                          <p:tavLst>
                                            <p:tav tm="0">
                                              <p:val>
                                                <p:strVal val="#ppt_x"/>
                                              </p:val>
                                            </p:tav>
                                            <p:tav tm="100000">
                                              <p:val>
                                                <p:strVal val="#ppt_x"/>
                                              </p:val>
                                            </p:tav>
                                          </p:tavLst>
                                        </p:anim>
                                        <p:anim calcmode="lin" valueType="num">
                                          <p:cBhvr>
                                            <p:cTn id="54" dur="450" decel="100000" fill="hold"/>
                                            <p:tgtEl>
                                              <p:spTgt spid="19"/>
                                            </p:tgtEl>
                                            <p:attrNameLst>
                                              <p:attrName>ppt_y</p:attrName>
                                            </p:attrNameLst>
                                          </p:cBhvr>
                                          <p:tavLst>
                                            <p:tav tm="0">
                                              <p:val>
                                                <p:strVal val="#ppt_y+1"/>
                                              </p:val>
                                            </p:tav>
                                            <p:tav tm="100000">
                                              <p:val>
                                                <p:strVal val="#ppt_y-.03"/>
                                              </p:val>
                                            </p:tav>
                                          </p:tavLst>
                                        </p:anim>
                                        <p:anim calcmode="lin" valueType="num">
                                          <p:cBhvr>
                                            <p:cTn id="55"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par>
                              <p:cTn id="56" fill="hold">
                                <p:stCondLst>
                                  <p:cond delay="6500"/>
                                </p:stCondLst>
                                <p:childTnLst>
                                  <p:par>
                                    <p:cTn id="57" presetID="37"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anim calcmode="lin" valueType="num">
                                          <p:cBhvr>
                                            <p:cTn id="60" dur="500" fill="hold"/>
                                            <p:tgtEl>
                                              <p:spTgt spid="23"/>
                                            </p:tgtEl>
                                            <p:attrNameLst>
                                              <p:attrName>ppt_x</p:attrName>
                                            </p:attrNameLst>
                                          </p:cBhvr>
                                          <p:tavLst>
                                            <p:tav tm="0">
                                              <p:val>
                                                <p:strVal val="#ppt_x"/>
                                              </p:val>
                                            </p:tav>
                                            <p:tav tm="100000">
                                              <p:val>
                                                <p:strVal val="#ppt_x"/>
                                              </p:val>
                                            </p:tav>
                                          </p:tavLst>
                                        </p:anim>
                                        <p:anim calcmode="lin" valueType="num">
                                          <p:cBhvr>
                                            <p:cTn id="61" dur="450" decel="100000" fill="hold"/>
                                            <p:tgtEl>
                                              <p:spTgt spid="23"/>
                                            </p:tgtEl>
                                            <p:attrNameLst>
                                              <p:attrName>ppt_y</p:attrName>
                                            </p:attrNameLst>
                                          </p:cBhvr>
                                          <p:tavLst>
                                            <p:tav tm="0">
                                              <p:val>
                                                <p:strVal val="#ppt_y+1"/>
                                              </p:val>
                                            </p:tav>
                                            <p:tav tm="100000">
                                              <p:val>
                                                <p:strVal val="#ppt_y-.03"/>
                                              </p:val>
                                            </p:tav>
                                          </p:tavLst>
                                        </p:anim>
                                        <p:anim calcmode="lin" valueType="num">
                                          <p:cBhvr>
                                            <p:cTn id="62"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P spid="4" grpId="0" animBg="1"/>
          <p:bldP spid="17" grpId="0"/>
          <p:bldP spid="18" grpId="0"/>
          <p:bldP spid="19" grpId="0"/>
          <p:bldP spid="23" grpId="0"/>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000"/>
                                            <p:tgtEl>
                                              <p:spTgt spid="4"/>
                                            </p:tgtEl>
                                          </p:cBhvr>
                                        </p:animEffect>
                                      </p:childTnLst>
                                    </p:cTn>
                                  </p:par>
                                </p:childTnLst>
                              </p:cTn>
                            </p:par>
                            <p:par>
                              <p:cTn id="16" fill="hold">
                                <p:stCondLst>
                                  <p:cond delay="2500"/>
                                </p:stCondLst>
                                <p:childTnLst>
                                  <p:par>
                                    <p:cTn id="17" presetID="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0-#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childTnLst>
                              </p:cTn>
                            </p:par>
                            <p:par>
                              <p:cTn id="21" fill="hold">
                                <p:stCondLst>
                                  <p:cond delay="3500"/>
                                </p:stCondLst>
                                <p:childTnLst>
                                  <p:par>
                                    <p:cTn id="22" presetID="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4500"/>
                                </p:stCondLst>
                                <p:childTnLst>
                                  <p:par>
                                    <p:cTn id="27" presetID="53"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5000"/>
                                </p:stCondLst>
                                <p:childTnLst>
                                  <p:par>
                                    <p:cTn id="38" presetID="53" presetClass="entr" presetSubtype="16"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par>
                              <p:cTn id="43" fill="hold">
                                <p:stCondLst>
                                  <p:cond delay="5500"/>
                                </p:stCondLst>
                                <p:childTnLst>
                                  <p:par>
                                    <p:cTn id="44" presetID="53" presetClass="entr" presetSubtype="16"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childTnLst>
                              </p:cTn>
                            </p:par>
                            <p:par>
                              <p:cTn id="49" fill="hold">
                                <p:stCondLst>
                                  <p:cond delay="6000"/>
                                </p:stCondLst>
                                <p:childTnLst>
                                  <p:par>
                                    <p:cTn id="50" presetID="37"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anim calcmode="lin" valueType="num">
                                          <p:cBhvr>
                                            <p:cTn id="53" dur="500" fill="hold"/>
                                            <p:tgtEl>
                                              <p:spTgt spid="19"/>
                                            </p:tgtEl>
                                            <p:attrNameLst>
                                              <p:attrName>ppt_x</p:attrName>
                                            </p:attrNameLst>
                                          </p:cBhvr>
                                          <p:tavLst>
                                            <p:tav tm="0">
                                              <p:val>
                                                <p:strVal val="#ppt_x"/>
                                              </p:val>
                                            </p:tav>
                                            <p:tav tm="100000">
                                              <p:val>
                                                <p:strVal val="#ppt_x"/>
                                              </p:val>
                                            </p:tav>
                                          </p:tavLst>
                                        </p:anim>
                                        <p:anim calcmode="lin" valueType="num">
                                          <p:cBhvr>
                                            <p:cTn id="54" dur="450" decel="100000" fill="hold"/>
                                            <p:tgtEl>
                                              <p:spTgt spid="19"/>
                                            </p:tgtEl>
                                            <p:attrNameLst>
                                              <p:attrName>ppt_y</p:attrName>
                                            </p:attrNameLst>
                                          </p:cBhvr>
                                          <p:tavLst>
                                            <p:tav tm="0">
                                              <p:val>
                                                <p:strVal val="#ppt_y+1"/>
                                              </p:val>
                                            </p:tav>
                                            <p:tav tm="100000">
                                              <p:val>
                                                <p:strVal val="#ppt_y-.03"/>
                                              </p:val>
                                            </p:tav>
                                          </p:tavLst>
                                        </p:anim>
                                        <p:anim calcmode="lin" valueType="num">
                                          <p:cBhvr>
                                            <p:cTn id="55"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par>
                              <p:cTn id="56" fill="hold">
                                <p:stCondLst>
                                  <p:cond delay="6500"/>
                                </p:stCondLst>
                                <p:childTnLst>
                                  <p:par>
                                    <p:cTn id="57" presetID="37"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anim calcmode="lin" valueType="num">
                                          <p:cBhvr>
                                            <p:cTn id="60" dur="500" fill="hold"/>
                                            <p:tgtEl>
                                              <p:spTgt spid="23"/>
                                            </p:tgtEl>
                                            <p:attrNameLst>
                                              <p:attrName>ppt_x</p:attrName>
                                            </p:attrNameLst>
                                          </p:cBhvr>
                                          <p:tavLst>
                                            <p:tav tm="0">
                                              <p:val>
                                                <p:strVal val="#ppt_x"/>
                                              </p:val>
                                            </p:tav>
                                            <p:tav tm="100000">
                                              <p:val>
                                                <p:strVal val="#ppt_x"/>
                                              </p:val>
                                            </p:tav>
                                          </p:tavLst>
                                        </p:anim>
                                        <p:anim calcmode="lin" valueType="num">
                                          <p:cBhvr>
                                            <p:cTn id="61" dur="450" decel="100000" fill="hold"/>
                                            <p:tgtEl>
                                              <p:spTgt spid="23"/>
                                            </p:tgtEl>
                                            <p:attrNameLst>
                                              <p:attrName>ppt_y</p:attrName>
                                            </p:attrNameLst>
                                          </p:cBhvr>
                                          <p:tavLst>
                                            <p:tav tm="0">
                                              <p:val>
                                                <p:strVal val="#ppt_y+1"/>
                                              </p:val>
                                            </p:tav>
                                            <p:tav tm="100000">
                                              <p:val>
                                                <p:strVal val="#ppt_y-.03"/>
                                              </p:val>
                                            </p:tav>
                                          </p:tavLst>
                                        </p:anim>
                                        <p:anim calcmode="lin" valueType="num">
                                          <p:cBhvr>
                                            <p:cTn id="62"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P spid="4" grpId="0" animBg="1"/>
          <p:bldP spid="17" grpId="0"/>
          <p:bldP spid="18" grpId="0"/>
          <p:bldP spid="19" grpId="0"/>
          <p:bldP spid="23" grpId="0"/>
          <p:bldP spid="2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PageTitle"/>
          <p:cNvSpPr>
            <a:spLocks noGrp="1"/>
          </p:cNvSpPr>
          <p:nvPr>
            <p:ph type="title"/>
            <p:custDataLst>
              <p:tags r:id="rId1"/>
            </p:custDataLst>
          </p:nvPr>
        </p:nvSpPr>
        <p:spPr/>
        <p:txBody>
          <a:bodyPr/>
          <a:lstStyle/>
          <a:p>
            <a:r>
              <a:rPr lang="zh-CN" altLang="en-US" dirty="0">
                <a:solidFill>
                  <a:prstClr val="black">
                    <a:lumMod val="65000"/>
                    <a:lumOff val="35000"/>
                  </a:prstClr>
                </a:solidFill>
              </a:rPr>
              <a:t>任免管理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解除与转正</a:t>
            </a:r>
            <a:endParaRPr lang="zh-CN" altLang="en-US" dirty="0"/>
          </a:p>
        </p:txBody>
      </p:sp>
      <p:sp>
        <p:nvSpPr>
          <p:cNvPr id="42" name="MH_Other_1"/>
          <p:cNvSpPr/>
          <p:nvPr>
            <p:custDataLst>
              <p:tags r:id="rId2"/>
            </p:custDataLst>
          </p:nvPr>
        </p:nvSpPr>
        <p:spPr>
          <a:xfrm>
            <a:off x="3991625" y="2787541"/>
            <a:ext cx="2950458" cy="870878"/>
          </a:xfrm>
          <a:custGeom>
            <a:avLst/>
            <a:gdLst>
              <a:gd name="connsiteX0" fmla="*/ 1647823 w 1871661"/>
              <a:gd name="connsiteY0" fmla="*/ 0 h 736603"/>
              <a:gd name="connsiteX1" fmla="*/ 1871661 w 1871661"/>
              <a:gd name="connsiteY1" fmla="*/ 223839 h 736603"/>
              <a:gd name="connsiteX2" fmla="*/ 1647823 w 1871661"/>
              <a:gd name="connsiteY2" fmla="*/ 447677 h 736603"/>
              <a:gd name="connsiteX3" fmla="*/ 1647823 w 1871661"/>
              <a:gd name="connsiteY3" fmla="*/ 335758 h 736603"/>
              <a:gd name="connsiteX4" fmla="*/ 631046 w 1871661"/>
              <a:gd name="connsiteY4" fmla="*/ 335758 h 736603"/>
              <a:gd name="connsiteX5" fmla="*/ 631031 w 1871661"/>
              <a:gd name="connsiteY5" fmla="*/ 336555 h 736603"/>
              <a:gd name="connsiteX6" fmla="*/ 343503 w 1871661"/>
              <a:gd name="connsiteY6" fmla="*/ 451167 h 736603"/>
              <a:gd name="connsiteX7" fmla="*/ 223776 w 1871661"/>
              <a:gd name="connsiteY7" fmla="*/ 736603 h 736603"/>
              <a:gd name="connsiteX8" fmla="*/ 0 w 1871661"/>
              <a:gd name="connsiteY8" fmla="*/ 736603 h 736603"/>
              <a:gd name="connsiteX9" fmla="*/ 186688 w 1871661"/>
              <a:gd name="connsiteY9" fmla="*/ 291527 h 736603"/>
              <a:gd name="connsiteX10" fmla="*/ 511158 w 1871661"/>
              <a:gd name="connsiteY10" fmla="*/ 122982 h 736603"/>
              <a:gd name="connsiteX11" fmla="*/ 623886 w 1871661"/>
              <a:gd name="connsiteY11" fmla="*/ 113729 h 736603"/>
              <a:gd name="connsiteX12" fmla="*/ 623886 w 1871661"/>
              <a:gd name="connsiteY12" fmla="*/ 111919 h 736603"/>
              <a:gd name="connsiteX13" fmla="*/ 1647823 w 1871661"/>
              <a:gd name="connsiteY13" fmla="*/ 111919 h 7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661" h="736603">
                <a:moveTo>
                  <a:pt x="1647823" y="0"/>
                </a:moveTo>
                <a:lnTo>
                  <a:pt x="1871661" y="223839"/>
                </a:lnTo>
                <a:lnTo>
                  <a:pt x="1647823" y="447677"/>
                </a:lnTo>
                <a:lnTo>
                  <a:pt x="1647823" y="335758"/>
                </a:lnTo>
                <a:lnTo>
                  <a:pt x="631046" y="335758"/>
                </a:lnTo>
                <a:lnTo>
                  <a:pt x="631031" y="336555"/>
                </a:lnTo>
                <a:cubicBezTo>
                  <a:pt x="523694" y="334638"/>
                  <a:pt x="420088" y="375936"/>
                  <a:pt x="343503" y="451167"/>
                </a:cubicBezTo>
                <a:cubicBezTo>
                  <a:pt x="266917" y="526397"/>
                  <a:pt x="223776" y="629249"/>
                  <a:pt x="223776" y="736603"/>
                </a:cubicBezTo>
                <a:lnTo>
                  <a:pt x="0" y="736603"/>
                </a:lnTo>
                <a:cubicBezTo>
                  <a:pt x="0" y="569207"/>
                  <a:pt x="67269" y="408832"/>
                  <a:pt x="186688" y="291527"/>
                </a:cubicBezTo>
                <a:cubicBezTo>
                  <a:pt x="276253" y="203548"/>
                  <a:pt x="389515" y="145331"/>
                  <a:pt x="511158" y="122982"/>
                </a:cubicBezTo>
                <a:lnTo>
                  <a:pt x="623886" y="113729"/>
                </a:lnTo>
                <a:lnTo>
                  <a:pt x="623886" y="111919"/>
                </a:lnTo>
                <a:lnTo>
                  <a:pt x="1647823" y="11191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0" tIns="50983" rIns="101970" bIns="50983" anchor="ctr"/>
          <a:lstStyle/>
          <a:p>
            <a:pPr algn="ctr"/>
            <a:endParaRPr lang="zh-CN" altLang="en-US" dirty="0"/>
          </a:p>
        </p:txBody>
      </p:sp>
      <p:sp>
        <p:nvSpPr>
          <p:cNvPr id="40" name="MH_Other_2"/>
          <p:cNvSpPr/>
          <p:nvPr>
            <p:custDataLst>
              <p:tags r:id="rId3"/>
            </p:custDataLst>
          </p:nvPr>
        </p:nvSpPr>
        <p:spPr>
          <a:xfrm flipH="1">
            <a:off x="1919542" y="2787541"/>
            <a:ext cx="2950458" cy="870878"/>
          </a:xfrm>
          <a:custGeom>
            <a:avLst/>
            <a:gdLst>
              <a:gd name="connsiteX0" fmla="*/ 1647823 w 1871661"/>
              <a:gd name="connsiteY0" fmla="*/ 0 h 736603"/>
              <a:gd name="connsiteX1" fmla="*/ 1871661 w 1871661"/>
              <a:gd name="connsiteY1" fmla="*/ 223839 h 736603"/>
              <a:gd name="connsiteX2" fmla="*/ 1647823 w 1871661"/>
              <a:gd name="connsiteY2" fmla="*/ 447677 h 736603"/>
              <a:gd name="connsiteX3" fmla="*/ 1647823 w 1871661"/>
              <a:gd name="connsiteY3" fmla="*/ 335758 h 736603"/>
              <a:gd name="connsiteX4" fmla="*/ 631046 w 1871661"/>
              <a:gd name="connsiteY4" fmla="*/ 335758 h 736603"/>
              <a:gd name="connsiteX5" fmla="*/ 631031 w 1871661"/>
              <a:gd name="connsiteY5" fmla="*/ 336555 h 736603"/>
              <a:gd name="connsiteX6" fmla="*/ 343503 w 1871661"/>
              <a:gd name="connsiteY6" fmla="*/ 451167 h 736603"/>
              <a:gd name="connsiteX7" fmla="*/ 223776 w 1871661"/>
              <a:gd name="connsiteY7" fmla="*/ 736603 h 736603"/>
              <a:gd name="connsiteX8" fmla="*/ 0 w 1871661"/>
              <a:gd name="connsiteY8" fmla="*/ 736603 h 736603"/>
              <a:gd name="connsiteX9" fmla="*/ 186688 w 1871661"/>
              <a:gd name="connsiteY9" fmla="*/ 291527 h 736603"/>
              <a:gd name="connsiteX10" fmla="*/ 511158 w 1871661"/>
              <a:gd name="connsiteY10" fmla="*/ 122982 h 736603"/>
              <a:gd name="connsiteX11" fmla="*/ 623886 w 1871661"/>
              <a:gd name="connsiteY11" fmla="*/ 113729 h 736603"/>
              <a:gd name="connsiteX12" fmla="*/ 623886 w 1871661"/>
              <a:gd name="connsiteY12" fmla="*/ 111919 h 736603"/>
              <a:gd name="connsiteX13" fmla="*/ 1647823 w 1871661"/>
              <a:gd name="connsiteY13" fmla="*/ 111919 h 7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661" h="736603">
                <a:moveTo>
                  <a:pt x="1647823" y="0"/>
                </a:moveTo>
                <a:lnTo>
                  <a:pt x="1871661" y="223839"/>
                </a:lnTo>
                <a:lnTo>
                  <a:pt x="1647823" y="447677"/>
                </a:lnTo>
                <a:lnTo>
                  <a:pt x="1647823" y="335758"/>
                </a:lnTo>
                <a:lnTo>
                  <a:pt x="631046" y="335758"/>
                </a:lnTo>
                <a:lnTo>
                  <a:pt x="631031" y="336555"/>
                </a:lnTo>
                <a:cubicBezTo>
                  <a:pt x="523694" y="334638"/>
                  <a:pt x="420088" y="375936"/>
                  <a:pt x="343503" y="451167"/>
                </a:cubicBezTo>
                <a:cubicBezTo>
                  <a:pt x="266917" y="526397"/>
                  <a:pt x="223776" y="629249"/>
                  <a:pt x="223776" y="736603"/>
                </a:cubicBezTo>
                <a:lnTo>
                  <a:pt x="0" y="736603"/>
                </a:lnTo>
                <a:cubicBezTo>
                  <a:pt x="0" y="569207"/>
                  <a:pt x="67269" y="408832"/>
                  <a:pt x="186688" y="291527"/>
                </a:cubicBezTo>
                <a:cubicBezTo>
                  <a:pt x="276253" y="203548"/>
                  <a:pt x="389515" y="145331"/>
                  <a:pt x="511158" y="122982"/>
                </a:cubicBezTo>
                <a:lnTo>
                  <a:pt x="623886" y="113729"/>
                </a:lnTo>
                <a:lnTo>
                  <a:pt x="623886" y="111919"/>
                </a:lnTo>
                <a:lnTo>
                  <a:pt x="1647823" y="11191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0" tIns="50983" rIns="101970" bIns="50983" anchor="ctr"/>
          <a:lstStyle/>
          <a:p>
            <a:pPr algn="ctr"/>
            <a:endParaRPr lang="zh-CN" altLang="en-US" dirty="0"/>
          </a:p>
        </p:txBody>
      </p:sp>
      <p:sp>
        <p:nvSpPr>
          <p:cNvPr id="41" name="MH_Other_3"/>
          <p:cNvSpPr/>
          <p:nvPr>
            <p:custDataLst>
              <p:tags r:id="rId4"/>
            </p:custDataLst>
          </p:nvPr>
        </p:nvSpPr>
        <p:spPr>
          <a:xfrm flipH="1" flipV="1">
            <a:off x="3840919" y="3647155"/>
            <a:ext cx="1029086" cy="737616"/>
          </a:xfrm>
          <a:custGeom>
            <a:avLst/>
            <a:gdLst>
              <a:gd name="connsiteX0" fmla="*/ 0 w 1247775"/>
              <a:gd name="connsiteY0" fmla="*/ 623888 h 1247775"/>
              <a:gd name="connsiteX1" fmla="*/ 186688 w 1247775"/>
              <a:gd name="connsiteY1" fmla="*/ 178812 h 1247775"/>
              <a:gd name="connsiteX2" fmla="*/ 635026 w 1247775"/>
              <a:gd name="connsiteY2" fmla="*/ 100 h 1247775"/>
              <a:gd name="connsiteX3" fmla="*/ 631031 w 1247775"/>
              <a:gd name="connsiteY3" fmla="*/ 223840 h 1247775"/>
              <a:gd name="connsiteX4" fmla="*/ 343503 w 1247775"/>
              <a:gd name="connsiteY4" fmla="*/ 338452 h 1247775"/>
              <a:gd name="connsiteX5" fmla="*/ 223776 w 1247775"/>
              <a:gd name="connsiteY5" fmla="*/ 623888 h 1247775"/>
              <a:gd name="connsiteX6" fmla="*/ 0 w 1247775"/>
              <a:gd name="connsiteY6" fmla="*/ 623888 h 1247775"/>
              <a:gd name="connsiteX0-1" fmla="*/ 0 w 643003"/>
              <a:gd name="connsiteY0-2" fmla="*/ 623888 h 623888"/>
              <a:gd name="connsiteX1-3" fmla="*/ 186688 w 643003"/>
              <a:gd name="connsiteY1-4" fmla="*/ 178812 h 623888"/>
              <a:gd name="connsiteX2-5" fmla="*/ 635026 w 643003"/>
              <a:gd name="connsiteY2-6" fmla="*/ 100 h 623888"/>
              <a:gd name="connsiteX3-7" fmla="*/ 631031 w 643003"/>
              <a:gd name="connsiteY3-8" fmla="*/ 223840 h 623888"/>
              <a:gd name="connsiteX4-9" fmla="*/ 343503 w 643003"/>
              <a:gd name="connsiteY4-10" fmla="*/ 338452 h 623888"/>
              <a:gd name="connsiteX5-11" fmla="*/ 223776 w 643003"/>
              <a:gd name="connsiteY5-12" fmla="*/ 623888 h 623888"/>
              <a:gd name="connsiteX6-13" fmla="*/ 0 w 643003"/>
              <a:gd name="connsiteY6-14" fmla="*/ 623888 h 623888"/>
              <a:gd name="connsiteX0-15" fmla="*/ 0 w 649102"/>
              <a:gd name="connsiteY0-16" fmla="*/ 623888 h 623888"/>
              <a:gd name="connsiteX1-17" fmla="*/ 186688 w 649102"/>
              <a:gd name="connsiteY1-18" fmla="*/ 178812 h 623888"/>
              <a:gd name="connsiteX2-19" fmla="*/ 635026 w 649102"/>
              <a:gd name="connsiteY2-20" fmla="*/ 100 h 623888"/>
              <a:gd name="connsiteX3-21" fmla="*/ 631031 w 649102"/>
              <a:gd name="connsiteY3-22" fmla="*/ 223840 h 623888"/>
              <a:gd name="connsiteX4-23" fmla="*/ 343503 w 649102"/>
              <a:gd name="connsiteY4-24" fmla="*/ 338452 h 623888"/>
              <a:gd name="connsiteX5-25" fmla="*/ 223776 w 649102"/>
              <a:gd name="connsiteY5-26" fmla="*/ 623888 h 623888"/>
              <a:gd name="connsiteX6-27" fmla="*/ 0 w 649102"/>
              <a:gd name="connsiteY6-28" fmla="*/ 623888 h 623888"/>
              <a:gd name="connsiteX0-29" fmla="*/ 0 w 652814"/>
              <a:gd name="connsiteY0-30" fmla="*/ 623888 h 623888"/>
              <a:gd name="connsiteX1-31" fmla="*/ 186688 w 652814"/>
              <a:gd name="connsiteY1-32" fmla="*/ 178812 h 623888"/>
              <a:gd name="connsiteX2-33" fmla="*/ 635026 w 652814"/>
              <a:gd name="connsiteY2-34" fmla="*/ 100 h 623888"/>
              <a:gd name="connsiteX3-35" fmla="*/ 631031 w 652814"/>
              <a:gd name="connsiteY3-36" fmla="*/ 223840 h 623888"/>
              <a:gd name="connsiteX4-37" fmla="*/ 343503 w 652814"/>
              <a:gd name="connsiteY4-38" fmla="*/ 338452 h 623888"/>
              <a:gd name="connsiteX5-39" fmla="*/ 223776 w 652814"/>
              <a:gd name="connsiteY5-40" fmla="*/ 623888 h 623888"/>
              <a:gd name="connsiteX6-41" fmla="*/ 0 w 652814"/>
              <a:gd name="connsiteY6-42" fmla="*/ 623888 h 6238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52814" h="623888">
                <a:moveTo>
                  <a:pt x="0" y="623888"/>
                </a:moveTo>
                <a:cubicBezTo>
                  <a:pt x="0" y="456492"/>
                  <a:pt x="67269" y="296117"/>
                  <a:pt x="186688" y="178812"/>
                </a:cubicBezTo>
                <a:cubicBezTo>
                  <a:pt x="306107" y="61506"/>
                  <a:pt x="467657" y="-2889"/>
                  <a:pt x="635026" y="100"/>
                </a:cubicBezTo>
                <a:cubicBezTo>
                  <a:pt x="652744" y="69917"/>
                  <a:pt x="665701" y="156404"/>
                  <a:pt x="631031" y="223840"/>
                </a:cubicBezTo>
                <a:cubicBezTo>
                  <a:pt x="523694" y="221923"/>
                  <a:pt x="420088" y="263221"/>
                  <a:pt x="343503" y="338452"/>
                </a:cubicBezTo>
                <a:cubicBezTo>
                  <a:pt x="266917" y="413682"/>
                  <a:pt x="223776" y="516534"/>
                  <a:pt x="223776" y="623888"/>
                </a:cubicBezTo>
                <a:lnTo>
                  <a:pt x="0" y="6238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0" tIns="50983" rIns="101970" bIns="50983" anchor="ctr"/>
          <a:lstStyle/>
          <a:p>
            <a:pPr algn="ctr"/>
            <a:endParaRPr lang="zh-CN" altLang="en-US" dirty="0"/>
          </a:p>
        </p:txBody>
      </p:sp>
      <p:sp>
        <p:nvSpPr>
          <p:cNvPr id="43" name="MH_Other_4"/>
          <p:cNvSpPr/>
          <p:nvPr>
            <p:custDataLst>
              <p:tags r:id="rId5"/>
            </p:custDataLst>
          </p:nvPr>
        </p:nvSpPr>
        <p:spPr>
          <a:xfrm flipV="1">
            <a:off x="3991622" y="3647155"/>
            <a:ext cx="1029086" cy="737616"/>
          </a:xfrm>
          <a:custGeom>
            <a:avLst/>
            <a:gdLst>
              <a:gd name="connsiteX0" fmla="*/ 0 w 1247775"/>
              <a:gd name="connsiteY0" fmla="*/ 623888 h 1247775"/>
              <a:gd name="connsiteX1" fmla="*/ 186688 w 1247775"/>
              <a:gd name="connsiteY1" fmla="*/ 178812 h 1247775"/>
              <a:gd name="connsiteX2" fmla="*/ 635026 w 1247775"/>
              <a:gd name="connsiteY2" fmla="*/ 100 h 1247775"/>
              <a:gd name="connsiteX3" fmla="*/ 631031 w 1247775"/>
              <a:gd name="connsiteY3" fmla="*/ 223840 h 1247775"/>
              <a:gd name="connsiteX4" fmla="*/ 343503 w 1247775"/>
              <a:gd name="connsiteY4" fmla="*/ 338452 h 1247775"/>
              <a:gd name="connsiteX5" fmla="*/ 223776 w 1247775"/>
              <a:gd name="connsiteY5" fmla="*/ 623888 h 1247775"/>
              <a:gd name="connsiteX6" fmla="*/ 0 w 1247775"/>
              <a:gd name="connsiteY6" fmla="*/ 623888 h 1247775"/>
              <a:gd name="connsiteX0-1" fmla="*/ 0 w 643003"/>
              <a:gd name="connsiteY0-2" fmla="*/ 623888 h 623888"/>
              <a:gd name="connsiteX1-3" fmla="*/ 186688 w 643003"/>
              <a:gd name="connsiteY1-4" fmla="*/ 178812 h 623888"/>
              <a:gd name="connsiteX2-5" fmla="*/ 635026 w 643003"/>
              <a:gd name="connsiteY2-6" fmla="*/ 100 h 623888"/>
              <a:gd name="connsiteX3-7" fmla="*/ 631031 w 643003"/>
              <a:gd name="connsiteY3-8" fmla="*/ 223840 h 623888"/>
              <a:gd name="connsiteX4-9" fmla="*/ 343503 w 643003"/>
              <a:gd name="connsiteY4-10" fmla="*/ 338452 h 623888"/>
              <a:gd name="connsiteX5-11" fmla="*/ 223776 w 643003"/>
              <a:gd name="connsiteY5-12" fmla="*/ 623888 h 623888"/>
              <a:gd name="connsiteX6-13" fmla="*/ 0 w 643003"/>
              <a:gd name="connsiteY6-14" fmla="*/ 623888 h 623888"/>
              <a:gd name="connsiteX0-15" fmla="*/ 0 w 649102"/>
              <a:gd name="connsiteY0-16" fmla="*/ 623888 h 623888"/>
              <a:gd name="connsiteX1-17" fmla="*/ 186688 w 649102"/>
              <a:gd name="connsiteY1-18" fmla="*/ 178812 h 623888"/>
              <a:gd name="connsiteX2-19" fmla="*/ 635026 w 649102"/>
              <a:gd name="connsiteY2-20" fmla="*/ 100 h 623888"/>
              <a:gd name="connsiteX3-21" fmla="*/ 631031 w 649102"/>
              <a:gd name="connsiteY3-22" fmla="*/ 223840 h 623888"/>
              <a:gd name="connsiteX4-23" fmla="*/ 343503 w 649102"/>
              <a:gd name="connsiteY4-24" fmla="*/ 338452 h 623888"/>
              <a:gd name="connsiteX5-25" fmla="*/ 223776 w 649102"/>
              <a:gd name="connsiteY5-26" fmla="*/ 623888 h 623888"/>
              <a:gd name="connsiteX6-27" fmla="*/ 0 w 649102"/>
              <a:gd name="connsiteY6-28" fmla="*/ 623888 h 623888"/>
              <a:gd name="connsiteX0-29" fmla="*/ 0 w 652814"/>
              <a:gd name="connsiteY0-30" fmla="*/ 623888 h 623888"/>
              <a:gd name="connsiteX1-31" fmla="*/ 186688 w 652814"/>
              <a:gd name="connsiteY1-32" fmla="*/ 178812 h 623888"/>
              <a:gd name="connsiteX2-33" fmla="*/ 635026 w 652814"/>
              <a:gd name="connsiteY2-34" fmla="*/ 100 h 623888"/>
              <a:gd name="connsiteX3-35" fmla="*/ 631031 w 652814"/>
              <a:gd name="connsiteY3-36" fmla="*/ 223840 h 623888"/>
              <a:gd name="connsiteX4-37" fmla="*/ 343503 w 652814"/>
              <a:gd name="connsiteY4-38" fmla="*/ 338452 h 623888"/>
              <a:gd name="connsiteX5-39" fmla="*/ 223776 w 652814"/>
              <a:gd name="connsiteY5-40" fmla="*/ 623888 h 623888"/>
              <a:gd name="connsiteX6-41" fmla="*/ 0 w 652814"/>
              <a:gd name="connsiteY6-42" fmla="*/ 623888 h 6238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52814" h="623888">
                <a:moveTo>
                  <a:pt x="0" y="623888"/>
                </a:moveTo>
                <a:cubicBezTo>
                  <a:pt x="0" y="456492"/>
                  <a:pt x="67269" y="296117"/>
                  <a:pt x="186688" y="178812"/>
                </a:cubicBezTo>
                <a:cubicBezTo>
                  <a:pt x="306107" y="61506"/>
                  <a:pt x="467657" y="-2889"/>
                  <a:pt x="635026" y="100"/>
                </a:cubicBezTo>
                <a:cubicBezTo>
                  <a:pt x="652744" y="69917"/>
                  <a:pt x="665701" y="156404"/>
                  <a:pt x="631031" y="223840"/>
                </a:cubicBezTo>
                <a:cubicBezTo>
                  <a:pt x="523694" y="221923"/>
                  <a:pt x="420088" y="263221"/>
                  <a:pt x="343503" y="338452"/>
                </a:cubicBezTo>
                <a:cubicBezTo>
                  <a:pt x="266917" y="413682"/>
                  <a:pt x="223776" y="516534"/>
                  <a:pt x="223776" y="623888"/>
                </a:cubicBezTo>
                <a:lnTo>
                  <a:pt x="0" y="6238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0" tIns="50983" rIns="101970" bIns="50983" anchor="ctr"/>
          <a:lstStyle/>
          <a:p>
            <a:pPr algn="ctr"/>
            <a:endParaRPr lang="zh-CN" altLang="en-US" dirty="0"/>
          </a:p>
        </p:txBody>
      </p:sp>
      <p:sp>
        <p:nvSpPr>
          <p:cNvPr id="46" name="MH_SubTitle_1"/>
          <p:cNvSpPr txBox="1"/>
          <p:nvPr>
            <p:custDataLst>
              <p:tags r:id="rId6"/>
            </p:custDataLst>
          </p:nvPr>
        </p:nvSpPr>
        <p:spPr>
          <a:xfrm>
            <a:off x="755680" y="2858392"/>
            <a:ext cx="936000" cy="362486"/>
          </a:xfrm>
          <a:prstGeom prst="rect">
            <a:avLst/>
          </a:prstGeom>
          <a:noFill/>
        </p:spPr>
        <p:txBody>
          <a:bodyPr wrap="none" anchor="ctr">
            <a:noAutofit/>
          </a:bodyPr>
          <a:lstStyle>
            <a:defPPr>
              <a:defRPr lang="zh-CN"/>
            </a:defPPr>
            <a:lvl1pPr fontAlgn="auto">
              <a:spcBef>
                <a:spcPts val="0"/>
              </a:spcBef>
              <a:spcAft>
                <a:spcPts val="0"/>
              </a:spcAft>
              <a:defRPr sz="4950">
                <a:gradFill>
                  <a:gsLst>
                    <a:gs pos="100000">
                      <a:schemeClr val="accent6"/>
                    </a:gs>
                    <a:gs pos="0">
                      <a:schemeClr val="accent5"/>
                    </a:gs>
                  </a:gsLst>
                  <a:lin ang="3600000" scaled="0"/>
                </a:gradFill>
                <a:latin typeface="Impact" panose="020B0806030902050204" pitchFamily="34" charset="0"/>
              </a:defRPr>
            </a:lvl1pPr>
          </a:lstStyle>
          <a:p>
            <a:pPr algn="ctr"/>
            <a:r>
              <a:rPr lang="zh-CN" altLang="en-US" sz="2400" b="1" dirty="0">
                <a:solidFill>
                  <a:schemeClr val="tx1">
                    <a:lumMod val="65000"/>
                    <a:lumOff val="35000"/>
                  </a:schemeClr>
                </a:solidFill>
              </a:rPr>
              <a:t>解除</a:t>
            </a:r>
            <a:endParaRPr lang="zh-CN" altLang="en-US" sz="2400" b="1" dirty="0">
              <a:solidFill>
                <a:schemeClr val="tx1">
                  <a:lumMod val="65000"/>
                  <a:lumOff val="35000"/>
                </a:schemeClr>
              </a:solidFill>
            </a:endParaRPr>
          </a:p>
        </p:txBody>
      </p:sp>
      <p:sp>
        <p:nvSpPr>
          <p:cNvPr id="12" name="MH_SubTitle_2"/>
          <p:cNvSpPr txBox="1"/>
          <p:nvPr>
            <p:custDataLst>
              <p:tags r:id="rId7"/>
            </p:custDataLst>
          </p:nvPr>
        </p:nvSpPr>
        <p:spPr>
          <a:xfrm>
            <a:off x="7135427" y="2858392"/>
            <a:ext cx="936000" cy="362486"/>
          </a:xfrm>
          <a:prstGeom prst="rect">
            <a:avLst/>
          </a:prstGeom>
          <a:noFill/>
        </p:spPr>
        <p:txBody>
          <a:bodyPr wrap="none" anchor="ctr">
            <a:noAutofit/>
          </a:bodyPr>
          <a:lstStyle>
            <a:defPPr>
              <a:defRPr lang="zh-CN"/>
            </a:defPPr>
            <a:lvl1pPr fontAlgn="auto">
              <a:spcBef>
                <a:spcPts val="0"/>
              </a:spcBef>
              <a:spcAft>
                <a:spcPts val="0"/>
              </a:spcAft>
              <a:defRPr sz="4950">
                <a:gradFill>
                  <a:gsLst>
                    <a:gs pos="100000">
                      <a:schemeClr val="accent1"/>
                    </a:gs>
                    <a:gs pos="0">
                      <a:schemeClr val="accent3">
                        <a:lumMod val="60000"/>
                        <a:lumOff val="40000"/>
                      </a:schemeClr>
                    </a:gs>
                  </a:gsLst>
                  <a:lin ang="3600000" scaled="0"/>
                </a:gradFill>
                <a:latin typeface="Impact" panose="020B0806030902050204" pitchFamily="34" charset="0"/>
              </a:defRPr>
            </a:lvl1pPr>
          </a:lstStyle>
          <a:p>
            <a:pPr algn="ctr"/>
            <a:r>
              <a:rPr lang="zh-CN" altLang="en-US" sz="2400" b="1" dirty="0">
                <a:solidFill>
                  <a:schemeClr val="accent1"/>
                </a:solidFill>
              </a:rPr>
              <a:t>转正</a:t>
            </a:r>
            <a:endParaRPr lang="zh-CN" altLang="en-US" sz="2400" b="1" dirty="0">
              <a:solidFill>
                <a:schemeClr val="accent1"/>
              </a:solidFill>
            </a:endParaRPr>
          </a:p>
        </p:txBody>
      </p:sp>
      <p:sp>
        <p:nvSpPr>
          <p:cNvPr id="15" name="Rectangle 30"/>
          <p:cNvSpPr>
            <a:spLocks noChangeArrowheads="1"/>
          </p:cNvSpPr>
          <p:nvPr/>
        </p:nvSpPr>
        <p:spPr bwMode="auto">
          <a:xfrm>
            <a:off x="755680" y="3687998"/>
            <a:ext cx="2915880" cy="11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57" tIns="50879" rIns="101757" bIns="50879">
            <a:noAutofit/>
          </a:bodyPr>
          <a:lstStyle/>
          <a:p>
            <a:pPr fontAlgn="base">
              <a:lnSpc>
                <a:spcPct val="150000"/>
              </a:lnSpc>
              <a:spcBef>
                <a:spcPct val="0"/>
              </a:spcBef>
              <a:spcAft>
                <a:spcPct val="0"/>
              </a:spcAft>
            </a:pPr>
            <a:r>
              <a:rPr lang="zh-CN" altLang="en-US" sz="1200" dirty="0">
                <a:solidFill>
                  <a:schemeClr val="bg1">
                    <a:lumMod val="50000"/>
                  </a:schemeClr>
                </a:solidFill>
                <a:cs typeface="+mn-ea"/>
                <a:sym typeface="+mn-lt"/>
              </a:rPr>
              <a:t>试用期</a:t>
            </a:r>
            <a:r>
              <a:rPr lang="en-US" altLang="zh-CN" sz="1200" dirty="0">
                <a:solidFill>
                  <a:schemeClr val="bg1">
                    <a:lumMod val="50000"/>
                  </a:schemeClr>
                </a:solidFill>
                <a:cs typeface="+mn-ea"/>
                <a:sym typeface="+mn-lt"/>
              </a:rPr>
              <a:t>2-3</a:t>
            </a:r>
            <a:r>
              <a:rPr lang="zh-CN" altLang="en-US" sz="1200" dirty="0">
                <a:solidFill>
                  <a:schemeClr val="bg1">
                    <a:lumMod val="50000"/>
                  </a:schemeClr>
                </a:solidFill>
                <a:cs typeface="+mn-ea"/>
                <a:sym typeface="+mn-lt"/>
              </a:rPr>
              <a:t>个月，试用期内被证明不合格或者有违规违纪行为的新员工将</a:t>
            </a:r>
            <a:r>
              <a:rPr lang="zh-CN" altLang="en-US" sz="1200" b="1" dirty="0">
                <a:solidFill>
                  <a:schemeClr val="bg1">
                    <a:lumMod val="50000"/>
                  </a:schemeClr>
                </a:solidFill>
                <a:cs typeface="+mn-ea"/>
                <a:sym typeface="+mn-lt"/>
              </a:rPr>
              <a:t>解除劳动关系</a:t>
            </a:r>
            <a:r>
              <a:rPr lang="zh-CN" altLang="en-US" sz="1200" dirty="0">
                <a:solidFill>
                  <a:schemeClr val="bg1">
                    <a:lumMod val="50000"/>
                  </a:schemeClr>
                </a:solidFill>
                <a:cs typeface="+mn-ea"/>
                <a:sym typeface="+mn-lt"/>
              </a:rPr>
              <a:t>或</a:t>
            </a:r>
            <a:r>
              <a:rPr lang="zh-CN" altLang="en-US" sz="1200" b="1" dirty="0">
                <a:solidFill>
                  <a:schemeClr val="bg1">
                    <a:lumMod val="50000"/>
                  </a:schemeClr>
                </a:solidFill>
                <a:cs typeface="+mn-ea"/>
                <a:sym typeface="+mn-lt"/>
              </a:rPr>
              <a:t>延长试用期一至两个月</a:t>
            </a:r>
            <a:r>
              <a:rPr lang="zh-CN" altLang="en-US" sz="1200" dirty="0">
                <a:solidFill>
                  <a:schemeClr val="bg1">
                    <a:lumMod val="50000"/>
                  </a:schemeClr>
                </a:solidFill>
                <a:cs typeface="+mn-ea"/>
                <a:sym typeface="+mn-lt"/>
              </a:rPr>
              <a:t>。</a:t>
            </a:r>
            <a:endParaRPr lang="zh-CN" altLang="en-US" sz="1200" dirty="0">
              <a:solidFill>
                <a:schemeClr val="bg1">
                  <a:lumMod val="50000"/>
                </a:schemeClr>
              </a:solidFill>
              <a:cs typeface="+mn-ea"/>
              <a:sym typeface="+mn-lt"/>
            </a:endParaRPr>
          </a:p>
        </p:txBody>
      </p:sp>
      <p:sp>
        <p:nvSpPr>
          <p:cNvPr id="16" name="MH_Text_1"/>
          <p:cNvSpPr/>
          <p:nvPr>
            <p:custDataLst>
              <p:tags r:id="rId8"/>
            </p:custDataLst>
          </p:nvPr>
        </p:nvSpPr>
        <p:spPr>
          <a:xfrm>
            <a:off x="1785901" y="3421525"/>
            <a:ext cx="1872282" cy="290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532" tIns="0" rIns="133532" bIns="0" rtlCol="0" anchor="t">
            <a:noAutofit/>
          </a:bodyPr>
          <a:lstStyle/>
          <a:p>
            <a:pPr algn="r">
              <a:lnSpc>
                <a:spcPct val="120000"/>
              </a:lnSpc>
              <a:buClr>
                <a:schemeClr val="accent1"/>
              </a:buClr>
            </a:pPr>
            <a:r>
              <a:rPr lang="zh-CN" altLang="en-US" sz="1600" b="1" dirty="0">
                <a:solidFill>
                  <a:schemeClr val="tx1">
                    <a:lumMod val="65000"/>
                    <a:lumOff val="35000"/>
                  </a:schemeClr>
                </a:solidFill>
                <a:cs typeface="+mn-ea"/>
                <a:sym typeface="+mn-lt"/>
              </a:rPr>
              <a:t>解除劳动关系</a:t>
            </a:r>
            <a:endParaRPr lang="en-US" altLang="zh-CN" sz="1600" b="1" dirty="0">
              <a:solidFill>
                <a:schemeClr val="tx1">
                  <a:lumMod val="65000"/>
                  <a:lumOff val="35000"/>
                </a:schemeClr>
              </a:solidFill>
              <a:cs typeface="+mn-ea"/>
              <a:sym typeface="+mn-lt"/>
            </a:endParaRPr>
          </a:p>
        </p:txBody>
      </p:sp>
      <p:sp>
        <p:nvSpPr>
          <p:cNvPr id="17" name="Rectangle 30"/>
          <p:cNvSpPr>
            <a:spLocks noChangeArrowheads="1"/>
          </p:cNvSpPr>
          <p:nvPr/>
        </p:nvSpPr>
        <p:spPr bwMode="auto">
          <a:xfrm>
            <a:off x="5141919" y="3687998"/>
            <a:ext cx="3060000" cy="11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57" tIns="50879" rIns="101757" bIns="50879">
            <a:noAutofit/>
          </a:bodyPr>
          <a:lstStyle/>
          <a:p>
            <a:pPr fontAlgn="base">
              <a:lnSpc>
                <a:spcPct val="150000"/>
              </a:lnSpc>
              <a:spcBef>
                <a:spcPct val="0"/>
              </a:spcBef>
              <a:spcAft>
                <a:spcPct val="0"/>
              </a:spcAft>
            </a:pPr>
            <a:r>
              <a:rPr lang="zh-CN" altLang="en-US" sz="1200" b="1" dirty="0">
                <a:solidFill>
                  <a:schemeClr val="bg1">
                    <a:lumMod val="50000"/>
                  </a:schemeClr>
                </a:solidFill>
                <a:cs typeface="+mn-ea"/>
                <a:sym typeface="+mn-lt"/>
              </a:rPr>
              <a:t>试用期岗位管理用人部门</a:t>
            </a:r>
            <a:r>
              <a:rPr lang="zh-CN" altLang="en-US" sz="1200" dirty="0">
                <a:solidFill>
                  <a:schemeClr val="bg1">
                    <a:lumMod val="50000"/>
                  </a:schemeClr>
                </a:solidFill>
                <a:cs typeface="+mn-ea"/>
                <a:sym typeface="+mn-lt"/>
              </a:rPr>
              <a:t>：为新员工指定岗位指导人。</a:t>
            </a:r>
            <a:endParaRPr lang="en-US" altLang="zh-CN" sz="1200" dirty="0">
              <a:solidFill>
                <a:schemeClr val="bg1">
                  <a:lumMod val="50000"/>
                </a:schemeClr>
              </a:solidFill>
              <a:cs typeface="+mn-ea"/>
              <a:sym typeface="+mn-lt"/>
            </a:endParaRPr>
          </a:p>
          <a:p>
            <a:pPr fontAlgn="base">
              <a:lnSpc>
                <a:spcPct val="150000"/>
              </a:lnSpc>
              <a:spcBef>
                <a:spcPct val="0"/>
              </a:spcBef>
              <a:spcAft>
                <a:spcPct val="0"/>
              </a:spcAft>
            </a:pPr>
            <a:r>
              <a:rPr lang="zh-CN" altLang="en-US" sz="1200" b="1" dirty="0">
                <a:solidFill>
                  <a:schemeClr val="bg1">
                    <a:lumMod val="50000"/>
                  </a:schemeClr>
                </a:solidFill>
                <a:cs typeface="+mn-ea"/>
                <a:sym typeface="+mn-lt"/>
              </a:rPr>
              <a:t>新员工</a:t>
            </a:r>
            <a:r>
              <a:rPr lang="zh-CN" altLang="en-US" sz="1200" dirty="0">
                <a:solidFill>
                  <a:schemeClr val="bg1">
                    <a:lumMod val="50000"/>
                  </a:schemeClr>
                </a:solidFill>
                <a:cs typeface="+mn-ea"/>
                <a:sym typeface="+mn-lt"/>
              </a:rPr>
              <a:t>：提交</a:t>
            </a:r>
            <a:r>
              <a:rPr lang="en-US" altLang="zh-CN" sz="1200" dirty="0">
                <a:solidFill>
                  <a:schemeClr val="bg1">
                    <a:lumMod val="50000"/>
                  </a:schemeClr>
                </a:solidFill>
                <a:cs typeface="+mn-ea"/>
                <a:sym typeface="+mn-lt"/>
              </a:rPr>
              <a:t>《</a:t>
            </a:r>
            <a:r>
              <a:rPr lang="zh-CN" altLang="en-US" sz="1200" dirty="0">
                <a:solidFill>
                  <a:schemeClr val="bg1">
                    <a:lumMod val="50000"/>
                  </a:schemeClr>
                </a:solidFill>
                <a:cs typeface="+mn-ea"/>
                <a:sym typeface="+mn-lt"/>
              </a:rPr>
              <a:t>试用期转正申请表</a:t>
            </a:r>
            <a:r>
              <a:rPr lang="en-US" altLang="zh-CN" sz="1200" dirty="0">
                <a:solidFill>
                  <a:schemeClr val="bg1">
                    <a:lumMod val="50000"/>
                  </a:schemeClr>
                </a:solidFill>
                <a:cs typeface="+mn-ea"/>
                <a:sym typeface="+mn-lt"/>
              </a:rPr>
              <a:t>》</a:t>
            </a:r>
            <a:endParaRPr lang="zh-CN" altLang="en-US" sz="1200" dirty="0">
              <a:solidFill>
                <a:schemeClr val="bg1">
                  <a:lumMod val="50000"/>
                </a:schemeClr>
              </a:solidFill>
              <a:cs typeface="+mn-ea"/>
              <a:sym typeface="+mn-lt"/>
            </a:endParaRPr>
          </a:p>
        </p:txBody>
      </p:sp>
      <p:sp>
        <p:nvSpPr>
          <p:cNvPr id="18" name="MH_Text_1"/>
          <p:cNvSpPr/>
          <p:nvPr>
            <p:custDataLst>
              <p:tags r:id="rId9"/>
            </p:custDataLst>
          </p:nvPr>
        </p:nvSpPr>
        <p:spPr>
          <a:xfrm>
            <a:off x="5141920" y="3421525"/>
            <a:ext cx="1872282" cy="290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532" tIns="0" rIns="133532" bIns="0" rtlCol="0" anchor="t">
            <a:noAutofit/>
          </a:bodyPr>
          <a:lstStyle/>
          <a:p>
            <a:pPr>
              <a:lnSpc>
                <a:spcPct val="120000"/>
              </a:lnSpc>
              <a:buClr>
                <a:schemeClr val="accent1"/>
              </a:buClr>
            </a:pPr>
            <a:r>
              <a:rPr lang="zh-CN" altLang="en-US" sz="1600" b="1" dirty="0">
                <a:solidFill>
                  <a:schemeClr val="tx1">
                    <a:lumMod val="65000"/>
                    <a:lumOff val="35000"/>
                  </a:schemeClr>
                </a:solidFill>
                <a:cs typeface="+mn-ea"/>
                <a:sym typeface="+mn-lt"/>
              </a:rPr>
              <a:t>办理转正手续</a:t>
            </a:r>
            <a:endParaRPr lang="en-US" altLang="zh-CN" sz="1600" b="1" dirty="0">
              <a:solidFill>
                <a:schemeClr val="tx1">
                  <a:lumMod val="65000"/>
                  <a:lumOff val="35000"/>
                </a:schemeClr>
              </a:solidFill>
              <a:cs typeface="+mn-ea"/>
              <a:sym typeface="+mn-lt"/>
            </a:endParaRPr>
          </a:p>
        </p:txBody>
      </p:sp>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840" y="1127906"/>
            <a:ext cx="2856508" cy="1958105"/>
          </a:xfrm>
          <a:prstGeom prst="rect">
            <a:avLst/>
          </a:prstGeom>
          <a:effectLst>
            <a:outerShdw blurRad="76200" dir="13500000" sy="23000" kx="1200000" algn="br" rotWithShape="0">
              <a:prstClr val="black">
                <a:alpha val="20000"/>
              </a:prstClr>
            </a:outerShdw>
          </a:effectLst>
        </p:spPr>
      </p:pic>
    </p:spTree>
    <p:custDataLst>
      <p:tags r:id="rId11"/>
    </p:custDataLst>
  </p:cSld>
  <p:clrMapOvr>
    <a:masterClrMapping/>
  </p:clrMapOvr>
  <mc:AlternateContent xmlns:mc="http://schemas.openxmlformats.org/markup-compatibility/2006">
    <mc:Choice xmlns:p14="http://schemas.microsoft.com/office/powerpoint/2010/main" Requires="p14">
      <p:transition spd="slow" p14:dur="1600" advTm="11000">
        <p14:gallery dir="l"/>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1000"/>
                                        <p:tgtEl>
                                          <p:spTgt spid="4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right)">
                                      <p:cBhvr>
                                        <p:cTn id="17" dur="1000"/>
                                        <p:tgtEl>
                                          <p:spTgt spid="40"/>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1000"/>
                                        <p:tgtEl>
                                          <p:spTgt spid="3"/>
                                        </p:tgtEl>
                                      </p:cBhvr>
                                    </p:animEffect>
                                  </p:childTnLst>
                                </p:cTn>
                              </p:par>
                            </p:childTnLst>
                          </p:cTn>
                        </p:par>
                        <p:par>
                          <p:cTn id="22" fill="hold">
                            <p:stCondLst>
                              <p:cond delay="2500"/>
                            </p:stCondLst>
                            <p:childTnLst>
                              <p:par>
                                <p:cTn id="23" presetID="19" presetClass="entr" presetSubtype="1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1500" fill="hold"/>
                                        <p:tgtEl>
                                          <p:spTgt spid="46"/>
                                        </p:tgtEl>
                                        <p:attrNameLst>
                                          <p:attrName>ppt_w</p:attrName>
                                        </p:attrNameLst>
                                      </p:cBhvr>
                                      <p:tavLst>
                                        <p:tav tm="0" fmla="#ppt_w*sin(2.5*pi*$)">
                                          <p:val>
                                            <p:fltVal val="0"/>
                                          </p:val>
                                        </p:tav>
                                        <p:tav tm="100000">
                                          <p:val>
                                            <p:fltVal val="1"/>
                                          </p:val>
                                        </p:tav>
                                      </p:tavLst>
                                    </p:anim>
                                    <p:anim calcmode="lin" valueType="num">
                                      <p:cBhvr>
                                        <p:cTn id="26" dur="1500" fill="hold"/>
                                        <p:tgtEl>
                                          <p:spTgt spid="46"/>
                                        </p:tgtEl>
                                        <p:attrNameLst>
                                          <p:attrName>ppt_h</p:attrName>
                                        </p:attrNameLst>
                                      </p:cBhvr>
                                      <p:tavLst>
                                        <p:tav tm="0">
                                          <p:val>
                                            <p:strVal val="#ppt_h"/>
                                          </p:val>
                                        </p:tav>
                                        <p:tav tm="100000">
                                          <p:val>
                                            <p:strVal val="#ppt_h"/>
                                          </p:val>
                                        </p:tav>
                                      </p:tavLst>
                                    </p:anim>
                                  </p:childTnLst>
                                </p:cTn>
                              </p:par>
                              <p:par>
                                <p:cTn id="27" presetID="19"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500" fill="hold"/>
                                        <p:tgtEl>
                                          <p:spTgt spid="12"/>
                                        </p:tgtEl>
                                        <p:attrNameLst>
                                          <p:attrName>ppt_w</p:attrName>
                                        </p:attrNameLst>
                                      </p:cBhvr>
                                      <p:tavLst>
                                        <p:tav tm="0" fmla="#ppt_w*sin(2.5*pi*$)">
                                          <p:val>
                                            <p:fltVal val="0"/>
                                          </p:val>
                                        </p:tav>
                                        <p:tav tm="100000">
                                          <p:val>
                                            <p:fltVal val="1"/>
                                          </p:val>
                                        </p:tav>
                                      </p:tavLst>
                                    </p:anim>
                                    <p:anim calcmode="lin" valueType="num">
                                      <p:cBhvr>
                                        <p:cTn id="30" dur="1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4000"/>
                            </p:stCondLst>
                            <p:childTnLst>
                              <p:par>
                                <p:cTn id="32" presetID="47"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by="(-#ppt_w*2)" calcmode="lin" valueType="num">
                                      <p:cBhvr rctx="PPT">
                                        <p:cTn id="40" dur="125" autoRev="1" fill="hold">
                                          <p:stCondLst>
                                            <p:cond delay="0"/>
                                          </p:stCondLst>
                                        </p:cTn>
                                        <p:tgtEl>
                                          <p:spTgt spid="15"/>
                                        </p:tgtEl>
                                        <p:attrNameLst>
                                          <p:attrName>ppt_w</p:attrName>
                                        </p:attrNameLst>
                                      </p:cBhvr>
                                    </p:anim>
                                    <p:anim by="(#ppt_w*0.50)" calcmode="lin" valueType="num">
                                      <p:cBhvr>
                                        <p:cTn id="41" dur="125" decel="50000" autoRev="1" fill="hold">
                                          <p:stCondLst>
                                            <p:cond delay="0"/>
                                          </p:stCondLst>
                                        </p:cTn>
                                        <p:tgtEl>
                                          <p:spTgt spid="15"/>
                                        </p:tgtEl>
                                        <p:attrNameLst>
                                          <p:attrName>ppt_x</p:attrName>
                                        </p:attrNameLst>
                                      </p:cBhvr>
                                    </p:anim>
                                    <p:anim from="(-#ppt_h/2)" to="(#ppt_y)" calcmode="lin" valueType="num">
                                      <p:cBhvr>
                                        <p:cTn id="42" dur="250" fill="hold">
                                          <p:stCondLst>
                                            <p:cond delay="0"/>
                                          </p:stCondLst>
                                        </p:cTn>
                                        <p:tgtEl>
                                          <p:spTgt spid="15"/>
                                        </p:tgtEl>
                                        <p:attrNameLst>
                                          <p:attrName>ppt_y</p:attrName>
                                        </p:attrNameLst>
                                      </p:cBhvr>
                                    </p:anim>
                                    <p:animRot by="21600000">
                                      <p:cBhvr>
                                        <p:cTn id="43" dur="250" fill="hold">
                                          <p:stCondLst>
                                            <p:cond delay="0"/>
                                          </p:stCondLst>
                                        </p:cTn>
                                        <p:tgtEl>
                                          <p:spTgt spid="15"/>
                                        </p:tgtEl>
                                        <p:attrNameLst>
                                          <p:attrName>r</p:attrName>
                                        </p:attrNameLst>
                                      </p:cBhvr>
                                    </p:animRot>
                                  </p:childTnLst>
                                </p:cTn>
                              </p:par>
                            </p:childTnLst>
                          </p:cTn>
                        </p:par>
                        <p:par>
                          <p:cTn id="44" fill="hold">
                            <p:stCondLst>
                              <p:cond delay="6500"/>
                            </p:stCondLst>
                            <p:childTnLst>
                              <p:par>
                                <p:cTn id="45" presetID="47"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56" presetClass="entr" presetSubtype="0" fill="hold" grpId="0" nodeType="afterEffect">
                                  <p:stCondLst>
                                    <p:cond delay="0"/>
                                  </p:stCondLst>
                                  <p:iterate type="lt">
                                    <p:tmPct val="10000"/>
                                  </p:iterate>
                                  <p:childTnLst>
                                    <p:set>
                                      <p:cBhvr>
                                        <p:cTn id="52" dur="1" fill="hold">
                                          <p:stCondLst>
                                            <p:cond delay="0"/>
                                          </p:stCondLst>
                                        </p:cTn>
                                        <p:tgtEl>
                                          <p:spTgt spid="17"/>
                                        </p:tgtEl>
                                        <p:attrNameLst>
                                          <p:attrName>style.visibility</p:attrName>
                                        </p:attrNameLst>
                                      </p:cBhvr>
                                      <p:to>
                                        <p:strVal val="visible"/>
                                      </p:to>
                                    </p:set>
                                    <p:anim by="(-#ppt_w*2)" calcmode="lin" valueType="num">
                                      <p:cBhvr rctx="PPT">
                                        <p:cTn id="53" dur="125" autoRev="1" fill="hold">
                                          <p:stCondLst>
                                            <p:cond delay="0"/>
                                          </p:stCondLst>
                                        </p:cTn>
                                        <p:tgtEl>
                                          <p:spTgt spid="17"/>
                                        </p:tgtEl>
                                        <p:attrNameLst>
                                          <p:attrName>ppt_w</p:attrName>
                                        </p:attrNameLst>
                                      </p:cBhvr>
                                    </p:anim>
                                    <p:anim by="(#ppt_w*0.50)" calcmode="lin" valueType="num">
                                      <p:cBhvr>
                                        <p:cTn id="54" dur="125" decel="50000" autoRev="1" fill="hold">
                                          <p:stCondLst>
                                            <p:cond delay="0"/>
                                          </p:stCondLst>
                                        </p:cTn>
                                        <p:tgtEl>
                                          <p:spTgt spid="17"/>
                                        </p:tgtEl>
                                        <p:attrNameLst>
                                          <p:attrName>ppt_x</p:attrName>
                                        </p:attrNameLst>
                                      </p:cBhvr>
                                    </p:anim>
                                    <p:anim from="(-#ppt_h/2)" to="(#ppt_y)" calcmode="lin" valueType="num">
                                      <p:cBhvr>
                                        <p:cTn id="55" dur="250" fill="hold">
                                          <p:stCondLst>
                                            <p:cond delay="0"/>
                                          </p:stCondLst>
                                        </p:cTn>
                                        <p:tgtEl>
                                          <p:spTgt spid="17"/>
                                        </p:tgtEl>
                                        <p:attrNameLst>
                                          <p:attrName>ppt_y</p:attrName>
                                        </p:attrNameLst>
                                      </p:cBhvr>
                                    </p:anim>
                                    <p:animRot by="21600000">
                                      <p:cBhvr>
                                        <p:cTn id="56" dur="25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0" grpId="0" animBg="1"/>
      <p:bldP spid="41" grpId="0" animBg="1"/>
      <p:bldP spid="43" grpId="0" animBg="1"/>
      <p:bldP spid="46" grpId="0"/>
      <p:bldP spid="12" grpId="0"/>
      <p:bldP spid="15" grpId="0"/>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10"/>
          <p:cNvSpPr>
            <a:spLocks noChangeAspect="1"/>
          </p:cNvSpPr>
          <p:nvPr/>
        </p:nvSpPr>
        <p:spPr>
          <a:xfrm>
            <a:off x="6934224" y="1205613"/>
            <a:ext cx="1254627" cy="136780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solidFill>
            <a:schemeClr val="accent2"/>
          </a:solidFill>
          <a:ln>
            <a:noFill/>
          </a:ln>
          <a:effectLst/>
        </p:spPr>
        <p:txBody>
          <a:bodyPr anchor="ctr"/>
          <a:lstStyle/>
          <a:p>
            <a:pPr algn="ctr" defTabSz="685800"/>
            <a:endParaRPr lang="zh-CN" altLang="en-US" sz="3200" dirty="0">
              <a:solidFill>
                <a:schemeClr val="bg1"/>
              </a:solidFill>
              <a:latin typeface="Impact" panose="020B0806030902050204" pitchFamily="34" charset="0"/>
              <a:ea typeface="微软雅黑" panose="020B0503020204020204" pitchFamily="34" charset="-122"/>
            </a:endParaRPr>
          </a:p>
        </p:txBody>
      </p:sp>
      <p:sp>
        <p:nvSpPr>
          <p:cNvPr id="4" name="Freeform 7"/>
          <p:cNvSpPr/>
          <p:nvPr/>
        </p:nvSpPr>
        <p:spPr>
          <a:xfrm>
            <a:off x="0" y="1848904"/>
            <a:ext cx="6038850" cy="1225494"/>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1" fmla="*/ 0 w 6038850"/>
              <a:gd name="connsiteY0-2" fmla="*/ 299838 h 1304686"/>
              <a:gd name="connsiteX1-3" fmla="*/ 2705100 w 6038850"/>
              <a:gd name="connsiteY1-4" fmla="*/ 52188 h 1304686"/>
              <a:gd name="connsiteX2-5" fmla="*/ 5619750 w 6038850"/>
              <a:gd name="connsiteY2-6" fmla="*/ 1195188 h 1304686"/>
              <a:gd name="connsiteX3-7" fmla="*/ 6038850 w 6038850"/>
              <a:gd name="connsiteY3-8" fmla="*/ 1176138 h 1304686"/>
              <a:gd name="connsiteX0-9" fmla="*/ 0 w 6038850"/>
              <a:gd name="connsiteY0-10" fmla="*/ 287550 h 1218694"/>
              <a:gd name="connsiteX1-11" fmla="*/ 2705100 w 6038850"/>
              <a:gd name="connsiteY1-12" fmla="*/ 39900 h 1218694"/>
              <a:gd name="connsiteX2-13" fmla="*/ 4832350 w 6038850"/>
              <a:gd name="connsiteY2-14" fmla="*/ 1005100 h 1218694"/>
              <a:gd name="connsiteX3-15" fmla="*/ 6038850 w 6038850"/>
              <a:gd name="connsiteY3-16" fmla="*/ 1163850 h 1218694"/>
              <a:gd name="connsiteX0-17" fmla="*/ 0 w 6038850"/>
              <a:gd name="connsiteY0-18" fmla="*/ 287550 h 1225494"/>
              <a:gd name="connsiteX1-19" fmla="*/ 2705100 w 6038850"/>
              <a:gd name="connsiteY1-20" fmla="*/ 39900 h 1225494"/>
              <a:gd name="connsiteX2-21" fmla="*/ 4832350 w 6038850"/>
              <a:gd name="connsiteY2-22" fmla="*/ 1005100 h 1225494"/>
              <a:gd name="connsiteX3-23" fmla="*/ 6038850 w 6038850"/>
              <a:gd name="connsiteY3-24" fmla="*/ 1163850 h 1225494"/>
            </a:gdLst>
            <a:ahLst/>
            <a:cxnLst>
              <a:cxn ang="0">
                <a:pos x="connsiteX0-1" y="connsiteY0-2"/>
              </a:cxn>
              <a:cxn ang="0">
                <a:pos x="connsiteX1-3" y="connsiteY1-4"/>
              </a:cxn>
              <a:cxn ang="0">
                <a:pos x="connsiteX2-5" y="connsiteY2-6"/>
              </a:cxn>
              <a:cxn ang="0">
                <a:pos x="connsiteX3-7" y="connsiteY3-8"/>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chemeClr val="accent3">
                <a:lumMod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mj-ea"/>
              <a:ea typeface="+mj-ea"/>
            </a:endParaRPr>
          </a:p>
        </p:txBody>
      </p:sp>
      <p:grpSp>
        <p:nvGrpSpPr>
          <p:cNvPr id="5" name="组合 4"/>
          <p:cNvGrpSpPr/>
          <p:nvPr/>
        </p:nvGrpSpPr>
        <p:grpSpPr>
          <a:xfrm>
            <a:off x="6054461" y="2268292"/>
            <a:ext cx="849821" cy="635481"/>
            <a:chOff x="6054436" y="2405136"/>
            <a:chExt cx="849821" cy="635481"/>
          </a:xfrm>
          <a:effectLst>
            <a:outerShdw blurRad="50800" dist="38100" dir="5400000" algn="t" rotWithShape="0">
              <a:prstClr val="black">
                <a:alpha val="40000"/>
              </a:prstClr>
            </a:outerShdw>
          </a:effectLst>
        </p:grpSpPr>
        <p:sp>
          <p:nvSpPr>
            <p:cNvPr id="6" name="Freeform 133"/>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latin typeface="+mj-ea"/>
                <a:ea typeface="+mj-ea"/>
              </a:endParaRPr>
            </a:p>
          </p:txBody>
        </p:sp>
        <p:sp>
          <p:nvSpPr>
            <p:cNvPr id="7" name="Freeform 134"/>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latin typeface="+mj-ea"/>
                <a:ea typeface="+mj-ea"/>
              </a:endParaRPr>
            </a:p>
          </p:txBody>
        </p:sp>
        <p:sp>
          <p:nvSpPr>
            <p:cNvPr id="8" name="Freeform 135"/>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dirty="0">
                <a:latin typeface="+mj-ea"/>
                <a:ea typeface="+mj-ea"/>
              </a:endParaRPr>
            </a:p>
          </p:txBody>
        </p:sp>
        <p:sp>
          <p:nvSpPr>
            <p:cNvPr id="9" name="Freeform 107"/>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accent2">
                <a:alpha val="73000"/>
              </a:schemeClr>
            </a:solidFill>
            <a:ln>
              <a:noFill/>
            </a:ln>
          </p:spPr>
          <p:txBody>
            <a:bodyPr/>
            <a:lstStyle/>
            <a:p>
              <a:endParaRPr lang="en-US" dirty="0">
                <a:latin typeface="+mj-ea"/>
                <a:ea typeface="+mj-ea"/>
              </a:endParaRPr>
            </a:p>
          </p:txBody>
        </p:sp>
        <p:sp>
          <p:nvSpPr>
            <p:cNvPr id="10" name="Freeform 107"/>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accent2">
                <a:alpha val="73000"/>
              </a:schemeClr>
            </a:solidFill>
            <a:ln>
              <a:noFill/>
            </a:ln>
          </p:spPr>
          <p:txBody>
            <a:bodyPr/>
            <a:lstStyle/>
            <a:p>
              <a:endParaRPr lang="en-US" dirty="0">
                <a:latin typeface="+mj-ea"/>
                <a:ea typeface="+mj-ea"/>
              </a:endParaRPr>
            </a:p>
          </p:txBody>
        </p:sp>
        <p:sp>
          <p:nvSpPr>
            <p:cNvPr id="11" name="Freeform 108"/>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a:lstStyle/>
            <a:p>
              <a:endParaRPr lang="en-US" dirty="0">
                <a:latin typeface="+mj-ea"/>
                <a:ea typeface="+mj-ea"/>
              </a:endParaRPr>
            </a:p>
          </p:txBody>
        </p:sp>
        <p:sp>
          <p:nvSpPr>
            <p:cNvPr id="12" name="Oval 113"/>
            <p:cNvSpPr>
              <a:spLocks noChangeArrowheads="1"/>
            </p:cNvSpPr>
            <p:nvPr/>
          </p:nvSpPr>
          <p:spPr bwMode="auto">
            <a:xfrm rot="2700000">
              <a:off x="6568043" y="2481147"/>
              <a:ext cx="117123" cy="114085"/>
            </a:xfrm>
            <a:prstGeom prst="ellipse">
              <a:avLst/>
            </a:prstGeom>
            <a:solidFill>
              <a:schemeClr val="bg1">
                <a:alpha val="77000"/>
              </a:schemeClr>
            </a:solidFill>
            <a:ln>
              <a:noFill/>
            </a:ln>
          </p:spPr>
          <p:txBody>
            <a:bodyPr/>
            <a:lstStyle/>
            <a:p>
              <a:pPr eaLnBrk="1" hangingPunct="1"/>
              <a:endParaRPr lang="en-US" dirty="0">
                <a:latin typeface="+mj-ea"/>
                <a:ea typeface="+mj-ea"/>
              </a:endParaRPr>
            </a:p>
          </p:txBody>
        </p:sp>
        <p:sp>
          <p:nvSpPr>
            <p:cNvPr id="13" name="Oval 116"/>
            <p:cNvSpPr>
              <a:spLocks noChangeArrowheads="1"/>
            </p:cNvSpPr>
            <p:nvPr/>
          </p:nvSpPr>
          <p:spPr bwMode="auto">
            <a:xfrm rot="2700000">
              <a:off x="6500229" y="2593093"/>
              <a:ext cx="70303" cy="72640"/>
            </a:xfrm>
            <a:prstGeom prst="ellipse">
              <a:avLst/>
            </a:prstGeom>
            <a:solidFill>
              <a:schemeClr val="bg1">
                <a:alpha val="77000"/>
              </a:schemeClr>
            </a:solidFill>
            <a:ln>
              <a:noFill/>
            </a:ln>
          </p:spPr>
          <p:txBody>
            <a:bodyPr/>
            <a:lstStyle/>
            <a:p>
              <a:pPr eaLnBrk="1" hangingPunct="1"/>
              <a:endParaRPr lang="en-US" dirty="0">
                <a:latin typeface="+mj-ea"/>
                <a:ea typeface="+mj-ea"/>
              </a:endParaRPr>
            </a:p>
          </p:txBody>
        </p:sp>
        <p:sp>
          <p:nvSpPr>
            <p:cNvPr id="14" name="Oval 119"/>
            <p:cNvSpPr>
              <a:spLocks noChangeArrowheads="1"/>
            </p:cNvSpPr>
            <p:nvPr/>
          </p:nvSpPr>
          <p:spPr bwMode="auto">
            <a:xfrm rot="2700000">
              <a:off x="6447912" y="2674106"/>
              <a:ext cx="43239" cy="42313"/>
            </a:xfrm>
            <a:prstGeom prst="ellipse">
              <a:avLst/>
            </a:prstGeom>
            <a:solidFill>
              <a:schemeClr val="bg1">
                <a:alpha val="77000"/>
              </a:schemeClr>
            </a:solidFill>
            <a:ln>
              <a:noFill/>
            </a:ln>
          </p:spPr>
          <p:txBody>
            <a:bodyPr/>
            <a:lstStyle/>
            <a:p>
              <a:pPr eaLnBrk="1" hangingPunct="1"/>
              <a:endParaRPr lang="en-US" dirty="0">
                <a:latin typeface="+mj-ea"/>
                <a:ea typeface="+mj-ea"/>
              </a:endParaRPr>
            </a:p>
          </p:txBody>
        </p:sp>
        <p:sp>
          <p:nvSpPr>
            <p:cNvPr id="15" name="Rectangle 27"/>
            <p:cNvSpPr/>
            <p:nvPr/>
          </p:nvSpPr>
          <p:spPr>
            <a:xfrm rot="2700000">
              <a:off x="6301683" y="2797997"/>
              <a:ext cx="71523" cy="43830"/>
            </a:xfrm>
            <a:prstGeom prst="rect">
              <a:avLst/>
            </a:prstGeom>
            <a:solidFill>
              <a:srgbClr val="EB6949">
                <a:alpha val="73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mj-ea"/>
                <a:ea typeface="+mj-ea"/>
              </a:endParaRPr>
            </a:p>
          </p:txBody>
        </p:sp>
      </p:grpSp>
      <p:grpSp>
        <p:nvGrpSpPr>
          <p:cNvPr id="19" name="Group 30"/>
          <p:cNvGrpSpPr/>
          <p:nvPr/>
        </p:nvGrpSpPr>
        <p:grpSpPr>
          <a:xfrm>
            <a:off x="4790446" y="3578750"/>
            <a:ext cx="317357" cy="278329"/>
            <a:chOff x="3175" y="-1587"/>
            <a:chExt cx="490538" cy="430212"/>
          </a:xfrm>
          <a:solidFill>
            <a:schemeClr val="accent2"/>
          </a:solidFill>
        </p:grpSpPr>
        <p:sp>
          <p:nvSpPr>
            <p:cNvPr id="20"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endParaRPr>
            </a:p>
          </p:txBody>
        </p:sp>
        <p:sp>
          <p:nvSpPr>
            <p:cNvPr id="21"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endParaRPr>
            </a:p>
          </p:txBody>
        </p:sp>
      </p:grpSp>
      <p:sp>
        <p:nvSpPr>
          <p:cNvPr id="22" name="Freeform 50"/>
          <p:cNvSpPr>
            <a:spLocks noEditPoints="1"/>
          </p:cNvSpPr>
          <p:nvPr/>
        </p:nvSpPr>
        <p:spPr bwMode="auto">
          <a:xfrm>
            <a:off x="944527" y="2639327"/>
            <a:ext cx="261823" cy="329775"/>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accent1"/>
          </a:solidFill>
          <a:ln w="9525">
            <a:noFill/>
            <a:round/>
          </a:ln>
        </p:spPr>
        <p:txBody>
          <a:bodyPr vert="horz" wrap="square" lIns="91440" tIns="45720" rIns="91440" bIns="45720" numCol="1" anchor="t" anchorCtr="0" compatLnSpc="1"/>
          <a:lstStyle/>
          <a:p>
            <a:endParaRPr lang="ko-KR" altLang="en-US">
              <a:latin typeface="+mj-ea"/>
              <a:ea typeface="+mj-ea"/>
            </a:endParaRPr>
          </a:p>
        </p:txBody>
      </p:sp>
      <p:sp>
        <p:nvSpPr>
          <p:cNvPr id="23" name="Freeform 48"/>
          <p:cNvSpPr>
            <a:spLocks noEditPoints="1"/>
          </p:cNvSpPr>
          <p:nvPr/>
        </p:nvSpPr>
        <p:spPr bwMode="auto">
          <a:xfrm>
            <a:off x="2884858" y="2934861"/>
            <a:ext cx="242125" cy="354280"/>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accent1"/>
          </a:solidFill>
          <a:ln w="9525">
            <a:noFill/>
            <a:round/>
          </a:ln>
        </p:spPr>
        <p:txBody>
          <a:bodyPr vert="horz" wrap="square" lIns="91440" tIns="45720" rIns="91440" bIns="45720" numCol="1" anchor="t" anchorCtr="0" compatLnSpc="1"/>
          <a:lstStyle/>
          <a:p>
            <a:endParaRPr lang="ko-KR" altLang="en-US">
              <a:latin typeface="+mj-ea"/>
              <a:ea typeface="+mj-ea"/>
            </a:endParaRPr>
          </a:p>
        </p:txBody>
      </p:sp>
      <p:grpSp>
        <p:nvGrpSpPr>
          <p:cNvPr id="24" name="Group 18"/>
          <p:cNvGrpSpPr/>
          <p:nvPr/>
        </p:nvGrpSpPr>
        <p:grpSpPr>
          <a:xfrm>
            <a:off x="7635218" y="2926719"/>
            <a:ext cx="312268" cy="312268"/>
            <a:chOff x="6350" y="4763"/>
            <a:chExt cx="492125" cy="492125"/>
          </a:xfrm>
          <a:solidFill>
            <a:schemeClr val="accent1"/>
          </a:solidFill>
        </p:grpSpPr>
        <p:sp>
          <p:nvSpPr>
            <p:cNvPr id="25" name="Freeform 156"/>
            <p:cNvSpPr>
              <a:spLocks noEditPoints="1"/>
            </p:cNvSpPr>
            <p:nvPr/>
          </p:nvSpPr>
          <p:spPr bwMode="auto">
            <a:xfrm>
              <a:off x="6350" y="4763"/>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cs typeface="Roboto condensed"/>
              </a:endParaRPr>
            </a:p>
          </p:txBody>
        </p:sp>
        <p:sp>
          <p:nvSpPr>
            <p:cNvPr id="26" name="Freeform 157"/>
            <p:cNvSpPr>
              <a:spLocks noEditPoints="1"/>
            </p:cNvSpPr>
            <p:nvPr/>
          </p:nvSpPr>
          <p:spPr bwMode="auto">
            <a:xfrm>
              <a:off x="146050" y="144463"/>
              <a:ext cx="214313" cy="214313"/>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cs typeface="Roboto condensed"/>
              </a:endParaRPr>
            </a:p>
          </p:txBody>
        </p:sp>
        <p:sp>
          <p:nvSpPr>
            <p:cNvPr id="27" name="Freeform 158"/>
            <p:cNvSpPr>
              <a:spLocks noEditPoints="1"/>
            </p:cNvSpPr>
            <p:nvPr/>
          </p:nvSpPr>
          <p:spPr bwMode="auto">
            <a:xfrm>
              <a:off x="192088" y="190501"/>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id-ID">
                <a:latin typeface="+mj-ea"/>
                <a:ea typeface="+mj-ea"/>
                <a:cs typeface="Roboto condensed"/>
              </a:endParaRPr>
            </a:p>
          </p:txBody>
        </p:sp>
      </p:grpSp>
      <p:sp>
        <p:nvSpPr>
          <p:cNvPr id="28" name="TextBox 26"/>
          <p:cNvSpPr txBox="1"/>
          <p:nvPr/>
        </p:nvSpPr>
        <p:spPr>
          <a:xfrm>
            <a:off x="229394" y="3048205"/>
            <a:ext cx="1836000" cy="82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base">
              <a:lnSpc>
                <a:spcPct val="150000"/>
              </a:lnSpc>
              <a:spcBef>
                <a:spcPct val="0"/>
              </a:spcBef>
              <a:spcAft>
                <a:spcPct val="0"/>
              </a:spcAft>
            </a:pPr>
            <a:r>
              <a:rPr lang="zh-CN" altLang="en-US" sz="1400" b="1" dirty="0"/>
              <a:t>员工</a:t>
            </a:r>
            <a:r>
              <a:rPr lang="zh-CN" altLang="en-US" sz="1200" dirty="0"/>
              <a:t>试用期满</a:t>
            </a:r>
            <a:r>
              <a:rPr lang="en-US" altLang="zh-CN" sz="1200" dirty="0"/>
              <a:t>15</a:t>
            </a:r>
            <a:r>
              <a:rPr lang="zh-CN" altLang="en-US" sz="1200" dirty="0"/>
              <a:t>天，填写</a:t>
            </a:r>
            <a:r>
              <a:rPr lang="en-US" altLang="zh-CN" sz="1200" dirty="0">
                <a:sym typeface="+mn-lt"/>
              </a:rPr>
              <a:t>《</a:t>
            </a:r>
            <a:r>
              <a:rPr lang="zh-CN" altLang="en-US" sz="1200" dirty="0">
                <a:sym typeface="+mn-lt"/>
              </a:rPr>
              <a:t>员工转正审批表</a:t>
            </a:r>
            <a:r>
              <a:rPr lang="en-US" altLang="zh-CN" sz="1200" dirty="0">
                <a:sym typeface="+mn-lt"/>
              </a:rPr>
              <a:t>》</a:t>
            </a:r>
            <a:r>
              <a:rPr lang="zh-CN" altLang="en-US" sz="1200" dirty="0">
                <a:sym typeface="+mn-lt"/>
              </a:rPr>
              <a:t>并附上述职报告。</a:t>
            </a:r>
            <a:endParaRPr lang="zh-CN" altLang="en-US" sz="1200" dirty="0">
              <a:sym typeface="+mn-lt"/>
            </a:endParaRPr>
          </a:p>
        </p:txBody>
      </p:sp>
      <p:sp>
        <p:nvSpPr>
          <p:cNvPr id="29" name="TextBox 27"/>
          <p:cNvSpPr txBox="1"/>
          <p:nvPr/>
        </p:nvSpPr>
        <p:spPr>
          <a:xfrm>
            <a:off x="2159920" y="3402874"/>
            <a:ext cx="1836000" cy="82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50000"/>
              </a:lnSpc>
            </a:pPr>
            <a:r>
              <a:rPr lang="zh-CN" altLang="en-US" sz="1400" b="1" dirty="0"/>
              <a:t>部门负责人</a:t>
            </a:r>
            <a:r>
              <a:rPr lang="zh-CN" altLang="en-US" sz="1200" dirty="0"/>
              <a:t>在</a:t>
            </a:r>
            <a:r>
              <a:rPr lang="en-US" altLang="zh-CN" sz="1200" dirty="0">
                <a:sym typeface="+mn-lt"/>
              </a:rPr>
              <a:t>《</a:t>
            </a:r>
            <a:r>
              <a:rPr lang="zh-CN" altLang="en-US" sz="1200" dirty="0">
                <a:sym typeface="+mn-lt"/>
              </a:rPr>
              <a:t>员工转正审批表</a:t>
            </a:r>
            <a:r>
              <a:rPr lang="en-US" altLang="zh-CN" sz="1200" dirty="0">
                <a:sym typeface="+mn-lt"/>
              </a:rPr>
              <a:t>》</a:t>
            </a:r>
            <a:r>
              <a:rPr lang="zh-CN" altLang="en-US" sz="1200" dirty="0">
                <a:sym typeface="+mn-lt"/>
              </a:rPr>
              <a:t>中填写考评意见及转正定薪意见。</a:t>
            </a:r>
            <a:endParaRPr lang="zh-CN" altLang="en-US" sz="1200" dirty="0"/>
          </a:p>
        </p:txBody>
      </p:sp>
      <p:sp>
        <p:nvSpPr>
          <p:cNvPr id="30" name="TextBox 28"/>
          <p:cNvSpPr txBox="1"/>
          <p:nvPr/>
        </p:nvSpPr>
        <p:spPr>
          <a:xfrm>
            <a:off x="4103120" y="3907059"/>
            <a:ext cx="2249865" cy="82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50000"/>
              </a:lnSpc>
            </a:pPr>
            <a:r>
              <a:rPr lang="zh-CN" altLang="en-US" sz="1400" b="1" dirty="0"/>
              <a:t>综合管理中心</a:t>
            </a:r>
            <a:r>
              <a:rPr lang="zh-CN" altLang="en-US" sz="1200" dirty="0"/>
              <a:t>在</a:t>
            </a:r>
            <a:r>
              <a:rPr lang="en-US" altLang="zh-CN" sz="1200" dirty="0"/>
              <a:t>《</a:t>
            </a:r>
            <a:r>
              <a:rPr lang="zh-CN" altLang="en-US" sz="1200" dirty="0"/>
              <a:t>员工转正审批表</a:t>
            </a:r>
            <a:r>
              <a:rPr lang="en-US" altLang="zh-CN" sz="1200" dirty="0"/>
              <a:t>》</a:t>
            </a:r>
            <a:r>
              <a:rPr lang="zh-CN" altLang="en-US" sz="1200" dirty="0"/>
              <a:t>填写评估结果，并提出转正及定薪意见</a:t>
            </a:r>
            <a:endParaRPr lang="zh-CN" altLang="en-US" sz="1200" dirty="0"/>
          </a:p>
        </p:txBody>
      </p:sp>
      <p:sp>
        <p:nvSpPr>
          <p:cNvPr id="31" name="TextBox 29"/>
          <p:cNvSpPr txBox="1"/>
          <p:nvPr/>
        </p:nvSpPr>
        <p:spPr>
          <a:xfrm>
            <a:off x="6945352" y="3384124"/>
            <a:ext cx="1836000" cy="82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50000"/>
              </a:lnSpc>
            </a:pPr>
            <a:r>
              <a:rPr lang="zh-CN" altLang="en-US" sz="1200" dirty="0"/>
              <a:t>您的内容打在这里，或者通过复制您的文本后，在此框中选择粘贴</a:t>
            </a:r>
            <a:endParaRPr lang="zh-CN" altLang="en-US" sz="1200" dirty="0"/>
          </a:p>
        </p:txBody>
      </p:sp>
      <p:sp>
        <p:nvSpPr>
          <p:cNvPr id="42" name="MH_Other_2"/>
          <p:cNvSpPr/>
          <p:nvPr>
            <p:custDataLst>
              <p:tags r:id="rId1"/>
            </p:custDataLst>
          </p:nvPr>
        </p:nvSpPr>
        <p:spPr>
          <a:xfrm>
            <a:off x="4499108" y="2423851"/>
            <a:ext cx="900000" cy="900000"/>
          </a:xfrm>
          <a:prstGeom prst="ellipse">
            <a:avLst/>
          </a:prstGeom>
          <a:solidFill>
            <a:schemeClr val="accent2"/>
          </a:solidFill>
          <a:ln>
            <a:noFill/>
          </a:ln>
          <a:effectLst/>
        </p:spPr>
        <p:txBody>
          <a:bodyPr lIns="0" rIns="0" anchor="ctr"/>
          <a:lstStyle/>
          <a:p>
            <a:pPr algn="ctr" defTabSz="685800"/>
            <a:r>
              <a:rPr lang="en-US" altLang="zh-CN" sz="2800" dirty="0">
                <a:solidFill>
                  <a:schemeClr val="bg1"/>
                </a:solidFill>
                <a:latin typeface="Impact" panose="020B0806030902050204" pitchFamily="34" charset="0"/>
                <a:ea typeface="微软雅黑" panose="020B0503020204020204" pitchFamily="34" charset="-122"/>
              </a:rPr>
              <a:t>03</a:t>
            </a:r>
            <a:endParaRPr lang="zh-CN" altLang="en-US" sz="2800" dirty="0">
              <a:solidFill>
                <a:schemeClr val="bg1"/>
              </a:solidFill>
              <a:latin typeface="Impact" panose="020B0806030902050204" pitchFamily="34" charset="0"/>
              <a:ea typeface="微软雅黑" panose="020B0503020204020204" pitchFamily="34" charset="-122"/>
            </a:endParaRPr>
          </a:p>
        </p:txBody>
      </p:sp>
      <p:sp>
        <p:nvSpPr>
          <p:cNvPr id="45" name="MH_Other_2"/>
          <p:cNvSpPr/>
          <p:nvPr>
            <p:custDataLst>
              <p:tags r:id="rId2"/>
            </p:custDataLst>
          </p:nvPr>
        </p:nvSpPr>
        <p:spPr>
          <a:xfrm>
            <a:off x="625394" y="1527599"/>
            <a:ext cx="900000" cy="900000"/>
          </a:xfrm>
          <a:prstGeom prst="ellipse">
            <a:avLst/>
          </a:prstGeom>
          <a:solidFill>
            <a:schemeClr val="accent2"/>
          </a:solidFill>
          <a:ln>
            <a:noFill/>
          </a:ln>
          <a:effectLst/>
        </p:spPr>
        <p:txBody>
          <a:bodyPr lIns="0" rIns="0" anchor="ctr"/>
          <a:lstStyle/>
          <a:p>
            <a:pPr algn="ctr" defTabSz="685800"/>
            <a:r>
              <a:rPr lang="en-US" altLang="zh-CN" sz="2800" dirty="0">
                <a:solidFill>
                  <a:schemeClr val="bg1"/>
                </a:solidFill>
                <a:latin typeface="Impact" panose="020B0806030902050204" pitchFamily="34" charset="0"/>
                <a:ea typeface="微软雅黑" panose="020B0503020204020204" pitchFamily="34" charset="-122"/>
              </a:rPr>
              <a:t>01</a:t>
            </a:r>
            <a:endParaRPr lang="zh-CN" altLang="en-US" sz="2800" dirty="0">
              <a:solidFill>
                <a:schemeClr val="bg1"/>
              </a:solidFill>
              <a:latin typeface="Impact" panose="020B0806030902050204" pitchFamily="34" charset="0"/>
              <a:ea typeface="微软雅黑" panose="020B0503020204020204" pitchFamily="34" charset="-122"/>
            </a:endParaRPr>
          </a:p>
        </p:txBody>
      </p:sp>
      <p:grpSp>
        <p:nvGrpSpPr>
          <p:cNvPr id="16" name="组合 15"/>
          <p:cNvGrpSpPr/>
          <p:nvPr/>
        </p:nvGrpSpPr>
        <p:grpSpPr>
          <a:xfrm>
            <a:off x="2465920" y="1477594"/>
            <a:ext cx="1080000" cy="1080000"/>
            <a:chOff x="304800" y="673100"/>
            <a:chExt cx="4000500" cy="4000500"/>
          </a:xfrm>
          <a:solidFill>
            <a:schemeClr val="accent1"/>
          </a:solidFill>
          <a:effectLst/>
        </p:grpSpPr>
        <p:sp>
          <p:nvSpPr>
            <p:cNvPr id="17" name="同心圆 16"/>
            <p:cNvSpPr/>
            <p:nvPr/>
          </p:nvSpPr>
          <p:spPr>
            <a:xfrm>
              <a:off x="304800" y="673100"/>
              <a:ext cx="4000500" cy="4000500"/>
            </a:xfrm>
            <a:prstGeom prst="donut">
              <a:avLst>
                <a:gd name="adj" fmla="val 4879"/>
              </a:avLst>
            </a:prstGeom>
            <a:grpFill/>
            <a:ln>
              <a:noFill/>
            </a:ln>
            <a:effectLst/>
          </p:spPr>
          <p:txBody>
            <a:bodyPr anchor="ctr"/>
            <a:lstStyle/>
            <a:p>
              <a:pPr algn="ctr" defTabSz="685800"/>
              <a:endParaRPr lang="zh-CN" altLang="en-US" sz="1100">
                <a:solidFill>
                  <a:schemeClr val="bg1"/>
                </a:solidFill>
                <a:latin typeface="Impact" panose="020B0806030902050204" pitchFamily="34" charset="0"/>
                <a:ea typeface="微软雅黑" panose="020B0503020204020204" pitchFamily="34" charset="-122"/>
              </a:endParaRPr>
            </a:p>
          </p:txBody>
        </p:sp>
        <p:sp>
          <p:nvSpPr>
            <p:cNvPr id="18" name="椭圆 17"/>
            <p:cNvSpPr/>
            <p:nvPr/>
          </p:nvSpPr>
          <p:spPr>
            <a:xfrm>
              <a:off x="392114" y="760414"/>
              <a:ext cx="3825872" cy="3825872"/>
            </a:xfrm>
            <a:prstGeom prst="ellipse">
              <a:avLst/>
            </a:prstGeom>
            <a:grpFill/>
            <a:ln>
              <a:noFill/>
            </a:ln>
            <a:effectLst/>
          </p:spPr>
          <p:txBody>
            <a:bodyPr anchor="ctr"/>
            <a:lstStyle/>
            <a:p>
              <a:pPr algn="ctr" defTabSz="685800"/>
              <a:r>
                <a:rPr lang="en-US" altLang="zh-CN" sz="3200" dirty="0">
                  <a:solidFill>
                    <a:schemeClr val="bg1"/>
                  </a:solidFill>
                  <a:latin typeface="Impact" panose="020B0806030902050204" pitchFamily="34" charset="0"/>
                  <a:ea typeface="微软雅黑" panose="020B0503020204020204" pitchFamily="34" charset="-122"/>
                </a:rPr>
                <a:t>02</a:t>
              </a:r>
              <a:endParaRPr lang="zh-CN" altLang="en-US" sz="3200" dirty="0">
                <a:solidFill>
                  <a:schemeClr val="bg1"/>
                </a:solidFill>
                <a:latin typeface="Impact" panose="020B0806030902050204" pitchFamily="34" charset="0"/>
                <a:ea typeface="微软雅黑" panose="020B0503020204020204" pitchFamily="34" charset="-122"/>
              </a:endParaRPr>
            </a:p>
          </p:txBody>
        </p:sp>
      </p:grpSp>
      <p:sp>
        <p:nvSpPr>
          <p:cNvPr id="49" name="矩形 10"/>
          <p:cNvSpPr>
            <a:spLocks noChangeAspect="1"/>
          </p:cNvSpPr>
          <p:nvPr/>
        </p:nvSpPr>
        <p:spPr>
          <a:xfrm>
            <a:off x="7073169" y="987576"/>
            <a:ext cx="1436409" cy="156598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solidFill>
            <a:schemeClr val="accent1"/>
          </a:solidFill>
          <a:ln>
            <a:noFill/>
          </a:ln>
          <a:effectLst/>
        </p:spPr>
        <p:txBody>
          <a:bodyPr anchor="ctr"/>
          <a:lstStyle/>
          <a:p>
            <a:pPr algn="ctr" defTabSz="685800"/>
            <a:endParaRPr lang="zh-CN" altLang="en-US" sz="3200" dirty="0">
              <a:solidFill>
                <a:schemeClr val="bg1"/>
              </a:solidFill>
              <a:latin typeface="Impact" panose="020B0806030902050204" pitchFamily="34" charset="0"/>
              <a:ea typeface="微软雅黑" panose="020B0503020204020204" pitchFamily="34" charset="-122"/>
            </a:endParaRPr>
          </a:p>
        </p:txBody>
      </p:sp>
      <p:sp>
        <p:nvSpPr>
          <p:cNvPr id="32" name="标题 31"/>
          <p:cNvSpPr>
            <a:spLocks noGrp="1"/>
          </p:cNvSpPr>
          <p:nvPr>
            <p:ph type="title"/>
          </p:nvPr>
        </p:nvSpPr>
        <p:spPr/>
        <p:txBody>
          <a:bodyPr/>
          <a:lstStyle/>
          <a:p>
            <a:r>
              <a:rPr lang="zh-CN" altLang="en-US" sz="2000" dirty="0">
                <a:solidFill>
                  <a:prstClr val="black">
                    <a:lumMod val="65000"/>
                    <a:lumOff val="35000"/>
                  </a:prstClr>
                </a:solidFill>
              </a:rPr>
              <a:t>员工转正</a:t>
            </a:r>
            <a:r>
              <a:rPr lang="en-US" altLang="zh-CN" sz="1100" dirty="0">
                <a:solidFill>
                  <a:prstClr val="black">
                    <a:lumMod val="65000"/>
                    <a:lumOff val="35000"/>
                  </a:prstClr>
                </a:solidFill>
              </a:rPr>
              <a:t>(Probation)</a:t>
            </a:r>
            <a:r>
              <a:rPr lang="en-US" altLang="zh-CN" sz="1600" dirty="0">
                <a:solidFill>
                  <a:prstClr val="black">
                    <a:lumMod val="65000"/>
                    <a:lumOff val="35000"/>
                  </a:prstClr>
                </a:solidFill>
              </a:rPr>
              <a:t>---</a:t>
            </a:r>
            <a:r>
              <a:rPr lang="zh-CN" altLang="en-US" sz="1600" dirty="0">
                <a:solidFill>
                  <a:prstClr val="black">
                    <a:lumMod val="65000"/>
                    <a:lumOff val="35000"/>
                  </a:prstClr>
                </a:solidFill>
              </a:rPr>
              <a:t>转正流程</a:t>
            </a:r>
            <a:endParaRPr lang="zh-CN" altLang="en-US" dirty="0"/>
          </a:p>
        </p:txBody>
      </p:sp>
      <p:sp>
        <p:nvSpPr>
          <p:cNvPr id="40" name="矩形 39"/>
          <p:cNvSpPr/>
          <p:nvPr/>
        </p:nvSpPr>
        <p:spPr>
          <a:xfrm>
            <a:off x="7246635" y="1366603"/>
            <a:ext cx="1089477" cy="807924"/>
          </a:xfrm>
          <a:prstGeom prst="rect">
            <a:avLst/>
          </a:prstGeom>
        </p:spPr>
        <p:txBody>
          <a:bodyPr wrap="square" lIns="68589" tIns="34295" rIns="68589" bIns="34295">
            <a:spAutoFit/>
          </a:bodyPr>
          <a:lstStyle/>
          <a:p>
            <a:pPr algn="ctr">
              <a:lnSpc>
                <a:spcPct val="120000"/>
              </a:lnSpc>
            </a:pPr>
            <a:r>
              <a:rPr lang="zh-CN" altLang="en-US" sz="2000" b="1" dirty="0">
                <a:solidFill>
                  <a:schemeClr val="bg1"/>
                </a:solidFill>
                <a:latin typeface="+mj-ea"/>
                <a:ea typeface="+mj-ea"/>
              </a:rPr>
              <a:t>员工</a:t>
            </a:r>
            <a:endParaRPr lang="en-US" altLang="zh-CN" sz="2000" b="1" dirty="0">
              <a:solidFill>
                <a:schemeClr val="bg1"/>
              </a:solidFill>
              <a:latin typeface="+mj-ea"/>
              <a:ea typeface="+mj-ea"/>
            </a:endParaRPr>
          </a:p>
          <a:p>
            <a:pPr algn="ctr">
              <a:lnSpc>
                <a:spcPct val="120000"/>
              </a:lnSpc>
            </a:pPr>
            <a:r>
              <a:rPr lang="zh-CN" altLang="en-US" sz="2000" b="1" dirty="0">
                <a:solidFill>
                  <a:schemeClr val="bg1"/>
                </a:solidFill>
                <a:latin typeface="+mj-ea"/>
                <a:ea typeface="+mj-ea"/>
              </a:rPr>
              <a:t>转正</a:t>
            </a:r>
            <a:endParaRPr lang="zh-CN" altLang="en-US" sz="2000" b="1"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600" advTm="7000">
        <p14:gallery dir="l"/>
      </p:transition>
    </mc:Choice>
    <mc:Fallback>
      <p:transition spd="slow" advTm="7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0" presetClass="path" presetSubtype="0" accel="50000" decel="50000" fill="hold" nodeType="withEffect">
                                      <p:stCondLst>
                                        <p:cond delay="0"/>
                                      </p:stCondLst>
                                      <p:childTnLst>
                                        <p:animMotion origin="layout" path="M -0.73716 -0.07688 C -0.69653 -0.08737 -0.61372 -0.13708 -0.49375 -0.14202 C -0.37379 -0.14696 -0.4165 -0.16178 -0.21441 0.02285 C -0.01233 0.20747 -0.04462 0.00463 3.05556E-6 2.96388E-7 " pathEditMode="relative" rAng="0" ptsTypes="assa">
                                          <p:cBhvr>
                                            <p:cTn id="9" dur="2000" fill="hold"/>
                                            <p:tgtEl>
                                              <p:spTgt spid="5"/>
                                            </p:tgtEl>
                                            <p:attrNameLst>
                                              <p:attrName>ppt_x</p:attrName>
                                              <p:attrName>ppt_y</p:attrName>
                                            </p:attrNameLst>
                                          </p:cBhvr>
                                          <p:rCtr x="36858" y="9972"/>
                                        </p:animMotion>
                                      </p:childTnLst>
                                    </p:cTn>
                                  </p:par>
                                  <p:par>
                                    <p:cTn id="10" presetID="8" presetClass="emph" presetSubtype="0" fill="hold" nodeType="withEffect">
                                      <p:stCondLst>
                                        <p:cond delay="0"/>
                                      </p:stCondLst>
                                      <p:childTnLst>
                                        <p:animRot by="4200000">
                                          <p:cBhvr>
                                            <p:cTn id="11" dur="1000" fill="hold"/>
                                            <p:tgtEl>
                                              <p:spTgt spid="5"/>
                                            </p:tgtEl>
                                            <p:attrNameLst>
                                              <p:attrName>r</p:attrName>
                                            </p:attrNameLst>
                                          </p:cBhvr>
                                        </p:animRot>
                                      </p:childTnLst>
                                    </p:cTn>
                                  </p:par>
                                  <p:par>
                                    <p:cTn id="12" presetID="8" presetClass="emph" presetSubtype="0" decel="66600" fill="hold" nodeType="withEffect">
                                      <p:stCondLst>
                                        <p:cond delay="1250"/>
                                      </p:stCondLst>
                                      <p:childTnLst>
                                        <p:animRot by="-5400000">
                                          <p:cBhvr>
                                            <p:cTn id="13" dur="750" fill="hold"/>
                                            <p:tgtEl>
                                              <p:spTgt spid="5"/>
                                            </p:tgtEl>
                                            <p:attrNameLst>
                                              <p:attrName>r</p:attrName>
                                            </p:attrNameLst>
                                          </p:cBhvr>
                                        </p:animRot>
                                      </p:childTnLst>
                                    </p:cTn>
                                  </p:par>
                                  <p:par>
                                    <p:cTn id="14" presetID="22" presetClass="entr" presetSubtype="8"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500"/>
                                            <p:tgtEl>
                                              <p:spTgt spid="4"/>
                                            </p:tgtEl>
                                          </p:cBhvr>
                                        </p:animEffect>
                                      </p:childTnLst>
                                    </p:cTn>
                                  </p:par>
                                  <p:par>
                                    <p:cTn id="17" presetID="42" presetClass="entr" presetSubtype="0" fill="hold" grpId="0" nodeType="withEffect">
                                      <p:stCondLst>
                                        <p:cond delay="150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anim calcmode="lin" valueType="num">
                                          <p:cBhvr>
                                            <p:cTn id="20" dur="500" fill="hold"/>
                                            <p:tgtEl>
                                              <p:spTgt spid="50"/>
                                            </p:tgtEl>
                                            <p:attrNameLst>
                                              <p:attrName>ppt_x</p:attrName>
                                            </p:attrNameLst>
                                          </p:cBhvr>
                                          <p:tavLst>
                                            <p:tav tm="0">
                                              <p:val>
                                                <p:strVal val="#ppt_x"/>
                                              </p:val>
                                            </p:tav>
                                            <p:tav tm="100000">
                                              <p:val>
                                                <p:strVal val="#ppt_x"/>
                                              </p:val>
                                            </p:tav>
                                          </p:tavLst>
                                        </p:anim>
                                        <p:anim calcmode="lin" valueType="num">
                                          <p:cBhvr>
                                            <p:cTn id="21" dur="500" fill="hold"/>
                                            <p:tgtEl>
                                              <p:spTgt spid="5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75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anim calcmode="lin" valueType="num">
                                          <p:cBhvr>
                                            <p:cTn id="25" dur="500" fill="hold"/>
                                            <p:tgtEl>
                                              <p:spTgt spid="49"/>
                                            </p:tgtEl>
                                            <p:attrNameLst>
                                              <p:attrName>ppt_x</p:attrName>
                                            </p:attrNameLst>
                                          </p:cBhvr>
                                          <p:tavLst>
                                            <p:tav tm="0">
                                              <p:val>
                                                <p:strVal val="#ppt_x"/>
                                              </p:val>
                                            </p:tav>
                                            <p:tav tm="100000">
                                              <p:val>
                                                <p:strVal val="#ppt_x"/>
                                              </p:val>
                                            </p:tav>
                                          </p:tavLst>
                                        </p:anim>
                                        <p:anim calcmode="lin" valueType="num">
                                          <p:cBhvr>
                                            <p:cTn id="26" dur="5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par>
                              <p:cTn id="31" fill="hold">
                                <p:stCondLst>
                                  <p:cond delay="1000"/>
                                </p:stCondLst>
                                <p:childTnLst>
                                  <p:par>
                                    <p:cTn id="32" presetID="2" presetClass="entr" presetSubtype="12" accel="52000" fill="hold" grpId="0" nodeType="afterEffect" p14:presetBounceEnd="54000">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14:bounceEnd="54000">
                                          <p:cBhvr additive="base">
                                            <p:cTn id="34" dur="1200" fill="hold"/>
                                            <p:tgtEl>
                                              <p:spTgt spid="45"/>
                                            </p:tgtEl>
                                            <p:attrNameLst>
                                              <p:attrName>ppt_x</p:attrName>
                                            </p:attrNameLst>
                                          </p:cBhvr>
                                          <p:tavLst>
                                            <p:tav tm="0">
                                              <p:val>
                                                <p:strVal val="0-#ppt_w/2"/>
                                              </p:val>
                                            </p:tav>
                                            <p:tav tm="100000">
                                              <p:val>
                                                <p:strVal val="#ppt_x"/>
                                              </p:val>
                                            </p:tav>
                                          </p:tavLst>
                                        </p:anim>
                                        <p:anim calcmode="lin" valueType="num" p14:bounceEnd="54000">
                                          <p:cBhvr additive="base">
                                            <p:cTn id="35" dur="1200" fill="hold"/>
                                            <p:tgtEl>
                                              <p:spTgt spid="45"/>
                                            </p:tgtEl>
                                            <p:attrNameLst>
                                              <p:attrName>ppt_y</p:attrName>
                                            </p:attrNameLst>
                                          </p:cBhvr>
                                          <p:tavLst>
                                            <p:tav tm="0">
                                              <p:val>
                                                <p:strVal val="1+#ppt_h/2"/>
                                              </p:val>
                                            </p:tav>
                                            <p:tav tm="100000">
                                              <p:val>
                                                <p:strVal val="#ppt_y"/>
                                              </p:val>
                                            </p:tav>
                                          </p:tavLst>
                                        </p:anim>
                                      </p:childTnLst>
                                    </p:cTn>
                                  </p:par>
                                  <p:par>
                                    <p:cTn id="36" presetID="2" presetClass="entr" presetSubtype="3" accel="52000" fill="hold" nodeType="withEffect" p14:presetBounceEnd="54000">
                                      <p:stCondLst>
                                        <p:cond delay="250"/>
                                      </p:stCondLst>
                                      <p:childTnLst>
                                        <p:set>
                                          <p:cBhvr>
                                            <p:cTn id="37" dur="1" fill="hold">
                                              <p:stCondLst>
                                                <p:cond delay="0"/>
                                              </p:stCondLst>
                                            </p:cTn>
                                            <p:tgtEl>
                                              <p:spTgt spid="16"/>
                                            </p:tgtEl>
                                            <p:attrNameLst>
                                              <p:attrName>style.visibility</p:attrName>
                                            </p:attrNameLst>
                                          </p:cBhvr>
                                          <p:to>
                                            <p:strVal val="visible"/>
                                          </p:to>
                                        </p:set>
                                        <p:anim calcmode="lin" valueType="num" p14:bounceEnd="54000">
                                          <p:cBhvr additive="base">
                                            <p:cTn id="38" dur="1200" fill="hold"/>
                                            <p:tgtEl>
                                              <p:spTgt spid="16"/>
                                            </p:tgtEl>
                                            <p:attrNameLst>
                                              <p:attrName>ppt_x</p:attrName>
                                            </p:attrNameLst>
                                          </p:cBhvr>
                                          <p:tavLst>
                                            <p:tav tm="0">
                                              <p:val>
                                                <p:strVal val="1+#ppt_w/2"/>
                                              </p:val>
                                            </p:tav>
                                            <p:tav tm="100000">
                                              <p:val>
                                                <p:strVal val="#ppt_x"/>
                                              </p:val>
                                            </p:tav>
                                          </p:tavLst>
                                        </p:anim>
                                        <p:anim calcmode="lin" valueType="num" p14:bounceEnd="54000">
                                          <p:cBhvr additive="base">
                                            <p:cTn id="39" dur="1200" fill="hold"/>
                                            <p:tgtEl>
                                              <p:spTgt spid="16"/>
                                            </p:tgtEl>
                                            <p:attrNameLst>
                                              <p:attrName>ppt_y</p:attrName>
                                            </p:attrNameLst>
                                          </p:cBhvr>
                                          <p:tavLst>
                                            <p:tav tm="0">
                                              <p:val>
                                                <p:strVal val="0-#ppt_h/2"/>
                                              </p:val>
                                            </p:tav>
                                            <p:tav tm="100000">
                                              <p:val>
                                                <p:strVal val="#ppt_y"/>
                                              </p:val>
                                            </p:tav>
                                          </p:tavLst>
                                        </p:anim>
                                      </p:childTnLst>
                                    </p:cTn>
                                  </p:par>
                                  <p:par>
                                    <p:cTn id="40" presetID="2" presetClass="entr" presetSubtype="6" accel="52000" fill="hold" grpId="0" nodeType="withEffect" p14:presetBounceEnd="54000">
                                      <p:stCondLst>
                                        <p:cond delay="500"/>
                                      </p:stCondLst>
                                      <p:childTnLst>
                                        <p:set>
                                          <p:cBhvr>
                                            <p:cTn id="41" dur="1" fill="hold">
                                              <p:stCondLst>
                                                <p:cond delay="0"/>
                                              </p:stCondLst>
                                            </p:cTn>
                                            <p:tgtEl>
                                              <p:spTgt spid="42"/>
                                            </p:tgtEl>
                                            <p:attrNameLst>
                                              <p:attrName>style.visibility</p:attrName>
                                            </p:attrNameLst>
                                          </p:cBhvr>
                                          <p:to>
                                            <p:strVal val="visible"/>
                                          </p:to>
                                        </p:set>
                                        <p:anim calcmode="lin" valueType="num" p14:bounceEnd="54000">
                                          <p:cBhvr additive="base">
                                            <p:cTn id="42" dur="1200" fill="hold"/>
                                            <p:tgtEl>
                                              <p:spTgt spid="42"/>
                                            </p:tgtEl>
                                            <p:attrNameLst>
                                              <p:attrName>ppt_x</p:attrName>
                                            </p:attrNameLst>
                                          </p:cBhvr>
                                          <p:tavLst>
                                            <p:tav tm="0">
                                              <p:val>
                                                <p:strVal val="1+#ppt_w/2"/>
                                              </p:val>
                                            </p:tav>
                                            <p:tav tm="100000">
                                              <p:val>
                                                <p:strVal val="#ppt_x"/>
                                              </p:val>
                                            </p:tav>
                                          </p:tavLst>
                                        </p:anim>
                                        <p:anim calcmode="lin" valueType="num" p14:bounceEnd="54000">
                                          <p:cBhvr additive="base">
                                            <p:cTn id="43" dur="1200" fill="hold"/>
                                            <p:tgtEl>
                                              <p:spTgt spid="42"/>
                                            </p:tgtEl>
                                            <p:attrNameLst>
                                              <p:attrName>ppt_y</p:attrName>
                                            </p:attrNameLst>
                                          </p:cBhvr>
                                          <p:tavLst>
                                            <p:tav tm="0">
                                              <p:val>
                                                <p:strVal val="1+#ppt_h/2"/>
                                              </p:val>
                                            </p:tav>
                                            <p:tav tm="100000">
                                              <p:val>
                                                <p:strVal val="#ppt_y"/>
                                              </p:val>
                                            </p:tav>
                                          </p:tavLst>
                                        </p:anim>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anim calcmode="lin" valueType="num">
                                          <p:cBhvr>
                                            <p:cTn id="48" dur="500" fill="hold"/>
                                            <p:tgtEl>
                                              <p:spTgt spid="22"/>
                                            </p:tgtEl>
                                            <p:attrNameLst>
                                              <p:attrName>ppt_x</p:attrName>
                                            </p:attrNameLst>
                                          </p:cBhvr>
                                          <p:tavLst>
                                            <p:tav tm="0">
                                              <p:val>
                                                <p:strVal val="#ppt_x"/>
                                              </p:val>
                                            </p:tav>
                                            <p:tav tm="100000">
                                              <p:val>
                                                <p:strVal val="#ppt_x"/>
                                              </p:val>
                                            </p:tav>
                                          </p:tavLst>
                                        </p:anim>
                                        <p:anim calcmode="lin" valueType="num">
                                          <p:cBhvr>
                                            <p:cTn id="49" dur="500" fill="hold"/>
                                            <p:tgtEl>
                                              <p:spTgt spid="22"/>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25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50"/>
                                            <p:tgtEl>
                                              <p:spTgt spid="28"/>
                                            </p:tgtEl>
                                          </p:cBhvr>
                                        </p:animEffect>
                                        <p:anim calcmode="lin" valueType="num">
                                          <p:cBhvr>
                                            <p:cTn id="53" dur="250" fill="hold"/>
                                            <p:tgtEl>
                                              <p:spTgt spid="28"/>
                                            </p:tgtEl>
                                            <p:attrNameLst>
                                              <p:attrName>ppt_x</p:attrName>
                                            </p:attrNameLst>
                                          </p:cBhvr>
                                          <p:tavLst>
                                            <p:tav tm="0">
                                              <p:val>
                                                <p:strVal val="#ppt_x"/>
                                              </p:val>
                                            </p:tav>
                                            <p:tav tm="100000">
                                              <p:val>
                                                <p:strVal val="#ppt_x"/>
                                              </p:val>
                                            </p:tav>
                                          </p:tavLst>
                                        </p:anim>
                                        <p:anim calcmode="lin" valueType="num">
                                          <p:cBhvr>
                                            <p:cTn id="54" dur="250" fill="hold"/>
                                            <p:tgtEl>
                                              <p:spTgt spid="28"/>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42"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anim calcmode="lin" valueType="num">
                                          <p:cBhvr>
                                            <p:cTn id="59" dur="500" fill="hold"/>
                                            <p:tgtEl>
                                              <p:spTgt spid="23"/>
                                            </p:tgtEl>
                                            <p:attrNameLst>
                                              <p:attrName>ppt_x</p:attrName>
                                            </p:attrNameLst>
                                          </p:cBhvr>
                                          <p:tavLst>
                                            <p:tav tm="0">
                                              <p:val>
                                                <p:strVal val="#ppt_x"/>
                                              </p:val>
                                            </p:tav>
                                            <p:tav tm="100000">
                                              <p:val>
                                                <p:strVal val="#ppt_x"/>
                                              </p:val>
                                            </p:tav>
                                          </p:tavLst>
                                        </p:anim>
                                        <p:anim calcmode="lin" valueType="num">
                                          <p:cBhvr>
                                            <p:cTn id="60" dur="500" fill="hold"/>
                                            <p:tgtEl>
                                              <p:spTgt spid="23"/>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25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250"/>
                                            <p:tgtEl>
                                              <p:spTgt spid="29"/>
                                            </p:tgtEl>
                                          </p:cBhvr>
                                        </p:animEffect>
                                        <p:anim calcmode="lin" valueType="num">
                                          <p:cBhvr>
                                            <p:cTn id="64" dur="250" fill="hold"/>
                                            <p:tgtEl>
                                              <p:spTgt spid="29"/>
                                            </p:tgtEl>
                                            <p:attrNameLst>
                                              <p:attrName>ppt_x</p:attrName>
                                            </p:attrNameLst>
                                          </p:cBhvr>
                                          <p:tavLst>
                                            <p:tav tm="0">
                                              <p:val>
                                                <p:strVal val="#ppt_x"/>
                                              </p:val>
                                            </p:tav>
                                            <p:tav tm="100000">
                                              <p:val>
                                                <p:strVal val="#ppt_x"/>
                                              </p:val>
                                            </p:tav>
                                          </p:tavLst>
                                        </p:anim>
                                        <p:anim calcmode="lin" valueType="num">
                                          <p:cBhvr>
                                            <p:cTn id="65" dur="250" fill="hold"/>
                                            <p:tgtEl>
                                              <p:spTgt spid="29"/>
                                            </p:tgtEl>
                                            <p:attrNameLst>
                                              <p:attrName>ppt_y</p:attrName>
                                            </p:attrNameLst>
                                          </p:cBhvr>
                                          <p:tavLst>
                                            <p:tav tm="0">
                                              <p:val>
                                                <p:strVal val="#ppt_y-.1"/>
                                              </p:val>
                                            </p:tav>
                                            <p:tav tm="100000">
                                              <p:val>
                                                <p:strVal val="#ppt_y"/>
                                              </p:val>
                                            </p:tav>
                                          </p:tavLst>
                                        </p:anim>
                                      </p:childTnLst>
                                    </p:cTn>
                                  </p:par>
                                </p:childTnLst>
                              </p:cTn>
                            </p:par>
                            <p:par>
                              <p:cTn id="66" fill="hold">
                                <p:stCondLst>
                                  <p:cond delay="3500"/>
                                </p:stCondLst>
                                <p:childTnLst>
                                  <p:par>
                                    <p:cTn id="67" presetID="42" presetClass="entr" presetSubtype="0" fill="hold"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anim calcmode="lin" valueType="num">
                                          <p:cBhvr>
                                            <p:cTn id="70" dur="500" fill="hold"/>
                                            <p:tgtEl>
                                              <p:spTgt spid="19"/>
                                            </p:tgtEl>
                                            <p:attrNameLst>
                                              <p:attrName>ppt_x</p:attrName>
                                            </p:attrNameLst>
                                          </p:cBhvr>
                                          <p:tavLst>
                                            <p:tav tm="0">
                                              <p:val>
                                                <p:strVal val="#ppt_x"/>
                                              </p:val>
                                            </p:tav>
                                            <p:tav tm="100000">
                                              <p:val>
                                                <p:strVal val="#ppt_x"/>
                                              </p:val>
                                            </p:tav>
                                          </p:tavLst>
                                        </p:anim>
                                        <p:anim calcmode="lin" valueType="num">
                                          <p:cBhvr>
                                            <p:cTn id="71" dur="500" fill="hold"/>
                                            <p:tgtEl>
                                              <p:spTgt spid="19"/>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25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250"/>
                                            <p:tgtEl>
                                              <p:spTgt spid="30"/>
                                            </p:tgtEl>
                                          </p:cBhvr>
                                        </p:animEffect>
                                        <p:anim calcmode="lin" valueType="num">
                                          <p:cBhvr>
                                            <p:cTn id="75" dur="250" fill="hold"/>
                                            <p:tgtEl>
                                              <p:spTgt spid="30"/>
                                            </p:tgtEl>
                                            <p:attrNameLst>
                                              <p:attrName>ppt_x</p:attrName>
                                            </p:attrNameLst>
                                          </p:cBhvr>
                                          <p:tavLst>
                                            <p:tav tm="0">
                                              <p:val>
                                                <p:strVal val="#ppt_x"/>
                                              </p:val>
                                            </p:tav>
                                            <p:tav tm="100000">
                                              <p:val>
                                                <p:strVal val="#ppt_x"/>
                                              </p:val>
                                            </p:tav>
                                          </p:tavLst>
                                        </p:anim>
                                        <p:anim calcmode="lin" valueType="num">
                                          <p:cBhvr>
                                            <p:cTn id="76" dur="250" fill="hold"/>
                                            <p:tgtEl>
                                              <p:spTgt spid="30"/>
                                            </p:tgtEl>
                                            <p:attrNameLst>
                                              <p:attrName>ppt_y</p:attrName>
                                            </p:attrNameLst>
                                          </p:cBhvr>
                                          <p:tavLst>
                                            <p:tav tm="0">
                                              <p:val>
                                                <p:strVal val="#ppt_y-.1"/>
                                              </p:val>
                                            </p:tav>
                                            <p:tav tm="100000">
                                              <p:val>
                                                <p:strVal val="#ppt_y"/>
                                              </p:val>
                                            </p:tav>
                                          </p:tavLst>
                                        </p:anim>
                                      </p:childTnLst>
                                    </p:cTn>
                                  </p:par>
                                </p:childTnLst>
                              </p:cTn>
                            </p:par>
                            <p:par>
                              <p:cTn id="77" fill="hold">
                                <p:stCondLst>
                                  <p:cond delay="4000"/>
                                </p:stCondLst>
                                <p:childTnLst>
                                  <p:par>
                                    <p:cTn id="78" presetID="42" presetClass="entr" presetSubtype="0" fill="hold" nodeType="after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anim calcmode="lin" valueType="num">
                                          <p:cBhvr>
                                            <p:cTn id="81" dur="500" fill="hold"/>
                                            <p:tgtEl>
                                              <p:spTgt spid="24"/>
                                            </p:tgtEl>
                                            <p:attrNameLst>
                                              <p:attrName>ppt_x</p:attrName>
                                            </p:attrNameLst>
                                          </p:cBhvr>
                                          <p:tavLst>
                                            <p:tav tm="0">
                                              <p:val>
                                                <p:strVal val="#ppt_x"/>
                                              </p:val>
                                            </p:tav>
                                            <p:tav tm="100000">
                                              <p:val>
                                                <p:strVal val="#ppt_x"/>
                                              </p:val>
                                            </p:tav>
                                          </p:tavLst>
                                        </p:anim>
                                        <p:anim calcmode="lin" valueType="num">
                                          <p:cBhvr>
                                            <p:cTn id="82" dur="500" fill="hold"/>
                                            <p:tgtEl>
                                              <p:spTgt spid="24"/>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25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250"/>
                                            <p:tgtEl>
                                              <p:spTgt spid="31"/>
                                            </p:tgtEl>
                                          </p:cBhvr>
                                        </p:animEffect>
                                        <p:anim calcmode="lin" valueType="num">
                                          <p:cBhvr>
                                            <p:cTn id="86" dur="250" fill="hold"/>
                                            <p:tgtEl>
                                              <p:spTgt spid="31"/>
                                            </p:tgtEl>
                                            <p:attrNameLst>
                                              <p:attrName>ppt_x</p:attrName>
                                            </p:attrNameLst>
                                          </p:cBhvr>
                                          <p:tavLst>
                                            <p:tav tm="0">
                                              <p:val>
                                                <p:strVal val="#ppt_x"/>
                                              </p:val>
                                            </p:tav>
                                            <p:tav tm="100000">
                                              <p:val>
                                                <p:strVal val="#ppt_x"/>
                                              </p:val>
                                            </p:tav>
                                          </p:tavLst>
                                        </p:anim>
                                        <p:anim calcmode="lin" valueType="num">
                                          <p:cBhvr>
                                            <p:cTn id="87"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 grpId="0" animBg="1"/>
          <p:bldP spid="22" grpId="0" animBg="1"/>
          <p:bldP spid="23" grpId="0" animBg="1"/>
          <p:bldP spid="28" grpId="0"/>
          <p:bldP spid="29" grpId="0"/>
          <p:bldP spid="30" grpId="0"/>
          <p:bldP spid="31" grpId="0"/>
          <p:bldP spid="42" grpId="0" animBg="1"/>
          <p:bldP spid="45" grpId="0" animBg="1"/>
          <p:bldP spid="49" grpId="0" animBg="1"/>
          <p:bldP spid="4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0" presetClass="path" presetSubtype="0" accel="50000" decel="50000" fill="hold" nodeType="withEffect">
                                      <p:stCondLst>
                                        <p:cond delay="0"/>
                                      </p:stCondLst>
                                      <p:childTnLst>
                                        <p:animMotion origin="layout" path="M -0.73716 -0.07688 C -0.69653 -0.08737 -0.61372 -0.13708 -0.49375 -0.14202 C -0.37379 -0.14696 -0.4165 -0.16178 -0.21441 0.02285 C -0.01233 0.20747 -0.04462 0.00463 3.05556E-6 2.96388E-7 " pathEditMode="relative" rAng="0" ptsTypes="assa">
                                          <p:cBhvr>
                                            <p:cTn id="9" dur="2000" fill="hold"/>
                                            <p:tgtEl>
                                              <p:spTgt spid="5"/>
                                            </p:tgtEl>
                                            <p:attrNameLst>
                                              <p:attrName>ppt_x</p:attrName>
                                              <p:attrName>ppt_y</p:attrName>
                                            </p:attrNameLst>
                                          </p:cBhvr>
                                          <p:rCtr x="36858" y="9972"/>
                                        </p:animMotion>
                                      </p:childTnLst>
                                    </p:cTn>
                                  </p:par>
                                  <p:par>
                                    <p:cTn id="10" presetID="8" presetClass="emph" presetSubtype="0" fill="hold" nodeType="withEffect">
                                      <p:stCondLst>
                                        <p:cond delay="0"/>
                                      </p:stCondLst>
                                      <p:childTnLst>
                                        <p:animRot by="4200000">
                                          <p:cBhvr>
                                            <p:cTn id="11" dur="1000" fill="hold"/>
                                            <p:tgtEl>
                                              <p:spTgt spid="5"/>
                                            </p:tgtEl>
                                            <p:attrNameLst>
                                              <p:attrName>r</p:attrName>
                                            </p:attrNameLst>
                                          </p:cBhvr>
                                        </p:animRot>
                                      </p:childTnLst>
                                    </p:cTn>
                                  </p:par>
                                  <p:par>
                                    <p:cTn id="12" presetID="8" presetClass="emph" presetSubtype="0" decel="66600" fill="hold" nodeType="withEffect">
                                      <p:stCondLst>
                                        <p:cond delay="1250"/>
                                      </p:stCondLst>
                                      <p:childTnLst>
                                        <p:animRot by="-5400000">
                                          <p:cBhvr>
                                            <p:cTn id="13" dur="750" fill="hold"/>
                                            <p:tgtEl>
                                              <p:spTgt spid="5"/>
                                            </p:tgtEl>
                                            <p:attrNameLst>
                                              <p:attrName>r</p:attrName>
                                            </p:attrNameLst>
                                          </p:cBhvr>
                                        </p:animRot>
                                      </p:childTnLst>
                                    </p:cTn>
                                  </p:par>
                                  <p:par>
                                    <p:cTn id="14" presetID="22" presetClass="entr" presetSubtype="8"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500"/>
                                            <p:tgtEl>
                                              <p:spTgt spid="4"/>
                                            </p:tgtEl>
                                          </p:cBhvr>
                                        </p:animEffect>
                                      </p:childTnLst>
                                    </p:cTn>
                                  </p:par>
                                  <p:par>
                                    <p:cTn id="17" presetID="42" presetClass="entr" presetSubtype="0" fill="hold" grpId="0" nodeType="withEffect">
                                      <p:stCondLst>
                                        <p:cond delay="150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anim calcmode="lin" valueType="num">
                                          <p:cBhvr>
                                            <p:cTn id="20" dur="500" fill="hold"/>
                                            <p:tgtEl>
                                              <p:spTgt spid="50"/>
                                            </p:tgtEl>
                                            <p:attrNameLst>
                                              <p:attrName>ppt_x</p:attrName>
                                            </p:attrNameLst>
                                          </p:cBhvr>
                                          <p:tavLst>
                                            <p:tav tm="0">
                                              <p:val>
                                                <p:strVal val="#ppt_x"/>
                                              </p:val>
                                            </p:tav>
                                            <p:tav tm="100000">
                                              <p:val>
                                                <p:strVal val="#ppt_x"/>
                                              </p:val>
                                            </p:tav>
                                          </p:tavLst>
                                        </p:anim>
                                        <p:anim calcmode="lin" valueType="num">
                                          <p:cBhvr>
                                            <p:cTn id="21" dur="500" fill="hold"/>
                                            <p:tgtEl>
                                              <p:spTgt spid="5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75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anim calcmode="lin" valueType="num">
                                          <p:cBhvr>
                                            <p:cTn id="25" dur="500" fill="hold"/>
                                            <p:tgtEl>
                                              <p:spTgt spid="49"/>
                                            </p:tgtEl>
                                            <p:attrNameLst>
                                              <p:attrName>ppt_x</p:attrName>
                                            </p:attrNameLst>
                                          </p:cBhvr>
                                          <p:tavLst>
                                            <p:tav tm="0">
                                              <p:val>
                                                <p:strVal val="#ppt_x"/>
                                              </p:val>
                                            </p:tav>
                                            <p:tav tm="100000">
                                              <p:val>
                                                <p:strVal val="#ppt_x"/>
                                              </p:val>
                                            </p:tav>
                                          </p:tavLst>
                                        </p:anim>
                                        <p:anim calcmode="lin" valueType="num">
                                          <p:cBhvr>
                                            <p:cTn id="26" dur="5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par>
                              <p:cTn id="31" fill="hold">
                                <p:stCondLst>
                                  <p:cond delay="1000"/>
                                </p:stCondLst>
                                <p:childTnLst>
                                  <p:par>
                                    <p:cTn id="32" presetID="2" presetClass="entr" presetSubtype="12" accel="52000"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1200" fill="hold"/>
                                            <p:tgtEl>
                                              <p:spTgt spid="45"/>
                                            </p:tgtEl>
                                            <p:attrNameLst>
                                              <p:attrName>ppt_x</p:attrName>
                                            </p:attrNameLst>
                                          </p:cBhvr>
                                          <p:tavLst>
                                            <p:tav tm="0">
                                              <p:val>
                                                <p:strVal val="0-#ppt_w/2"/>
                                              </p:val>
                                            </p:tav>
                                            <p:tav tm="100000">
                                              <p:val>
                                                <p:strVal val="#ppt_x"/>
                                              </p:val>
                                            </p:tav>
                                          </p:tavLst>
                                        </p:anim>
                                        <p:anim calcmode="lin" valueType="num">
                                          <p:cBhvr additive="base">
                                            <p:cTn id="35" dur="1200" fill="hold"/>
                                            <p:tgtEl>
                                              <p:spTgt spid="45"/>
                                            </p:tgtEl>
                                            <p:attrNameLst>
                                              <p:attrName>ppt_y</p:attrName>
                                            </p:attrNameLst>
                                          </p:cBhvr>
                                          <p:tavLst>
                                            <p:tav tm="0">
                                              <p:val>
                                                <p:strVal val="1+#ppt_h/2"/>
                                              </p:val>
                                            </p:tav>
                                            <p:tav tm="100000">
                                              <p:val>
                                                <p:strVal val="#ppt_y"/>
                                              </p:val>
                                            </p:tav>
                                          </p:tavLst>
                                        </p:anim>
                                      </p:childTnLst>
                                    </p:cTn>
                                  </p:par>
                                  <p:par>
                                    <p:cTn id="36" presetID="2" presetClass="entr" presetSubtype="3" accel="52000" fill="hold" nodeType="withEffect">
                                      <p:stCondLst>
                                        <p:cond delay="25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1200" fill="hold"/>
                                            <p:tgtEl>
                                              <p:spTgt spid="16"/>
                                            </p:tgtEl>
                                            <p:attrNameLst>
                                              <p:attrName>ppt_x</p:attrName>
                                            </p:attrNameLst>
                                          </p:cBhvr>
                                          <p:tavLst>
                                            <p:tav tm="0">
                                              <p:val>
                                                <p:strVal val="1+#ppt_w/2"/>
                                              </p:val>
                                            </p:tav>
                                            <p:tav tm="100000">
                                              <p:val>
                                                <p:strVal val="#ppt_x"/>
                                              </p:val>
                                            </p:tav>
                                          </p:tavLst>
                                        </p:anim>
                                        <p:anim calcmode="lin" valueType="num">
                                          <p:cBhvr additive="base">
                                            <p:cTn id="39" dur="1200" fill="hold"/>
                                            <p:tgtEl>
                                              <p:spTgt spid="16"/>
                                            </p:tgtEl>
                                            <p:attrNameLst>
                                              <p:attrName>ppt_y</p:attrName>
                                            </p:attrNameLst>
                                          </p:cBhvr>
                                          <p:tavLst>
                                            <p:tav tm="0">
                                              <p:val>
                                                <p:strVal val="0-#ppt_h/2"/>
                                              </p:val>
                                            </p:tav>
                                            <p:tav tm="100000">
                                              <p:val>
                                                <p:strVal val="#ppt_y"/>
                                              </p:val>
                                            </p:tav>
                                          </p:tavLst>
                                        </p:anim>
                                      </p:childTnLst>
                                    </p:cTn>
                                  </p:par>
                                  <p:par>
                                    <p:cTn id="40" presetID="2" presetClass="entr" presetSubtype="6" accel="52000" fill="hold" grpId="0" nodeType="withEffect">
                                      <p:stCondLst>
                                        <p:cond delay="50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1200" fill="hold"/>
                                            <p:tgtEl>
                                              <p:spTgt spid="42"/>
                                            </p:tgtEl>
                                            <p:attrNameLst>
                                              <p:attrName>ppt_x</p:attrName>
                                            </p:attrNameLst>
                                          </p:cBhvr>
                                          <p:tavLst>
                                            <p:tav tm="0">
                                              <p:val>
                                                <p:strVal val="1+#ppt_w/2"/>
                                              </p:val>
                                            </p:tav>
                                            <p:tav tm="100000">
                                              <p:val>
                                                <p:strVal val="#ppt_x"/>
                                              </p:val>
                                            </p:tav>
                                          </p:tavLst>
                                        </p:anim>
                                        <p:anim calcmode="lin" valueType="num">
                                          <p:cBhvr additive="base">
                                            <p:cTn id="43" dur="1200" fill="hold"/>
                                            <p:tgtEl>
                                              <p:spTgt spid="42"/>
                                            </p:tgtEl>
                                            <p:attrNameLst>
                                              <p:attrName>ppt_y</p:attrName>
                                            </p:attrNameLst>
                                          </p:cBhvr>
                                          <p:tavLst>
                                            <p:tav tm="0">
                                              <p:val>
                                                <p:strVal val="1+#ppt_h/2"/>
                                              </p:val>
                                            </p:tav>
                                            <p:tav tm="100000">
                                              <p:val>
                                                <p:strVal val="#ppt_y"/>
                                              </p:val>
                                            </p:tav>
                                          </p:tavLst>
                                        </p:anim>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anim calcmode="lin" valueType="num">
                                          <p:cBhvr>
                                            <p:cTn id="48" dur="500" fill="hold"/>
                                            <p:tgtEl>
                                              <p:spTgt spid="22"/>
                                            </p:tgtEl>
                                            <p:attrNameLst>
                                              <p:attrName>ppt_x</p:attrName>
                                            </p:attrNameLst>
                                          </p:cBhvr>
                                          <p:tavLst>
                                            <p:tav tm="0">
                                              <p:val>
                                                <p:strVal val="#ppt_x"/>
                                              </p:val>
                                            </p:tav>
                                            <p:tav tm="100000">
                                              <p:val>
                                                <p:strVal val="#ppt_x"/>
                                              </p:val>
                                            </p:tav>
                                          </p:tavLst>
                                        </p:anim>
                                        <p:anim calcmode="lin" valueType="num">
                                          <p:cBhvr>
                                            <p:cTn id="49" dur="500" fill="hold"/>
                                            <p:tgtEl>
                                              <p:spTgt spid="22"/>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25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250"/>
                                            <p:tgtEl>
                                              <p:spTgt spid="28"/>
                                            </p:tgtEl>
                                          </p:cBhvr>
                                        </p:animEffect>
                                        <p:anim calcmode="lin" valueType="num">
                                          <p:cBhvr>
                                            <p:cTn id="53" dur="250" fill="hold"/>
                                            <p:tgtEl>
                                              <p:spTgt spid="28"/>
                                            </p:tgtEl>
                                            <p:attrNameLst>
                                              <p:attrName>ppt_x</p:attrName>
                                            </p:attrNameLst>
                                          </p:cBhvr>
                                          <p:tavLst>
                                            <p:tav tm="0">
                                              <p:val>
                                                <p:strVal val="#ppt_x"/>
                                              </p:val>
                                            </p:tav>
                                            <p:tav tm="100000">
                                              <p:val>
                                                <p:strVal val="#ppt_x"/>
                                              </p:val>
                                            </p:tav>
                                          </p:tavLst>
                                        </p:anim>
                                        <p:anim calcmode="lin" valueType="num">
                                          <p:cBhvr>
                                            <p:cTn id="54" dur="250" fill="hold"/>
                                            <p:tgtEl>
                                              <p:spTgt spid="28"/>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42"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anim calcmode="lin" valueType="num">
                                          <p:cBhvr>
                                            <p:cTn id="59" dur="500" fill="hold"/>
                                            <p:tgtEl>
                                              <p:spTgt spid="23"/>
                                            </p:tgtEl>
                                            <p:attrNameLst>
                                              <p:attrName>ppt_x</p:attrName>
                                            </p:attrNameLst>
                                          </p:cBhvr>
                                          <p:tavLst>
                                            <p:tav tm="0">
                                              <p:val>
                                                <p:strVal val="#ppt_x"/>
                                              </p:val>
                                            </p:tav>
                                            <p:tav tm="100000">
                                              <p:val>
                                                <p:strVal val="#ppt_x"/>
                                              </p:val>
                                            </p:tav>
                                          </p:tavLst>
                                        </p:anim>
                                        <p:anim calcmode="lin" valueType="num">
                                          <p:cBhvr>
                                            <p:cTn id="60" dur="500" fill="hold"/>
                                            <p:tgtEl>
                                              <p:spTgt spid="23"/>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25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250"/>
                                            <p:tgtEl>
                                              <p:spTgt spid="29"/>
                                            </p:tgtEl>
                                          </p:cBhvr>
                                        </p:animEffect>
                                        <p:anim calcmode="lin" valueType="num">
                                          <p:cBhvr>
                                            <p:cTn id="64" dur="250" fill="hold"/>
                                            <p:tgtEl>
                                              <p:spTgt spid="29"/>
                                            </p:tgtEl>
                                            <p:attrNameLst>
                                              <p:attrName>ppt_x</p:attrName>
                                            </p:attrNameLst>
                                          </p:cBhvr>
                                          <p:tavLst>
                                            <p:tav tm="0">
                                              <p:val>
                                                <p:strVal val="#ppt_x"/>
                                              </p:val>
                                            </p:tav>
                                            <p:tav tm="100000">
                                              <p:val>
                                                <p:strVal val="#ppt_x"/>
                                              </p:val>
                                            </p:tav>
                                          </p:tavLst>
                                        </p:anim>
                                        <p:anim calcmode="lin" valueType="num">
                                          <p:cBhvr>
                                            <p:cTn id="65" dur="250" fill="hold"/>
                                            <p:tgtEl>
                                              <p:spTgt spid="29"/>
                                            </p:tgtEl>
                                            <p:attrNameLst>
                                              <p:attrName>ppt_y</p:attrName>
                                            </p:attrNameLst>
                                          </p:cBhvr>
                                          <p:tavLst>
                                            <p:tav tm="0">
                                              <p:val>
                                                <p:strVal val="#ppt_y-.1"/>
                                              </p:val>
                                            </p:tav>
                                            <p:tav tm="100000">
                                              <p:val>
                                                <p:strVal val="#ppt_y"/>
                                              </p:val>
                                            </p:tav>
                                          </p:tavLst>
                                        </p:anim>
                                      </p:childTnLst>
                                    </p:cTn>
                                  </p:par>
                                </p:childTnLst>
                              </p:cTn>
                            </p:par>
                            <p:par>
                              <p:cTn id="66" fill="hold">
                                <p:stCondLst>
                                  <p:cond delay="3500"/>
                                </p:stCondLst>
                                <p:childTnLst>
                                  <p:par>
                                    <p:cTn id="67" presetID="42" presetClass="entr" presetSubtype="0" fill="hold"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anim calcmode="lin" valueType="num">
                                          <p:cBhvr>
                                            <p:cTn id="70" dur="500" fill="hold"/>
                                            <p:tgtEl>
                                              <p:spTgt spid="19"/>
                                            </p:tgtEl>
                                            <p:attrNameLst>
                                              <p:attrName>ppt_x</p:attrName>
                                            </p:attrNameLst>
                                          </p:cBhvr>
                                          <p:tavLst>
                                            <p:tav tm="0">
                                              <p:val>
                                                <p:strVal val="#ppt_x"/>
                                              </p:val>
                                            </p:tav>
                                            <p:tav tm="100000">
                                              <p:val>
                                                <p:strVal val="#ppt_x"/>
                                              </p:val>
                                            </p:tav>
                                          </p:tavLst>
                                        </p:anim>
                                        <p:anim calcmode="lin" valueType="num">
                                          <p:cBhvr>
                                            <p:cTn id="71" dur="500" fill="hold"/>
                                            <p:tgtEl>
                                              <p:spTgt spid="19"/>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25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250"/>
                                            <p:tgtEl>
                                              <p:spTgt spid="30"/>
                                            </p:tgtEl>
                                          </p:cBhvr>
                                        </p:animEffect>
                                        <p:anim calcmode="lin" valueType="num">
                                          <p:cBhvr>
                                            <p:cTn id="75" dur="250" fill="hold"/>
                                            <p:tgtEl>
                                              <p:spTgt spid="30"/>
                                            </p:tgtEl>
                                            <p:attrNameLst>
                                              <p:attrName>ppt_x</p:attrName>
                                            </p:attrNameLst>
                                          </p:cBhvr>
                                          <p:tavLst>
                                            <p:tav tm="0">
                                              <p:val>
                                                <p:strVal val="#ppt_x"/>
                                              </p:val>
                                            </p:tav>
                                            <p:tav tm="100000">
                                              <p:val>
                                                <p:strVal val="#ppt_x"/>
                                              </p:val>
                                            </p:tav>
                                          </p:tavLst>
                                        </p:anim>
                                        <p:anim calcmode="lin" valueType="num">
                                          <p:cBhvr>
                                            <p:cTn id="76" dur="250" fill="hold"/>
                                            <p:tgtEl>
                                              <p:spTgt spid="30"/>
                                            </p:tgtEl>
                                            <p:attrNameLst>
                                              <p:attrName>ppt_y</p:attrName>
                                            </p:attrNameLst>
                                          </p:cBhvr>
                                          <p:tavLst>
                                            <p:tav tm="0">
                                              <p:val>
                                                <p:strVal val="#ppt_y-.1"/>
                                              </p:val>
                                            </p:tav>
                                            <p:tav tm="100000">
                                              <p:val>
                                                <p:strVal val="#ppt_y"/>
                                              </p:val>
                                            </p:tav>
                                          </p:tavLst>
                                        </p:anim>
                                      </p:childTnLst>
                                    </p:cTn>
                                  </p:par>
                                </p:childTnLst>
                              </p:cTn>
                            </p:par>
                            <p:par>
                              <p:cTn id="77" fill="hold">
                                <p:stCondLst>
                                  <p:cond delay="4000"/>
                                </p:stCondLst>
                                <p:childTnLst>
                                  <p:par>
                                    <p:cTn id="78" presetID="42" presetClass="entr" presetSubtype="0" fill="hold" nodeType="after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anim calcmode="lin" valueType="num">
                                          <p:cBhvr>
                                            <p:cTn id="81" dur="500" fill="hold"/>
                                            <p:tgtEl>
                                              <p:spTgt spid="24"/>
                                            </p:tgtEl>
                                            <p:attrNameLst>
                                              <p:attrName>ppt_x</p:attrName>
                                            </p:attrNameLst>
                                          </p:cBhvr>
                                          <p:tavLst>
                                            <p:tav tm="0">
                                              <p:val>
                                                <p:strVal val="#ppt_x"/>
                                              </p:val>
                                            </p:tav>
                                            <p:tav tm="100000">
                                              <p:val>
                                                <p:strVal val="#ppt_x"/>
                                              </p:val>
                                            </p:tav>
                                          </p:tavLst>
                                        </p:anim>
                                        <p:anim calcmode="lin" valueType="num">
                                          <p:cBhvr>
                                            <p:cTn id="82" dur="500" fill="hold"/>
                                            <p:tgtEl>
                                              <p:spTgt spid="24"/>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25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250"/>
                                            <p:tgtEl>
                                              <p:spTgt spid="31"/>
                                            </p:tgtEl>
                                          </p:cBhvr>
                                        </p:animEffect>
                                        <p:anim calcmode="lin" valueType="num">
                                          <p:cBhvr>
                                            <p:cTn id="86" dur="250" fill="hold"/>
                                            <p:tgtEl>
                                              <p:spTgt spid="31"/>
                                            </p:tgtEl>
                                            <p:attrNameLst>
                                              <p:attrName>ppt_x</p:attrName>
                                            </p:attrNameLst>
                                          </p:cBhvr>
                                          <p:tavLst>
                                            <p:tav tm="0">
                                              <p:val>
                                                <p:strVal val="#ppt_x"/>
                                              </p:val>
                                            </p:tav>
                                            <p:tav tm="100000">
                                              <p:val>
                                                <p:strVal val="#ppt_x"/>
                                              </p:val>
                                            </p:tav>
                                          </p:tavLst>
                                        </p:anim>
                                        <p:anim calcmode="lin" valueType="num">
                                          <p:cBhvr>
                                            <p:cTn id="87"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 grpId="0" animBg="1"/>
          <p:bldP spid="22" grpId="0" animBg="1"/>
          <p:bldP spid="23" grpId="0" animBg="1"/>
          <p:bldP spid="28" grpId="0"/>
          <p:bldP spid="29" grpId="0"/>
          <p:bldP spid="30" grpId="0"/>
          <p:bldP spid="31" grpId="0"/>
          <p:bldP spid="42" grpId="0" animBg="1"/>
          <p:bldP spid="45" grpId="0" animBg="1"/>
          <p:bldP spid="49" grpId="0" animBg="1"/>
          <p:bldP spid="4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11511"/>
            <a:ext cx="6156176" cy="1800200"/>
          </a:xfrm>
          <a:custGeom>
            <a:avLst/>
            <a:gdLst/>
            <a:ahLst/>
            <a:cxnLst/>
            <a:rect l="l" t="t" r="r" b="b"/>
            <a:pathLst>
              <a:path w="6156176" h="1800200">
                <a:moveTo>
                  <a:pt x="0" y="0"/>
                </a:moveTo>
                <a:lnTo>
                  <a:pt x="4355976" y="0"/>
                </a:lnTo>
                <a:lnTo>
                  <a:pt x="6156176" y="1800200"/>
                </a:lnTo>
                <a:lnTo>
                  <a:pt x="4355976" y="1800200"/>
                </a:lnTo>
                <a:lnTo>
                  <a:pt x="0" y="1800200"/>
                </a:lnTo>
                <a:close/>
              </a:path>
            </a:pathLst>
          </a:cu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340210" y="411509"/>
            <a:ext cx="4803790" cy="1800201"/>
          </a:xfrm>
          <a:custGeom>
            <a:avLst/>
            <a:gdLst/>
            <a:ahLst/>
            <a:cxnLst/>
            <a:rect l="l" t="t" r="r" b="b"/>
            <a:pathLst>
              <a:path w="4803790" h="1800201">
                <a:moveTo>
                  <a:pt x="1800200" y="0"/>
                </a:moveTo>
                <a:lnTo>
                  <a:pt x="4803790" y="0"/>
                </a:lnTo>
                <a:lnTo>
                  <a:pt x="4803790" y="1800200"/>
                </a:lnTo>
                <a:lnTo>
                  <a:pt x="1800200" y="1800200"/>
                </a:lnTo>
                <a:lnTo>
                  <a:pt x="1800200" y="1800201"/>
                </a:lnTo>
                <a:lnTo>
                  <a:pt x="0" y="1"/>
                </a:lnTo>
                <a:lnTo>
                  <a:pt x="1800200" y="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6084168" y="1019241"/>
            <a:ext cx="2772000" cy="584775"/>
          </a:xfrm>
          <a:prstGeom prst="rect">
            <a:avLst/>
          </a:prstGeom>
          <a:noFill/>
          <a:ln>
            <a:solidFill>
              <a:schemeClr val="accent2"/>
            </a:solidFill>
          </a:ln>
        </p:spPr>
        <p:txBody>
          <a:bodyPr wrap="square" rtlCol="0">
            <a:spAutoFit/>
          </a:bodyPr>
          <a:lstStyle/>
          <a:p>
            <a:pPr algn="ctr"/>
            <a:r>
              <a:rPr lang="zh-CN" altLang="en-US" sz="3200" b="1" dirty="0">
                <a:solidFill>
                  <a:schemeClr val="accent1"/>
                </a:solidFill>
              </a:rPr>
              <a:t>目录</a:t>
            </a:r>
            <a:r>
              <a:rPr lang="en-US" altLang="zh-CN" sz="2400" dirty="0">
                <a:solidFill>
                  <a:schemeClr val="accent1"/>
                </a:solidFill>
              </a:rPr>
              <a:t>/Contents</a:t>
            </a:r>
            <a:endParaRPr lang="zh-CN" altLang="en-US" sz="2400" dirty="0">
              <a:solidFill>
                <a:schemeClr val="accent1"/>
              </a:solidFill>
            </a:endParaRPr>
          </a:p>
        </p:txBody>
      </p:sp>
      <p:cxnSp>
        <p:nvCxnSpPr>
          <p:cNvPr id="8" name="直接连接符 7"/>
          <p:cNvCxnSpPr/>
          <p:nvPr/>
        </p:nvCxnSpPr>
        <p:spPr>
          <a:xfrm>
            <a:off x="827584" y="3335372"/>
            <a:ext cx="7488832"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1331776" y="2723372"/>
            <a:ext cx="1224000" cy="1224000"/>
            <a:chOff x="1331640" y="2723372"/>
            <a:chExt cx="1224000" cy="1224000"/>
          </a:xfrm>
        </p:grpSpPr>
        <p:sp>
          <p:nvSpPr>
            <p:cNvPr id="9" name="矩形 7"/>
            <p:cNvSpPr/>
            <p:nvPr/>
          </p:nvSpPr>
          <p:spPr>
            <a:xfrm>
              <a:off x="1331640" y="2723372"/>
              <a:ext cx="1224000" cy="1224000"/>
            </a:xfrm>
            <a:custGeom>
              <a:avLst/>
              <a:gdLst/>
              <a:ahLst/>
              <a:cxnLst/>
              <a:rect l="l" t="t" r="r" b="b"/>
              <a:pathLst>
                <a:path w="2545868" h="2545868">
                  <a:moveTo>
                    <a:pt x="1272934" y="0"/>
                  </a:moveTo>
                  <a:lnTo>
                    <a:pt x="2545868" y="1272934"/>
                  </a:lnTo>
                  <a:lnTo>
                    <a:pt x="1272934" y="2545868"/>
                  </a:lnTo>
                  <a:lnTo>
                    <a:pt x="0" y="12729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latin typeface="Impact" panose="020B0806030902050204" pitchFamily="34" charset="0"/>
              </a:endParaRPr>
            </a:p>
          </p:txBody>
        </p:sp>
        <p:sp>
          <p:nvSpPr>
            <p:cNvPr id="17" name="KSO_Shape"/>
            <p:cNvSpPr/>
            <p:nvPr/>
          </p:nvSpPr>
          <p:spPr bwMode="auto">
            <a:xfrm>
              <a:off x="1700472" y="3073956"/>
              <a:ext cx="486336" cy="440945"/>
            </a:xfrm>
            <a:custGeom>
              <a:avLst/>
              <a:gdLst>
                <a:gd name="T0" fmla="*/ 726341 w 2395538"/>
                <a:gd name="T1" fmla="*/ 2170112 h 2170112"/>
                <a:gd name="T2" fmla="*/ 1441768 w 2395538"/>
                <a:gd name="T3" fmla="*/ 728510 h 2170112"/>
                <a:gd name="T4" fmla="*/ 1885633 w 2395538"/>
                <a:gd name="T5" fmla="*/ 1143658 h 2170112"/>
                <a:gd name="T6" fmla="*/ 1870393 w 2395538"/>
                <a:gd name="T7" fmla="*/ 1187775 h 2170112"/>
                <a:gd name="T8" fmla="*/ 1824038 w 2395538"/>
                <a:gd name="T9" fmla="*/ 1209358 h 2170112"/>
                <a:gd name="T10" fmla="*/ 1774825 w 2395538"/>
                <a:gd name="T11" fmla="*/ 1196345 h 2170112"/>
                <a:gd name="T12" fmla="*/ 87630 w 2395538"/>
                <a:gd name="T13" fmla="*/ 1207136 h 2170112"/>
                <a:gd name="T14" fmla="*/ 36195 w 2395538"/>
                <a:gd name="T15" fmla="*/ 1203010 h 2170112"/>
                <a:gd name="T16" fmla="*/ 2540 w 2395538"/>
                <a:gd name="T17" fmla="*/ 1166510 h 2170112"/>
                <a:gd name="T18" fmla="*/ 7937 w 2395538"/>
                <a:gd name="T19" fmla="*/ 1121123 h 2170112"/>
                <a:gd name="T20" fmla="*/ 1968140 w 2395538"/>
                <a:gd name="T21" fmla="*/ 219388 h 2170112"/>
                <a:gd name="T22" fmla="*/ 2114413 w 2395538"/>
                <a:gd name="T23" fmla="*/ 243789 h 2170112"/>
                <a:gd name="T24" fmla="*/ 2240697 w 2395538"/>
                <a:gd name="T25" fmla="*/ 284667 h 2170112"/>
                <a:gd name="T26" fmla="*/ 2388557 w 2395538"/>
                <a:gd name="T27" fmla="*/ 355016 h 2170112"/>
                <a:gd name="T28" fmla="*/ 2336521 w 2395538"/>
                <a:gd name="T29" fmla="*/ 373079 h 2170112"/>
                <a:gd name="T30" fmla="*/ 2250533 w 2395538"/>
                <a:gd name="T31" fmla="*/ 415225 h 2170112"/>
                <a:gd name="T32" fmla="*/ 2138845 w 2395538"/>
                <a:gd name="T33" fmla="*/ 508390 h 2170112"/>
                <a:gd name="T34" fmla="*/ 2044926 w 2395538"/>
                <a:gd name="T35" fmla="*/ 621519 h 2170112"/>
                <a:gd name="T36" fmla="*/ 1960525 w 2395538"/>
                <a:gd name="T37" fmla="*/ 747006 h 2170112"/>
                <a:gd name="T38" fmla="*/ 1902777 w 2395538"/>
                <a:gd name="T39" fmla="*/ 803412 h 2170112"/>
                <a:gd name="T40" fmla="*/ 1832020 w 2395538"/>
                <a:gd name="T41" fmla="*/ 843974 h 2170112"/>
                <a:gd name="T42" fmla="*/ 1753013 w 2395538"/>
                <a:gd name="T43" fmla="*/ 868374 h 2170112"/>
                <a:gd name="T44" fmla="*/ 1568664 w 2395538"/>
                <a:gd name="T45" fmla="*/ 707079 h 2170112"/>
                <a:gd name="T46" fmla="*/ 1657507 w 2395538"/>
                <a:gd name="T47" fmla="*/ 590147 h 2170112"/>
                <a:gd name="T48" fmla="*/ 1736514 w 2395538"/>
                <a:gd name="T49" fmla="*/ 513143 h 2170112"/>
                <a:gd name="T50" fmla="*/ 1825674 w 2395538"/>
                <a:gd name="T51" fmla="*/ 448498 h 2170112"/>
                <a:gd name="T52" fmla="*/ 1925622 w 2395538"/>
                <a:gd name="T53" fmla="*/ 399381 h 2170112"/>
                <a:gd name="T54" fmla="*/ 2033820 w 2395538"/>
                <a:gd name="T55" fmla="*/ 369910 h 2170112"/>
                <a:gd name="T56" fmla="*/ 2147095 w 2395538"/>
                <a:gd name="T57" fmla="*/ 361671 h 2170112"/>
                <a:gd name="T58" fmla="*/ 2032234 w 2395538"/>
                <a:gd name="T59" fmla="*/ 356601 h 2170112"/>
                <a:gd name="T60" fmla="*/ 1917373 w 2395538"/>
                <a:gd name="T61" fmla="*/ 373713 h 2170112"/>
                <a:gd name="T62" fmla="*/ 1806953 w 2395538"/>
                <a:gd name="T63" fmla="*/ 412690 h 2170112"/>
                <a:gd name="T64" fmla="*/ 1703832 w 2395538"/>
                <a:gd name="T65" fmla="*/ 469730 h 2170112"/>
                <a:gd name="T66" fmla="*/ 1610230 w 2395538"/>
                <a:gd name="T67" fmla="*/ 542297 h 2170112"/>
                <a:gd name="T68" fmla="*/ 1526146 w 2395538"/>
                <a:gd name="T69" fmla="*/ 625638 h 2170112"/>
                <a:gd name="T70" fmla="*/ 1409381 w 2395538"/>
                <a:gd name="T71" fmla="*/ 589196 h 2170112"/>
                <a:gd name="T72" fmla="*/ 1430322 w 2395538"/>
                <a:gd name="T73" fmla="*/ 523601 h 2170112"/>
                <a:gd name="T74" fmla="*/ 1476648 w 2395538"/>
                <a:gd name="T75" fmla="*/ 444696 h 2170112"/>
                <a:gd name="T76" fmla="*/ 1541376 w 2395538"/>
                <a:gd name="T77" fmla="*/ 367375 h 2170112"/>
                <a:gd name="T78" fmla="*/ 1611816 w 2395538"/>
                <a:gd name="T79" fmla="*/ 308117 h 2170112"/>
                <a:gd name="T80" fmla="*/ 1686381 w 2395538"/>
                <a:gd name="T81" fmla="*/ 265337 h 2170112"/>
                <a:gd name="T82" fmla="*/ 1763166 w 2395538"/>
                <a:gd name="T83" fmla="*/ 237134 h 2170112"/>
                <a:gd name="T84" fmla="*/ 1910075 w 2395538"/>
                <a:gd name="T85" fmla="*/ 217487 h 2170112"/>
                <a:gd name="T86" fmla="*/ 1198124 w 2395538"/>
                <a:gd name="T87" fmla="*/ 20298 h 2170112"/>
                <a:gd name="T88" fmla="*/ 1336237 w 2395538"/>
                <a:gd name="T89" fmla="*/ 78653 h 2170112"/>
                <a:gd name="T90" fmla="*/ 1406886 w 2395538"/>
                <a:gd name="T91" fmla="*/ 127177 h 2170112"/>
                <a:gd name="T92" fmla="*/ 1468305 w 2395538"/>
                <a:gd name="T93" fmla="*/ 191241 h 2170112"/>
                <a:gd name="T94" fmla="*/ 1512540 w 2395538"/>
                <a:gd name="T95" fmla="*/ 273066 h 2170112"/>
                <a:gd name="T96" fmla="*/ 1474351 w 2395538"/>
                <a:gd name="T97" fmla="*/ 374554 h 2170112"/>
                <a:gd name="T98" fmla="*/ 1420252 w 2395538"/>
                <a:gd name="T99" fmla="*/ 385654 h 2170112"/>
                <a:gd name="T100" fmla="*/ 1384927 w 2395538"/>
                <a:gd name="T101" fmla="*/ 273700 h 2170112"/>
                <a:gd name="T102" fmla="*/ 1348012 w 2395538"/>
                <a:gd name="T103" fmla="*/ 208050 h 2170112"/>
                <a:gd name="T104" fmla="*/ 1299640 w 2395538"/>
                <a:gd name="T105" fmla="*/ 150963 h 2170112"/>
                <a:gd name="T106" fmla="*/ 1242040 w 2395538"/>
                <a:gd name="T107" fmla="*/ 104659 h 2170112"/>
                <a:gd name="T108" fmla="*/ 1280546 w 2395538"/>
                <a:gd name="T109" fmla="*/ 143986 h 2170112"/>
                <a:gd name="T110" fmla="*/ 1323508 w 2395538"/>
                <a:gd name="T111" fmla="*/ 202024 h 2170112"/>
                <a:gd name="T112" fmla="*/ 1356923 w 2395538"/>
                <a:gd name="T113" fmla="*/ 274969 h 2170112"/>
                <a:gd name="T114" fmla="*/ 1381108 w 2395538"/>
                <a:gd name="T115" fmla="*/ 413880 h 2170112"/>
                <a:gd name="T116" fmla="*/ 1369652 w 2395538"/>
                <a:gd name="T117" fmla="*/ 554378 h 2170112"/>
                <a:gd name="T118" fmla="*/ 1166937 w 2395538"/>
                <a:gd name="T119" fmla="*/ 363136 h 2170112"/>
                <a:gd name="T120" fmla="*/ 1178711 w 2395538"/>
                <a:gd name="T121" fmla="*/ 227079 h 2170112"/>
                <a:gd name="T122" fmla="*/ 1172028 w 2395538"/>
                <a:gd name="T123" fmla="*/ 132568 h 2170112"/>
                <a:gd name="T124" fmla="*/ 1144342 w 2395538"/>
                <a:gd name="T125" fmla="*/ 45670 h 2170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5538" h="2170112">
                  <a:moveTo>
                    <a:pt x="940433" y="595312"/>
                  </a:moveTo>
                  <a:lnTo>
                    <a:pt x="1643062" y="1217102"/>
                  </a:lnTo>
                  <a:lnTo>
                    <a:pt x="1643062" y="2170112"/>
                  </a:lnTo>
                  <a:lnTo>
                    <a:pt x="1433735" y="2170112"/>
                  </a:lnTo>
                  <a:lnTo>
                    <a:pt x="1159290" y="2170112"/>
                  </a:lnTo>
                  <a:lnTo>
                    <a:pt x="1159290" y="1557214"/>
                  </a:lnTo>
                  <a:lnTo>
                    <a:pt x="726341" y="1557214"/>
                  </a:lnTo>
                  <a:lnTo>
                    <a:pt x="726341" y="2170112"/>
                  </a:lnTo>
                  <a:lnTo>
                    <a:pt x="612307" y="2170112"/>
                  </a:lnTo>
                  <a:lnTo>
                    <a:pt x="242887" y="2170112"/>
                  </a:lnTo>
                  <a:lnTo>
                    <a:pt x="242887" y="1655658"/>
                  </a:lnTo>
                  <a:lnTo>
                    <a:pt x="242887" y="1217102"/>
                  </a:lnTo>
                  <a:lnTo>
                    <a:pt x="940433" y="595312"/>
                  </a:lnTo>
                  <a:close/>
                  <a:moveTo>
                    <a:pt x="942657" y="284162"/>
                  </a:moveTo>
                  <a:lnTo>
                    <a:pt x="1252855" y="559975"/>
                  </a:lnTo>
                  <a:lnTo>
                    <a:pt x="1441768" y="728510"/>
                  </a:lnTo>
                  <a:lnTo>
                    <a:pt x="1865630" y="1106523"/>
                  </a:lnTo>
                  <a:lnTo>
                    <a:pt x="1870393" y="1110966"/>
                  </a:lnTo>
                  <a:lnTo>
                    <a:pt x="1874520" y="1115727"/>
                  </a:lnTo>
                  <a:lnTo>
                    <a:pt x="1878013" y="1121123"/>
                  </a:lnTo>
                  <a:lnTo>
                    <a:pt x="1880553" y="1126519"/>
                  </a:lnTo>
                  <a:lnTo>
                    <a:pt x="1882775" y="1132232"/>
                  </a:lnTo>
                  <a:lnTo>
                    <a:pt x="1884680" y="1137627"/>
                  </a:lnTo>
                  <a:lnTo>
                    <a:pt x="1885633" y="1143658"/>
                  </a:lnTo>
                  <a:lnTo>
                    <a:pt x="1885950" y="1149053"/>
                  </a:lnTo>
                  <a:lnTo>
                    <a:pt x="1885633" y="1155084"/>
                  </a:lnTo>
                  <a:lnTo>
                    <a:pt x="1884680" y="1160797"/>
                  </a:lnTo>
                  <a:lnTo>
                    <a:pt x="1882775" y="1166510"/>
                  </a:lnTo>
                  <a:lnTo>
                    <a:pt x="1880553" y="1171906"/>
                  </a:lnTo>
                  <a:lnTo>
                    <a:pt x="1878013" y="1177619"/>
                  </a:lnTo>
                  <a:lnTo>
                    <a:pt x="1874520" y="1182697"/>
                  </a:lnTo>
                  <a:lnTo>
                    <a:pt x="1870393" y="1187775"/>
                  </a:lnTo>
                  <a:lnTo>
                    <a:pt x="1865630" y="1192219"/>
                  </a:lnTo>
                  <a:lnTo>
                    <a:pt x="1860550" y="1196345"/>
                  </a:lnTo>
                  <a:lnTo>
                    <a:pt x="1855153" y="1200153"/>
                  </a:lnTo>
                  <a:lnTo>
                    <a:pt x="1849438" y="1203010"/>
                  </a:lnTo>
                  <a:lnTo>
                    <a:pt x="1843405" y="1205549"/>
                  </a:lnTo>
                  <a:lnTo>
                    <a:pt x="1836738" y="1207453"/>
                  </a:lnTo>
                  <a:lnTo>
                    <a:pt x="1830705" y="1208723"/>
                  </a:lnTo>
                  <a:lnTo>
                    <a:pt x="1824038" y="1209358"/>
                  </a:lnTo>
                  <a:lnTo>
                    <a:pt x="1817688" y="1209675"/>
                  </a:lnTo>
                  <a:lnTo>
                    <a:pt x="1811020" y="1209358"/>
                  </a:lnTo>
                  <a:lnTo>
                    <a:pt x="1804670" y="1208723"/>
                  </a:lnTo>
                  <a:lnTo>
                    <a:pt x="1798320" y="1207453"/>
                  </a:lnTo>
                  <a:lnTo>
                    <a:pt x="1792288" y="1205549"/>
                  </a:lnTo>
                  <a:lnTo>
                    <a:pt x="1785938" y="1203010"/>
                  </a:lnTo>
                  <a:lnTo>
                    <a:pt x="1780223" y="1200153"/>
                  </a:lnTo>
                  <a:lnTo>
                    <a:pt x="1774825" y="1196345"/>
                  </a:lnTo>
                  <a:lnTo>
                    <a:pt x="1769745" y="1192219"/>
                  </a:lnTo>
                  <a:lnTo>
                    <a:pt x="942657" y="455553"/>
                  </a:lnTo>
                  <a:lnTo>
                    <a:pt x="116205" y="1192219"/>
                  </a:lnTo>
                  <a:lnTo>
                    <a:pt x="111125" y="1196345"/>
                  </a:lnTo>
                  <a:lnTo>
                    <a:pt x="105410" y="1200153"/>
                  </a:lnTo>
                  <a:lnTo>
                    <a:pt x="99695" y="1203010"/>
                  </a:lnTo>
                  <a:lnTo>
                    <a:pt x="93662" y="1205549"/>
                  </a:lnTo>
                  <a:lnTo>
                    <a:pt x="87630" y="1207136"/>
                  </a:lnTo>
                  <a:lnTo>
                    <a:pt x="80962" y="1208723"/>
                  </a:lnTo>
                  <a:lnTo>
                    <a:pt x="74930" y="1209358"/>
                  </a:lnTo>
                  <a:lnTo>
                    <a:pt x="68262" y="1209675"/>
                  </a:lnTo>
                  <a:lnTo>
                    <a:pt x="61277" y="1209358"/>
                  </a:lnTo>
                  <a:lnTo>
                    <a:pt x="55245" y="1208723"/>
                  </a:lnTo>
                  <a:lnTo>
                    <a:pt x="48577" y="1207136"/>
                  </a:lnTo>
                  <a:lnTo>
                    <a:pt x="42545" y="1205549"/>
                  </a:lnTo>
                  <a:lnTo>
                    <a:pt x="36195" y="1203010"/>
                  </a:lnTo>
                  <a:lnTo>
                    <a:pt x="30797" y="1200153"/>
                  </a:lnTo>
                  <a:lnTo>
                    <a:pt x="25082" y="1196345"/>
                  </a:lnTo>
                  <a:lnTo>
                    <a:pt x="20002" y="1192219"/>
                  </a:lnTo>
                  <a:lnTo>
                    <a:pt x="15240" y="1187775"/>
                  </a:lnTo>
                  <a:lnTo>
                    <a:pt x="11112" y="1182697"/>
                  </a:lnTo>
                  <a:lnTo>
                    <a:pt x="7937" y="1177619"/>
                  </a:lnTo>
                  <a:lnTo>
                    <a:pt x="5080" y="1171906"/>
                  </a:lnTo>
                  <a:lnTo>
                    <a:pt x="2540" y="1166510"/>
                  </a:lnTo>
                  <a:lnTo>
                    <a:pt x="1270" y="1160797"/>
                  </a:lnTo>
                  <a:lnTo>
                    <a:pt x="317" y="1155084"/>
                  </a:lnTo>
                  <a:lnTo>
                    <a:pt x="0" y="1149053"/>
                  </a:lnTo>
                  <a:lnTo>
                    <a:pt x="317" y="1143658"/>
                  </a:lnTo>
                  <a:lnTo>
                    <a:pt x="1270" y="1137627"/>
                  </a:lnTo>
                  <a:lnTo>
                    <a:pt x="2540" y="1131914"/>
                  </a:lnTo>
                  <a:lnTo>
                    <a:pt x="5080" y="1126201"/>
                  </a:lnTo>
                  <a:lnTo>
                    <a:pt x="7937" y="1121123"/>
                  </a:lnTo>
                  <a:lnTo>
                    <a:pt x="11112" y="1115727"/>
                  </a:lnTo>
                  <a:lnTo>
                    <a:pt x="15240" y="1110966"/>
                  </a:lnTo>
                  <a:lnTo>
                    <a:pt x="20002" y="1106523"/>
                  </a:lnTo>
                  <a:lnTo>
                    <a:pt x="942657" y="284162"/>
                  </a:lnTo>
                  <a:close/>
                  <a:moveTo>
                    <a:pt x="1910075" y="217487"/>
                  </a:moveTo>
                  <a:lnTo>
                    <a:pt x="1929430" y="217487"/>
                  </a:lnTo>
                  <a:lnTo>
                    <a:pt x="1948785" y="218121"/>
                  </a:lnTo>
                  <a:lnTo>
                    <a:pt x="1968140" y="219388"/>
                  </a:lnTo>
                  <a:lnTo>
                    <a:pt x="1986860" y="220973"/>
                  </a:lnTo>
                  <a:lnTo>
                    <a:pt x="2005898" y="222874"/>
                  </a:lnTo>
                  <a:lnTo>
                    <a:pt x="2024301" y="225726"/>
                  </a:lnTo>
                  <a:lnTo>
                    <a:pt x="2043022" y="228578"/>
                  </a:lnTo>
                  <a:lnTo>
                    <a:pt x="2061425" y="231747"/>
                  </a:lnTo>
                  <a:lnTo>
                    <a:pt x="2079193" y="235550"/>
                  </a:lnTo>
                  <a:lnTo>
                    <a:pt x="2097279" y="239669"/>
                  </a:lnTo>
                  <a:lnTo>
                    <a:pt x="2114413" y="243789"/>
                  </a:lnTo>
                  <a:lnTo>
                    <a:pt x="2131865" y="248542"/>
                  </a:lnTo>
                  <a:lnTo>
                    <a:pt x="2148364" y="252979"/>
                  </a:lnTo>
                  <a:lnTo>
                    <a:pt x="2164546" y="258049"/>
                  </a:lnTo>
                  <a:lnTo>
                    <a:pt x="2181046" y="263119"/>
                  </a:lnTo>
                  <a:lnTo>
                    <a:pt x="2196593" y="268189"/>
                  </a:lnTo>
                  <a:lnTo>
                    <a:pt x="2211506" y="273893"/>
                  </a:lnTo>
                  <a:lnTo>
                    <a:pt x="2226419" y="278963"/>
                  </a:lnTo>
                  <a:lnTo>
                    <a:pt x="2240697" y="284667"/>
                  </a:lnTo>
                  <a:lnTo>
                    <a:pt x="2267668" y="295758"/>
                  </a:lnTo>
                  <a:lnTo>
                    <a:pt x="2292734" y="306216"/>
                  </a:lnTo>
                  <a:lnTo>
                    <a:pt x="2315579" y="316673"/>
                  </a:lnTo>
                  <a:lnTo>
                    <a:pt x="2335886" y="326496"/>
                  </a:lnTo>
                  <a:lnTo>
                    <a:pt x="2353338" y="335686"/>
                  </a:lnTo>
                  <a:lnTo>
                    <a:pt x="2368251" y="343608"/>
                  </a:lnTo>
                  <a:lnTo>
                    <a:pt x="2379991" y="349946"/>
                  </a:lnTo>
                  <a:lnTo>
                    <a:pt x="2388557" y="355016"/>
                  </a:lnTo>
                  <a:lnTo>
                    <a:pt x="2395538" y="359136"/>
                  </a:lnTo>
                  <a:lnTo>
                    <a:pt x="2386971" y="360403"/>
                  </a:lnTo>
                  <a:lnTo>
                    <a:pt x="2378721" y="361988"/>
                  </a:lnTo>
                  <a:lnTo>
                    <a:pt x="2370154" y="363572"/>
                  </a:lnTo>
                  <a:lnTo>
                    <a:pt x="2361587" y="365791"/>
                  </a:lnTo>
                  <a:lnTo>
                    <a:pt x="2353020" y="368009"/>
                  </a:lnTo>
                  <a:lnTo>
                    <a:pt x="2345088" y="370544"/>
                  </a:lnTo>
                  <a:lnTo>
                    <a:pt x="2336521" y="373079"/>
                  </a:lnTo>
                  <a:lnTo>
                    <a:pt x="2328271" y="375614"/>
                  </a:lnTo>
                  <a:lnTo>
                    <a:pt x="2320656" y="379100"/>
                  </a:lnTo>
                  <a:lnTo>
                    <a:pt x="2312406" y="382269"/>
                  </a:lnTo>
                  <a:lnTo>
                    <a:pt x="2304157" y="385755"/>
                  </a:lnTo>
                  <a:lnTo>
                    <a:pt x="2296541" y="389557"/>
                  </a:lnTo>
                  <a:lnTo>
                    <a:pt x="2280677" y="397162"/>
                  </a:lnTo>
                  <a:lnTo>
                    <a:pt x="2265446" y="405718"/>
                  </a:lnTo>
                  <a:lnTo>
                    <a:pt x="2250533" y="415225"/>
                  </a:lnTo>
                  <a:lnTo>
                    <a:pt x="2235303" y="425049"/>
                  </a:lnTo>
                  <a:lnTo>
                    <a:pt x="2220708" y="435189"/>
                  </a:lnTo>
                  <a:lnTo>
                    <a:pt x="2206429" y="446280"/>
                  </a:lnTo>
                  <a:lnTo>
                    <a:pt x="2192468" y="457688"/>
                  </a:lnTo>
                  <a:lnTo>
                    <a:pt x="2178825" y="469730"/>
                  </a:lnTo>
                  <a:lnTo>
                    <a:pt x="2164863" y="482088"/>
                  </a:lnTo>
                  <a:lnTo>
                    <a:pt x="2151854" y="495081"/>
                  </a:lnTo>
                  <a:lnTo>
                    <a:pt x="2138845" y="508390"/>
                  </a:lnTo>
                  <a:lnTo>
                    <a:pt x="2126153" y="521699"/>
                  </a:lnTo>
                  <a:lnTo>
                    <a:pt x="2113779" y="535325"/>
                  </a:lnTo>
                  <a:lnTo>
                    <a:pt x="2101721" y="549268"/>
                  </a:lnTo>
                  <a:lnTo>
                    <a:pt x="2089664" y="563528"/>
                  </a:lnTo>
                  <a:lnTo>
                    <a:pt x="2078242" y="578105"/>
                  </a:lnTo>
                  <a:lnTo>
                    <a:pt x="2066819" y="592682"/>
                  </a:lnTo>
                  <a:lnTo>
                    <a:pt x="2055714" y="607259"/>
                  </a:lnTo>
                  <a:lnTo>
                    <a:pt x="2044926" y="621519"/>
                  </a:lnTo>
                  <a:lnTo>
                    <a:pt x="2034455" y="636413"/>
                  </a:lnTo>
                  <a:lnTo>
                    <a:pt x="2024301" y="650989"/>
                  </a:lnTo>
                  <a:lnTo>
                    <a:pt x="2014782" y="665566"/>
                  </a:lnTo>
                  <a:lnTo>
                    <a:pt x="1995745" y="694403"/>
                  </a:lnTo>
                  <a:lnTo>
                    <a:pt x="1977976" y="722289"/>
                  </a:lnTo>
                  <a:lnTo>
                    <a:pt x="1972582" y="730845"/>
                  </a:lnTo>
                  <a:lnTo>
                    <a:pt x="1966553" y="739084"/>
                  </a:lnTo>
                  <a:lnTo>
                    <a:pt x="1960525" y="747006"/>
                  </a:lnTo>
                  <a:lnTo>
                    <a:pt x="1954179" y="755245"/>
                  </a:lnTo>
                  <a:lnTo>
                    <a:pt x="1947833" y="762534"/>
                  </a:lnTo>
                  <a:lnTo>
                    <a:pt x="1940852" y="770139"/>
                  </a:lnTo>
                  <a:lnTo>
                    <a:pt x="1933872" y="777111"/>
                  </a:lnTo>
                  <a:lnTo>
                    <a:pt x="1926257" y="784082"/>
                  </a:lnTo>
                  <a:lnTo>
                    <a:pt x="1918642" y="790737"/>
                  </a:lnTo>
                  <a:lnTo>
                    <a:pt x="1911027" y="797075"/>
                  </a:lnTo>
                  <a:lnTo>
                    <a:pt x="1902777" y="803412"/>
                  </a:lnTo>
                  <a:lnTo>
                    <a:pt x="1894527" y="809116"/>
                  </a:lnTo>
                  <a:lnTo>
                    <a:pt x="1886277" y="815137"/>
                  </a:lnTo>
                  <a:lnTo>
                    <a:pt x="1877710" y="820524"/>
                  </a:lnTo>
                  <a:lnTo>
                    <a:pt x="1868826" y="825911"/>
                  </a:lnTo>
                  <a:lnTo>
                    <a:pt x="1859625" y="830665"/>
                  </a:lnTo>
                  <a:lnTo>
                    <a:pt x="1850740" y="835735"/>
                  </a:lnTo>
                  <a:lnTo>
                    <a:pt x="1841539" y="839854"/>
                  </a:lnTo>
                  <a:lnTo>
                    <a:pt x="1832020" y="843974"/>
                  </a:lnTo>
                  <a:lnTo>
                    <a:pt x="1822501" y="848410"/>
                  </a:lnTo>
                  <a:lnTo>
                    <a:pt x="1812665" y="851896"/>
                  </a:lnTo>
                  <a:lnTo>
                    <a:pt x="1803146" y="855065"/>
                  </a:lnTo>
                  <a:lnTo>
                    <a:pt x="1793310" y="858551"/>
                  </a:lnTo>
                  <a:lnTo>
                    <a:pt x="1783473" y="861403"/>
                  </a:lnTo>
                  <a:lnTo>
                    <a:pt x="1773320" y="863938"/>
                  </a:lnTo>
                  <a:lnTo>
                    <a:pt x="1763166" y="866156"/>
                  </a:lnTo>
                  <a:lnTo>
                    <a:pt x="1753013" y="868374"/>
                  </a:lnTo>
                  <a:lnTo>
                    <a:pt x="1742542" y="870276"/>
                  </a:lnTo>
                  <a:lnTo>
                    <a:pt x="1732706" y="871860"/>
                  </a:lnTo>
                  <a:lnTo>
                    <a:pt x="1722235" y="873128"/>
                  </a:lnTo>
                  <a:lnTo>
                    <a:pt x="1711764" y="874078"/>
                  </a:lnTo>
                  <a:lnTo>
                    <a:pt x="1701611" y="874712"/>
                  </a:lnTo>
                  <a:lnTo>
                    <a:pt x="1548674" y="738450"/>
                  </a:lnTo>
                  <a:lnTo>
                    <a:pt x="1558510" y="722923"/>
                  </a:lnTo>
                  <a:lnTo>
                    <a:pt x="1568664" y="707079"/>
                  </a:lnTo>
                  <a:lnTo>
                    <a:pt x="1578500" y="691234"/>
                  </a:lnTo>
                  <a:lnTo>
                    <a:pt x="1589288" y="676024"/>
                  </a:lnTo>
                  <a:lnTo>
                    <a:pt x="1605470" y="653841"/>
                  </a:lnTo>
                  <a:lnTo>
                    <a:pt x="1622287" y="631976"/>
                  </a:lnTo>
                  <a:lnTo>
                    <a:pt x="1630854" y="621202"/>
                  </a:lnTo>
                  <a:lnTo>
                    <a:pt x="1639738" y="610745"/>
                  </a:lnTo>
                  <a:lnTo>
                    <a:pt x="1648305" y="600604"/>
                  </a:lnTo>
                  <a:lnTo>
                    <a:pt x="1657507" y="590147"/>
                  </a:lnTo>
                  <a:lnTo>
                    <a:pt x="1667026" y="580007"/>
                  </a:lnTo>
                  <a:lnTo>
                    <a:pt x="1676545" y="569866"/>
                  </a:lnTo>
                  <a:lnTo>
                    <a:pt x="1686063" y="560043"/>
                  </a:lnTo>
                  <a:lnTo>
                    <a:pt x="1695582" y="550219"/>
                  </a:lnTo>
                  <a:lnTo>
                    <a:pt x="1705418" y="540396"/>
                  </a:lnTo>
                  <a:lnTo>
                    <a:pt x="1715572" y="531523"/>
                  </a:lnTo>
                  <a:lnTo>
                    <a:pt x="1726043" y="522017"/>
                  </a:lnTo>
                  <a:lnTo>
                    <a:pt x="1736514" y="513143"/>
                  </a:lnTo>
                  <a:lnTo>
                    <a:pt x="1746984" y="503954"/>
                  </a:lnTo>
                  <a:lnTo>
                    <a:pt x="1757772" y="495714"/>
                  </a:lnTo>
                  <a:lnTo>
                    <a:pt x="1768878" y="487158"/>
                  </a:lnTo>
                  <a:lnTo>
                    <a:pt x="1779983" y="478919"/>
                  </a:lnTo>
                  <a:lnTo>
                    <a:pt x="1791089" y="470680"/>
                  </a:lnTo>
                  <a:lnTo>
                    <a:pt x="1802194" y="463075"/>
                  </a:lnTo>
                  <a:lnTo>
                    <a:pt x="1813934" y="455470"/>
                  </a:lnTo>
                  <a:lnTo>
                    <a:pt x="1825674" y="448498"/>
                  </a:lnTo>
                  <a:lnTo>
                    <a:pt x="1838048" y="441210"/>
                  </a:lnTo>
                  <a:lnTo>
                    <a:pt x="1850106" y="434238"/>
                  </a:lnTo>
                  <a:lnTo>
                    <a:pt x="1862163" y="427901"/>
                  </a:lnTo>
                  <a:lnTo>
                    <a:pt x="1874537" y="421563"/>
                  </a:lnTo>
                  <a:lnTo>
                    <a:pt x="1887229" y="415859"/>
                  </a:lnTo>
                  <a:lnTo>
                    <a:pt x="1899921" y="409838"/>
                  </a:lnTo>
                  <a:lnTo>
                    <a:pt x="1912613" y="404451"/>
                  </a:lnTo>
                  <a:lnTo>
                    <a:pt x="1925622" y="399381"/>
                  </a:lnTo>
                  <a:lnTo>
                    <a:pt x="1938631" y="394627"/>
                  </a:lnTo>
                  <a:lnTo>
                    <a:pt x="1951958" y="390191"/>
                  </a:lnTo>
                  <a:lnTo>
                    <a:pt x="1965284" y="385755"/>
                  </a:lnTo>
                  <a:lnTo>
                    <a:pt x="1978928" y="382269"/>
                  </a:lnTo>
                  <a:lnTo>
                    <a:pt x="1992572" y="378783"/>
                  </a:lnTo>
                  <a:lnTo>
                    <a:pt x="2006215" y="375297"/>
                  </a:lnTo>
                  <a:lnTo>
                    <a:pt x="2019859" y="372445"/>
                  </a:lnTo>
                  <a:lnTo>
                    <a:pt x="2033820" y="369910"/>
                  </a:lnTo>
                  <a:lnTo>
                    <a:pt x="2047781" y="368009"/>
                  </a:lnTo>
                  <a:lnTo>
                    <a:pt x="2062059" y="366107"/>
                  </a:lnTo>
                  <a:lnTo>
                    <a:pt x="2076021" y="364206"/>
                  </a:lnTo>
                  <a:lnTo>
                    <a:pt x="2089981" y="362938"/>
                  </a:lnTo>
                  <a:lnTo>
                    <a:pt x="2104260" y="362305"/>
                  </a:lnTo>
                  <a:lnTo>
                    <a:pt x="2118538" y="361671"/>
                  </a:lnTo>
                  <a:lnTo>
                    <a:pt x="2132817" y="361354"/>
                  </a:lnTo>
                  <a:lnTo>
                    <a:pt x="2147095" y="361671"/>
                  </a:lnTo>
                  <a:lnTo>
                    <a:pt x="2133134" y="359770"/>
                  </a:lnTo>
                  <a:lnTo>
                    <a:pt x="2118538" y="358502"/>
                  </a:lnTo>
                  <a:lnTo>
                    <a:pt x="2104260" y="357235"/>
                  </a:lnTo>
                  <a:lnTo>
                    <a:pt x="2089981" y="356601"/>
                  </a:lnTo>
                  <a:lnTo>
                    <a:pt x="2075703" y="355967"/>
                  </a:lnTo>
                  <a:lnTo>
                    <a:pt x="2061425" y="355967"/>
                  </a:lnTo>
                  <a:lnTo>
                    <a:pt x="2046829" y="355967"/>
                  </a:lnTo>
                  <a:lnTo>
                    <a:pt x="2032234" y="356601"/>
                  </a:lnTo>
                  <a:lnTo>
                    <a:pt x="2017955" y="357552"/>
                  </a:lnTo>
                  <a:lnTo>
                    <a:pt x="2003677" y="358819"/>
                  </a:lnTo>
                  <a:lnTo>
                    <a:pt x="1989081" y="360403"/>
                  </a:lnTo>
                  <a:lnTo>
                    <a:pt x="1974803" y="362305"/>
                  </a:lnTo>
                  <a:lnTo>
                    <a:pt x="1960525" y="364523"/>
                  </a:lnTo>
                  <a:lnTo>
                    <a:pt x="1946246" y="367375"/>
                  </a:lnTo>
                  <a:lnTo>
                    <a:pt x="1931968" y="370227"/>
                  </a:lnTo>
                  <a:lnTo>
                    <a:pt x="1917373" y="373713"/>
                  </a:lnTo>
                  <a:lnTo>
                    <a:pt x="1903411" y="377515"/>
                  </a:lnTo>
                  <a:lnTo>
                    <a:pt x="1889450" y="381318"/>
                  </a:lnTo>
                  <a:lnTo>
                    <a:pt x="1875489" y="385755"/>
                  </a:lnTo>
                  <a:lnTo>
                    <a:pt x="1861528" y="390508"/>
                  </a:lnTo>
                  <a:lnTo>
                    <a:pt x="1847567" y="395578"/>
                  </a:lnTo>
                  <a:lnTo>
                    <a:pt x="1833924" y="400965"/>
                  </a:lnTo>
                  <a:lnTo>
                    <a:pt x="1820280" y="406669"/>
                  </a:lnTo>
                  <a:lnTo>
                    <a:pt x="1806953" y="412690"/>
                  </a:lnTo>
                  <a:lnTo>
                    <a:pt x="1793627" y="418711"/>
                  </a:lnTo>
                  <a:lnTo>
                    <a:pt x="1780618" y="425366"/>
                  </a:lnTo>
                  <a:lnTo>
                    <a:pt x="1766974" y="432020"/>
                  </a:lnTo>
                  <a:lnTo>
                    <a:pt x="1754282" y="438992"/>
                  </a:lnTo>
                  <a:lnTo>
                    <a:pt x="1741273" y="446280"/>
                  </a:lnTo>
                  <a:lnTo>
                    <a:pt x="1728898" y="453885"/>
                  </a:lnTo>
                  <a:lnTo>
                    <a:pt x="1716207" y="461808"/>
                  </a:lnTo>
                  <a:lnTo>
                    <a:pt x="1703832" y="469730"/>
                  </a:lnTo>
                  <a:lnTo>
                    <a:pt x="1691775" y="478286"/>
                  </a:lnTo>
                  <a:lnTo>
                    <a:pt x="1679717" y="486842"/>
                  </a:lnTo>
                  <a:lnTo>
                    <a:pt x="1667660" y="495398"/>
                  </a:lnTo>
                  <a:lnTo>
                    <a:pt x="1655920" y="504270"/>
                  </a:lnTo>
                  <a:lnTo>
                    <a:pt x="1644180" y="513460"/>
                  </a:lnTo>
                  <a:lnTo>
                    <a:pt x="1632758" y="522967"/>
                  </a:lnTo>
                  <a:lnTo>
                    <a:pt x="1621335" y="532473"/>
                  </a:lnTo>
                  <a:lnTo>
                    <a:pt x="1610230" y="542297"/>
                  </a:lnTo>
                  <a:lnTo>
                    <a:pt x="1599124" y="551804"/>
                  </a:lnTo>
                  <a:lnTo>
                    <a:pt x="1588336" y="561944"/>
                  </a:lnTo>
                  <a:lnTo>
                    <a:pt x="1577548" y="572084"/>
                  </a:lnTo>
                  <a:lnTo>
                    <a:pt x="1566760" y="582542"/>
                  </a:lnTo>
                  <a:lnTo>
                    <a:pt x="1556606" y="592999"/>
                  </a:lnTo>
                  <a:lnTo>
                    <a:pt x="1546136" y="603773"/>
                  </a:lnTo>
                  <a:lnTo>
                    <a:pt x="1535982" y="614547"/>
                  </a:lnTo>
                  <a:lnTo>
                    <a:pt x="1526146" y="625638"/>
                  </a:lnTo>
                  <a:lnTo>
                    <a:pt x="1514406" y="638631"/>
                  </a:lnTo>
                  <a:lnTo>
                    <a:pt x="1503301" y="651623"/>
                  </a:lnTo>
                  <a:lnTo>
                    <a:pt x="1492195" y="664932"/>
                  </a:lnTo>
                  <a:lnTo>
                    <a:pt x="1481407" y="678559"/>
                  </a:lnTo>
                  <a:lnTo>
                    <a:pt x="1406525" y="612012"/>
                  </a:lnTo>
                  <a:lnTo>
                    <a:pt x="1407160" y="604407"/>
                  </a:lnTo>
                  <a:lnTo>
                    <a:pt x="1408112" y="596802"/>
                  </a:lnTo>
                  <a:lnTo>
                    <a:pt x="1409381" y="589196"/>
                  </a:lnTo>
                  <a:lnTo>
                    <a:pt x="1410967" y="581274"/>
                  </a:lnTo>
                  <a:lnTo>
                    <a:pt x="1412554" y="573352"/>
                  </a:lnTo>
                  <a:lnTo>
                    <a:pt x="1415092" y="565430"/>
                  </a:lnTo>
                  <a:lnTo>
                    <a:pt x="1417313" y="557191"/>
                  </a:lnTo>
                  <a:lnTo>
                    <a:pt x="1420179" y="548952"/>
                  </a:lnTo>
                  <a:lnTo>
                    <a:pt x="1423025" y="540396"/>
                  </a:lnTo>
                  <a:lnTo>
                    <a:pt x="1426198" y="532157"/>
                  </a:lnTo>
                  <a:lnTo>
                    <a:pt x="1430322" y="523601"/>
                  </a:lnTo>
                  <a:lnTo>
                    <a:pt x="1434130" y="514728"/>
                  </a:lnTo>
                  <a:lnTo>
                    <a:pt x="1438572" y="505855"/>
                  </a:lnTo>
                  <a:lnTo>
                    <a:pt x="1443332" y="497299"/>
                  </a:lnTo>
                  <a:lnTo>
                    <a:pt x="1448408" y="488109"/>
                  </a:lnTo>
                  <a:lnTo>
                    <a:pt x="1453802" y="478919"/>
                  </a:lnTo>
                  <a:lnTo>
                    <a:pt x="1461100" y="467195"/>
                  </a:lnTo>
                  <a:lnTo>
                    <a:pt x="1469033" y="455787"/>
                  </a:lnTo>
                  <a:lnTo>
                    <a:pt x="1476648" y="444696"/>
                  </a:lnTo>
                  <a:lnTo>
                    <a:pt x="1484263" y="433921"/>
                  </a:lnTo>
                  <a:lnTo>
                    <a:pt x="1492195" y="423464"/>
                  </a:lnTo>
                  <a:lnTo>
                    <a:pt x="1500128" y="413641"/>
                  </a:lnTo>
                  <a:lnTo>
                    <a:pt x="1508060" y="403817"/>
                  </a:lnTo>
                  <a:lnTo>
                    <a:pt x="1516310" y="393994"/>
                  </a:lnTo>
                  <a:lnTo>
                    <a:pt x="1524877" y="384804"/>
                  </a:lnTo>
                  <a:lnTo>
                    <a:pt x="1533127" y="375614"/>
                  </a:lnTo>
                  <a:lnTo>
                    <a:pt x="1541376" y="367375"/>
                  </a:lnTo>
                  <a:lnTo>
                    <a:pt x="1549943" y="358819"/>
                  </a:lnTo>
                  <a:lnTo>
                    <a:pt x="1558828" y="350580"/>
                  </a:lnTo>
                  <a:lnTo>
                    <a:pt x="1567077" y="342975"/>
                  </a:lnTo>
                  <a:lnTo>
                    <a:pt x="1575962" y="335369"/>
                  </a:lnTo>
                  <a:lnTo>
                    <a:pt x="1584846" y="328081"/>
                  </a:lnTo>
                  <a:lnTo>
                    <a:pt x="1594047" y="321109"/>
                  </a:lnTo>
                  <a:lnTo>
                    <a:pt x="1602932" y="314455"/>
                  </a:lnTo>
                  <a:lnTo>
                    <a:pt x="1611816" y="308117"/>
                  </a:lnTo>
                  <a:lnTo>
                    <a:pt x="1621018" y="301779"/>
                  </a:lnTo>
                  <a:lnTo>
                    <a:pt x="1630219" y="296075"/>
                  </a:lnTo>
                  <a:lnTo>
                    <a:pt x="1639421" y="290054"/>
                  </a:lnTo>
                  <a:lnTo>
                    <a:pt x="1648622" y="284667"/>
                  </a:lnTo>
                  <a:lnTo>
                    <a:pt x="1657824" y="279280"/>
                  </a:lnTo>
                  <a:lnTo>
                    <a:pt x="1667343" y="274527"/>
                  </a:lnTo>
                  <a:lnTo>
                    <a:pt x="1676862" y="269457"/>
                  </a:lnTo>
                  <a:lnTo>
                    <a:pt x="1686381" y="265337"/>
                  </a:lnTo>
                  <a:lnTo>
                    <a:pt x="1695582" y="261218"/>
                  </a:lnTo>
                  <a:lnTo>
                    <a:pt x="1705101" y="256781"/>
                  </a:lnTo>
                  <a:lnTo>
                    <a:pt x="1714937" y="252979"/>
                  </a:lnTo>
                  <a:lnTo>
                    <a:pt x="1724456" y="249493"/>
                  </a:lnTo>
                  <a:lnTo>
                    <a:pt x="1734292" y="246007"/>
                  </a:lnTo>
                  <a:lnTo>
                    <a:pt x="1743494" y="242838"/>
                  </a:lnTo>
                  <a:lnTo>
                    <a:pt x="1753330" y="239986"/>
                  </a:lnTo>
                  <a:lnTo>
                    <a:pt x="1763166" y="237134"/>
                  </a:lnTo>
                  <a:lnTo>
                    <a:pt x="1773003" y="234599"/>
                  </a:lnTo>
                  <a:lnTo>
                    <a:pt x="1792675" y="230163"/>
                  </a:lnTo>
                  <a:lnTo>
                    <a:pt x="1812030" y="226360"/>
                  </a:lnTo>
                  <a:lnTo>
                    <a:pt x="1831702" y="222874"/>
                  </a:lnTo>
                  <a:lnTo>
                    <a:pt x="1851375" y="220656"/>
                  </a:lnTo>
                  <a:lnTo>
                    <a:pt x="1870730" y="219072"/>
                  </a:lnTo>
                  <a:lnTo>
                    <a:pt x="1890402" y="217804"/>
                  </a:lnTo>
                  <a:lnTo>
                    <a:pt x="1910075" y="217487"/>
                  </a:lnTo>
                  <a:close/>
                  <a:moveTo>
                    <a:pt x="1112837" y="0"/>
                  </a:moveTo>
                  <a:lnTo>
                    <a:pt x="1116656" y="634"/>
                  </a:lnTo>
                  <a:lnTo>
                    <a:pt x="1128112" y="2854"/>
                  </a:lnTo>
                  <a:lnTo>
                    <a:pt x="1146570" y="6660"/>
                  </a:lnTo>
                  <a:lnTo>
                    <a:pt x="1157708" y="9197"/>
                  </a:lnTo>
                  <a:lnTo>
                    <a:pt x="1170119" y="12369"/>
                  </a:lnTo>
                  <a:lnTo>
                    <a:pt x="1183485" y="16175"/>
                  </a:lnTo>
                  <a:lnTo>
                    <a:pt x="1198124" y="20298"/>
                  </a:lnTo>
                  <a:lnTo>
                    <a:pt x="1213399" y="25372"/>
                  </a:lnTo>
                  <a:lnTo>
                    <a:pt x="1229629" y="30763"/>
                  </a:lnTo>
                  <a:lnTo>
                    <a:pt x="1246495" y="37106"/>
                  </a:lnTo>
                  <a:lnTo>
                    <a:pt x="1263998" y="43767"/>
                  </a:lnTo>
                  <a:lnTo>
                    <a:pt x="1281501" y="51378"/>
                  </a:lnTo>
                  <a:lnTo>
                    <a:pt x="1299640" y="59307"/>
                  </a:lnTo>
                  <a:lnTo>
                    <a:pt x="1317780" y="68504"/>
                  </a:lnTo>
                  <a:lnTo>
                    <a:pt x="1336237" y="78653"/>
                  </a:lnTo>
                  <a:lnTo>
                    <a:pt x="1345148" y="84045"/>
                  </a:lnTo>
                  <a:lnTo>
                    <a:pt x="1354058" y="89436"/>
                  </a:lnTo>
                  <a:lnTo>
                    <a:pt x="1363287" y="95462"/>
                  </a:lnTo>
                  <a:lnTo>
                    <a:pt x="1372198" y="101171"/>
                  </a:lnTo>
                  <a:lnTo>
                    <a:pt x="1381108" y="107514"/>
                  </a:lnTo>
                  <a:lnTo>
                    <a:pt x="1389701" y="113540"/>
                  </a:lnTo>
                  <a:lnTo>
                    <a:pt x="1398293" y="120517"/>
                  </a:lnTo>
                  <a:lnTo>
                    <a:pt x="1406886" y="127177"/>
                  </a:lnTo>
                  <a:lnTo>
                    <a:pt x="1415160" y="134471"/>
                  </a:lnTo>
                  <a:lnTo>
                    <a:pt x="1423116" y="141449"/>
                  </a:lnTo>
                  <a:lnTo>
                    <a:pt x="1431390" y="149377"/>
                  </a:lnTo>
                  <a:lnTo>
                    <a:pt x="1439346" y="157306"/>
                  </a:lnTo>
                  <a:lnTo>
                    <a:pt x="1446665" y="165552"/>
                  </a:lnTo>
                  <a:lnTo>
                    <a:pt x="1454303" y="173798"/>
                  </a:lnTo>
                  <a:lnTo>
                    <a:pt x="1461304" y="182361"/>
                  </a:lnTo>
                  <a:lnTo>
                    <a:pt x="1468305" y="191241"/>
                  </a:lnTo>
                  <a:lnTo>
                    <a:pt x="1474988" y="200756"/>
                  </a:lnTo>
                  <a:lnTo>
                    <a:pt x="1481034" y="209953"/>
                  </a:lnTo>
                  <a:lnTo>
                    <a:pt x="1487399" y="219785"/>
                  </a:lnTo>
                  <a:lnTo>
                    <a:pt x="1492809" y="229616"/>
                  </a:lnTo>
                  <a:lnTo>
                    <a:pt x="1498537" y="240082"/>
                  </a:lnTo>
                  <a:lnTo>
                    <a:pt x="1503311" y="250865"/>
                  </a:lnTo>
                  <a:lnTo>
                    <a:pt x="1508084" y="261648"/>
                  </a:lnTo>
                  <a:lnTo>
                    <a:pt x="1512540" y="273066"/>
                  </a:lnTo>
                  <a:lnTo>
                    <a:pt x="1516358" y="284483"/>
                  </a:lnTo>
                  <a:lnTo>
                    <a:pt x="1519859" y="296218"/>
                  </a:lnTo>
                  <a:lnTo>
                    <a:pt x="1523041" y="308269"/>
                  </a:lnTo>
                  <a:lnTo>
                    <a:pt x="1525587" y="320955"/>
                  </a:lnTo>
                  <a:lnTo>
                    <a:pt x="1512540" y="333641"/>
                  </a:lnTo>
                  <a:lnTo>
                    <a:pt x="1499492" y="346645"/>
                  </a:lnTo>
                  <a:lnTo>
                    <a:pt x="1486763" y="360599"/>
                  </a:lnTo>
                  <a:lnTo>
                    <a:pt x="1474351" y="374554"/>
                  </a:lnTo>
                  <a:lnTo>
                    <a:pt x="1462259" y="389777"/>
                  </a:lnTo>
                  <a:lnTo>
                    <a:pt x="1450484" y="405000"/>
                  </a:lnTo>
                  <a:lnTo>
                    <a:pt x="1439027" y="420540"/>
                  </a:lnTo>
                  <a:lnTo>
                    <a:pt x="1427889" y="437032"/>
                  </a:lnTo>
                  <a:lnTo>
                    <a:pt x="1426616" y="424346"/>
                  </a:lnTo>
                  <a:lnTo>
                    <a:pt x="1424389" y="411343"/>
                  </a:lnTo>
                  <a:lnTo>
                    <a:pt x="1422479" y="398340"/>
                  </a:lnTo>
                  <a:lnTo>
                    <a:pt x="1420252" y="385654"/>
                  </a:lnTo>
                  <a:lnTo>
                    <a:pt x="1417706" y="373285"/>
                  </a:lnTo>
                  <a:lnTo>
                    <a:pt x="1414842" y="360599"/>
                  </a:lnTo>
                  <a:lnTo>
                    <a:pt x="1411341" y="348230"/>
                  </a:lnTo>
                  <a:lnTo>
                    <a:pt x="1408159" y="335544"/>
                  </a:lnTo>
                  <a:lnTo>
                    <a:pt x="1402112" y="317467"/>
                  </a:lnTo>
                  <a:lnTo>
                    <a:pt x="1396065" y="299706"/>
                  </a:lnTo>
                  <a:lnTo>
                    <a:pt x="1388746" y="281946"/>
                  </a:lnTo>
                  <a:lnTo>
                    <a:pt x="1384927" y="273700"/>
                  </a:lnTo>
                  <a:lnTo>
                    <a:pt x="1381108" y="265137"/>
                  </a:lnTo>
                  <a:lnTo>
                    <a:pt x="1376653" y="256574"/>
                  </a:lnTo>
                  <a:lnTo>
                    <a:pt x="1372516" y="248328"/>
                  </a:lnTo>
                  <a:lnTo>
                    <a:pt x="1368061" y="240082"/>
                  </a:lnTo>
                  <a:lnTo>
                    <a:pt x="1363287" y="231836"/>
                  </a:lnTo>
                  <a:lnTo>
                    <a:pt x="1358514" y="223591"/>
                  </a:lnTo>
                  <a:lnTo>
                    <a:pt x="1353104" y="215979"/>
                  </a:lnTo>
                  <a:lnTo>
                    <a:pt x="1348012" y="208050"/>
                  </a:lnTo>
                  <a:lnTo>
                    <a:pt x="1342284" y="200121"/>
                  </a:lnTo>
                  <a:lnTo>
                    <a:pt x="1336874" y="192827"/>
                  </a:lnTo>
                  <a:lnTo>
                    <a:pt x="1330827" y="185215"/>
                  </a:lnTo>
                  <a:lnTo>
                    <a:pt x="1325099" y="178238"/>
                  </a:lnTo>
                  <a:lnTo>
                    <a:pt x="1319053" y="171261"/>
                  </a:lnTo>
                  <a:lnTo>
                    <a:pt x="1312688" y="164284"/>
                  </a:lnTo>
                  <a:lnTo>
                    <a:pt x="1306323" y="157623"/>
                  </a:lnTo>
                  <a:lnTo>
                    <a:pt x="1299640" y="150963"/>
                  </a:lnTo>
                  <a:lnTo>
                    <a:pt x="1292957" y="144620"/>
                  </a:lnTo>
                  <a:lnTo>
                    <a:pt x="1286274" y="138277"/>
                  </a:lnTo>
                  <a:lnTo>
                    <a:pt x="1278955" y="132251"/>
                  </a:lnTo>
                  <a:lnTo>
                    <a:pt x="1271636" y="126225"/>
                  </a:lnTo>
                  <a:lnTo>
                    <a:pt x="1264635" y="120834"/>
                  </a:lnTo>
                  <a:lnTo>
                    <a:pt x="1257315" y="115125"/>
                  </a:lnTo>
                  <a:lnTo>
                    <a:pt x="1249996" y="110051"/>
                  </a:lnTo>
                  <a:lnTo>
                    <a:pt x="1242040" y="104659"/>
                  </a:lnTo>
                  <a:lnTo>
                    <a:pt x="1234402" y="99902"/>
                  </a:lnTo>
                  <a:lnTo>
                    <a:pt x="1241403" y="105611"/>
                  </a:lnTo>
                  <a:lnTo>
                    <a:pt x="1248086" y="111637"/>
                  </a:lnTo>
                  <a:lnTo>
                    <a:pt x="1255088" y="117663"/>
                  </a:lnTo>
                  <a:lnTo>
                    <a:pt x="1262089" y="124006"/>
                  </a:lnTo>
                  <a:lnTo>
                    <a:pt x="1268135" y="130666"/>
                  </a:lnTo>
                  <a:lnTo>
                    <a:pt x="1274818" y="137009"/>
                  </a:lnTo>
                  <a:lnTo>
                    <a:pt x="1280546" y="143986"/>
                  </a:lnTo>
                  <a:lnTo>
                    <a:pt x="1286911" y="150646"/>
                  </a:lnTo>
                  <a:lnTo>
                    <a:pt x="1292321" y="157623"/>
                  </a:lnTo>
                  <a:lnTo>
                    <a:pt x="1298367" y="164601"/>
                  </a:lnTo>
                  <a:lnTo>
                    <a:pt x="1303459" y="171895"/>
                  </a:lnTo>
                  <a:lnTo>
                    <a:pt x="1308869" y="179190"/>
                  </a:lnTo>
                  <a:lnTo>
                    <a:pt x="1313961" y="186484"/>
                  </a:lnTo>
                  <a:lnTo>
                    <a:pt x="1318734" y="194095"/>
                  </a:lnTo>
                  <a:lnTo>
                    <a:pt x="1323508" y="202024"/>
                  </a:lnTo>
                  <a:lnTo>
                    <a:pt x="1327963" y="209636"/>
                  </a:lnTo>
                  <a:lnTo>
                    <a:pt x="1332418" y="217565"/>
                  </a:lnTo>
                  <a:lnTo>
                    <a:pt x="1336237" y="225493"/>
                  </a:lnTo>
                  <a:lnTo>
                    <a:pt x="1340056" y="233422"/>
                  </a:lnTo>
                  <a:lnTo>
                    <a:pt x="1344193" y="241668"/>
                  </a:lnTo>
                  <a:lnTo>
                    <a:pt x="1347376" y="249914"/>
                  </a:lnTo>
                  <a:lnTo>
                    <a:pt x="1350558" y="257843"/>
                  </a:lnTo>
                  <a:lnTo>
                    <a:pt x="1356923" y="274969"/>
                  </a:lnTo>
                  <a:lnTo>
                    <a:pt x="1362333" y="291778"/>
                  </a:lnTo>
                  <a:lnTo>
                    <a:pt x="1366788" y="308904"/>
                  </a:lnTo>
                  <a:lnTo>
                    <a:pt x="1370925" y="326030"/>
                  </a:lnTo>
                  <a:lnTo>
                    <a:pt x="1374107" y="343790"/>
                  </a:lnTo>
                  <a:lnTo>
                    <a:pt x="1376653" y="360916"/>
                  </a:lnTo>
                  <a:lnTo>
                    <a:pt x="1378562" y="378677"/>
                  </a:lnTo>
                  <a:lnTo>
                    <a:pt x="1380472" y="396120"/>
                  </a:lnTo>
                  <a:lnTo>
                    <a:pt x="1381108" y="413880"/>
                  </a:lnTo>
                  <a:lnTo>
                    <a:pt x="1381427" y="431641"/>
                  </a:lnTo>
                  <a:lnTo>
                    <a:pt x="1381108" y="449401"/>
                  </a:lnTo>
                  <a:lnTo>
                    <a:pt x="1380472" y="466844"/>
                  </a:lnTo>
                  <a:lnTo>
                    <a:pt x="1378881" y="484605"/>
                  </a:lnTo>
                  <a:lnTo>
                    <a:pt x="1377290" y="502048"/>
                  </a:lnTo>
                  <a:lnTo>
                    <a:pt x="1375380" y="519491"/>
                  </a:lnTo>
                  <a:lnTo>
                    <a:pt x="1372516" y="536934"/>
                  </a:lnTo>
                  <a:lnTo>
                    <a:pt x="1369652" y="554378"/>
                  </a:lnTo>
                  <a:lnTo>
                    <a:pt x="1367106" y="564843"/>
                  </a:lnTo>
                  <a:lnTo>
                    <a:pt x="1364878" y="574675"/>
                  </a:lnTo>
                  <a:lnTo>
                    <a:pt x="1334646" y="547717"/>
                  </a:lnTo>
                  <a:lnTo>
                    <a:pt x="1168210" y="399609"/>
                  </a:lnTo>
                  <a:lnTo>
                    <a:pt x="1166618" y="387557"/>
                  </a:lnTo>
                  <a:lnTo>
                    <a:pt x="1166300" y="375188"/>
                  </a:lnTo>
                  <a:lnTo>
                    <a:pt x="1166618" y="369479"/>
                  </a:lnTo>
                  <a:lnTo>
                    <a:pt x="1166937" y="363136"/>
                  </a:lnTo>
                  <a:lnTo>
                    <a:pt x="1167573" y="357110"/>
                  </a:lnTo>
                  <a:lnTo>
                    <a:pt x="1168528" y="350767"/>
                  </a:lnTo>
                  <a:lnTo>
                    <a:pt x="1171074" y="330153"/>
                  </a:lnTo>
                  <a:lnTo>
                    <a:pt x="1173620" y="308269"/>
                  </a:lnTo>
                  <a:lnTo>
                    <a:pt x="1175847" y="285435"/>
                  </a:lnTo>
                  <a:lnTo>
                    <a:pt x="1177438" y="262283"/>
                  </a:lnTo>
                  <a:lnTo>
                    <a:pt x="1178393" y="238814"/>
                  </a:lnTo>
                  <a:lnTo>
                    <a:pt x="1178711" y="227079"/>
                  </a:lnTo>
                  <a:lnTo>
                    <a:pt x="1178711" y="215027"/>
                  </a:lnTo>
                  <a:lnTo>
                    <a:pt x="1178393" y="203293"/>
                  </a:lnTo>
                  <a:lnTo>
                    <a:pt x="1178075" y="191241"/>
                  </a:lnTo>
                  <a:lnTo>
                    <a:pt x="1177438" y="179507"/>
                  </a:lnTo>
                  <a:lnTo>
                    <a:pt x="1176484" y="167772"/>
                  </a:lnTo>
                  <a:lnTo>
                    <a:pt x="1175211" y="155720"/>
                  </a:lnTo>
                  <a:lnTo>
                    <a:pt x="1173938" y="144303"/>
                  </a:lnTo>
                  <a:lnTo>
                    <a:pt x="1172028" y="132568"/>
                  </a:lnTo>
                  <a:lnTo>
                    <a:pt x="1169801" y="121151"/>
                  </a:lnTo>
                  <a:lnTo>
                    <a:pt x="1167573" y="109734"/>
                  </a:lnTo>
                  <a:lnTo>
                    <a:pt x="1164391" y="98633"/>
                  </a:lnTo>
                  <a:lnTo>
                    <a:pt x="1161208" y="87533"/>
                  </a:lnTo>
                  <a:lnTo>
                    <a:pt x="1157708" y="76750"/>
                  </a:lnTo>
                  <a:lnTo>
                    <a:pt x="1153571" y="66284"/>
                  </a:lnTo>
                  <a:lnTo>
                    <a:pt x="1149115" y="55818"/>
                  </a:lnTo>
                  <a:lnTo>
                    <a:pt x="1144342" y="45670"/>
                  </a:lnTo>
                  <a:lnTo>
                    <a:pt x="1138932" y="35838"/>
                  </a:lnTo>
                  <a:lnTo>
                    <a:pt x="1133204" y="26641"/>
                  </a:lnTo>
                  <a:lnTo>
                    <a:pt x="1126839" y="17443"/>
                  </a:lnTo>
                  <a:lnTo>
                    <a:pt x="1119838" y="8563"/>
                  </a:lnTo>
                  <a:lnTo>
                    <a:pt x="1112837"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19" name="TextBox 18"/>
          <p:cNvSpPr txBox="1"/>
          <p:nvPr/>
        </p:nvSpPr>
        <p:spPr>
          <a:xfrm>
            <a:off x="1187760" y="4155926"/>
            <a:ext cx="1512032" cy="369332"/>
          </a:xfrm>
          <a:prstGeom prst="rect">
            <a:avLst/>
          </a:prstGeom>
          <a:noFill/>
        </p:spPr>
        <p:txBody>
          <a:bodyPr wrap="square" rtlCol="0">
            <a:spAutoFit/>
          </a:bodyPr>
          <a:lstStyle/>
          <a:p>
            <a:pPr algn="ctr"/>
            <a:r>
              <a:rPr lang="zh-CN" altLang="en-US" b="1" dirty="0">
                <a:solidFill>
                  <a:schemeClr val="tx1">
                    <a:lumMod val="65000"/>
                    <a:lumOff val="35000"/>
                  </a:schemeClr>
                </a:solidFill>
              </a:rPr>
              <a:t>公司概述</a:t>
            </a:r>
            <a:endParaRPr lang="zh-CN" altLang="en-US" b="1" dirty="0">
              <a:solidFill>
                <a:schemeClr val="tx1">
                  <a:lumMod val="65000"/>
                  <a:lumOff val="35000"/>
                </a:schemeClr>
              </a:solidFill>
            </a:endParaRPr>
          </a:p>
        </p:txBody>
      </p:sp>
      <p:sp>
        <p:nvSpPr>
          <p:cNvPr id="20" name="TextBox 19"/>
          <p:cNvSpPr txBox="1"/>
          <p:nvPr/>
        </p:nvSpPr>
        <p:spPr>
          <a:xfrm>
            <a:off x="2915952" y="4162933"/>
            <a:ext cx="1512032" cy="369332"/>
          </a:xfrm>
          <a:prstGeom prst="rect">
            <a:avLst/>
          </a:prstGeom>
          <a:noFill/>
        </p:spPr>
        <p:txBody>
          <a:bodyPr wrap="square" rtlCol="0">
            <a:spAutoFit/>
          </a:bodyPr>
          <a:lstStyle/>
          <a:p>
            <a:pPr algn="ctr"/>
            <a:r>
              <a:rPr lang="zh-CN" altLang="en-US" b="1" dirty="0">
                <a:solidFill>
                  <a:schemeClr val="tx1">
                    <a:lumMod val="65000"/>
                    <a:lumOff val="35000"/>
                  </a:schemeClr>
                </a:solidFill>
              </a:rPr>
              <a:t>组织架构</a:t>
            </a:r>
            <a:endParaRPr lang="zh-CN" altLang="en-US" b="1" dirty="0">
              <a:solidFill>
                <a:schemeClr val="tx1">
                  <a:lumMod val="65000"/>
                  <a:lumOff val="35000"/>
                </a:schemeClr>
              </a:solidFill>
            </a:endParaRPr>
          </a:p>
        </p:txBody>
      </p:sp>
      <p:sp>
        <p:nvSpPr>
          <p:cNvPr id="21" name="TextBox 20"/>
          <p:cNvSpPr txBox="1"/>
          <p:nvPr/>
        </p:nvSpPr>
        <p:spPr>
          <a:xfrm>
            <a:off x="4644144" y="4155926"/>
            <a:ext cx="1512032" cy="369332"/>
          </a:xfrm>
          <a:prstGeom prst="rect">
            <a:avLst/>
          </a:prstGeom>
          <a:noFill/>
        </p:spPr>
        <p:txBody>
          <a:bodyPr wrap="square" rtlCol="0">
            <a:spAutoFit/>
          </a:bodyPr>
          <a:lstStyle/>
          <a:p>
            <a:pPr algn="ctr"/>
            <a:r>
              <a:rPr lang="zh-CN" altLang="en-US" b="1" dirty="0">
                <a:solidFill>
                  <a:schemeClr val="tx1">
                    <a:lumMod val="65000"/>
                    <a:lumOff val="35000"/>
                  </a:schemeClr>
                </a:solidFill>
              </a:rPr>
              <a:t>企业文化</a:t>
            </a:r>
            <a:endParaRPr lang="zh-CN" altLang="en-US" b="1" dirty="0">
              <a:solidFill>
                <a:schemeClr val="tx1">
                  <a:lumMod val="65000"/>
                  <a:lumOff val="35000"/>
                </a:schemeClr>
              </a:solidFill>
            </a:endParaRPr>
          </a:p>
        </p:txBody>
      </p:sp>
      <p:sp>
        <p:nvSpPr>
          <p:cNvPr id="22" name="TextBox 21"/>
          <p:cNvSpPr txBox="1"/>
          <p:nvPr/>
        </p:nvSpPr>
        <p:spPr>
          <a:xfrm>
            <a:off x="6372336" y="4155926"/>
            <a:ext cx="1512032" cy="369332"/>
          </a:xfrm>
          <a:prstGeom prst="rect">
            <a:avLst/>
          </a:prstGeom>
          <a:noFill/>
        </p:spPr>
        <p:txBody>
          <a:bodyPr wrap="square" rtlCol="0">
            <a:spAutoFit/>
          </a:bodyPr>
          <a:lstStyle/>
          <a:p>
            <a:pPr algn="ctr"/>
            <a:r>
              <a:rPr lang="zh-CN" altLang="en-US" b="1" dirty="0">
                <a:solidFill>
                  <a:schemeClr val="tx1">
                    <a:lumMod val="65000"/>
                    <a:lumOff val="35000"/>
                  </a:schemeClr>
                </a:solidFill>
              </a:rPr>
              <a:t>管理制度</a:t>
            </a:r>
            <a:endParaRPr lang="zh-CN" altLang="en-US" b="1" dirty="0">
              <a:solidFill>
                <a:schemeClr val="tx1">
                  <a:lumMod val="65000"/>
                  <a:lumOff val="35000"/>
                </a:schemeClr>
              </a:solidFill>
            </a:endParaRPr>
          </a:p>
        </p:txBody>
      </p:sp>
      <p:grpSp>
        <p:nvGrpSpPr>
          <p:cNvPr id="24" name="组合 23"/>
          <p:cNvGrpSpPr/>
          <p:nvPr/>
        </p:nvGrpSpPr>
        <p:grpSpPr>
          <a:xfrm>
            <a:off x="3059832" y="2723372"/>
            <a:ext cx="1224000" cy="1224000"/>
            <a:chOff x="3059832" y="2723372"/>
            <a:chExt cx="1224000" cy="1224000"/>
          </a:xfrm>
        </p:grpSpPr>
        <p:sp>
          <p:nvSpPr>
            <p:cNvPr id="10" name="矩形 7"/>
            <p:cNvSpPr/>
            <p:nvPr/>
          </p:nvSpPr>
          <p:spPr>
            <a:xfrm>
              <a:off x="3059832" y="2723372"/>
              <a:ext cx="1224000" cy="1224000"/>
            </a:xfrm>
            <a:custGeom>
              <a:avLst/>
              <a:gdLst/>
              <a:ahLst/>
              <a:cxnLst/>
              <a:rect l="l" t="t" r="r" b="b"/>
              <a:pathLst>
                <a:path w="2545868" h="2545868">
                  <a:moveTo>
                    <a:pt x="1272934" y="0"/>
                  </a:moveTo>
                  <a:lnTo>
                    <a:pt x="2545868" y="1272934"/>
                  </a:lnTo>
                  <a:lnTo>
                    <a:pt x="1272934" y="2545868"/>
                  </a:lnTo>
                  <a:lnTo>
                    <a:pt x="0" y="127293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latin typeface="Impact" panose="020B0806030902050204" pitchFamily="34" charset="0"/>
              </a:endParaRPr>
            </a:p>
          </p:txBody>
        </p:sp>
        <p:sp>
          <p:nvSpPr>
            <p:cNvPr id="23" name="KSO_Shape"/>
            <p:cNvSpPr/>
            <p:nvPr/>
          </p:nvSpPr>
          <p:spPr bwMode="auto">
            <a:xfrm>
              <a:off x="3406184" y="3042428"/>
              <a:ext cx="504000" cy="504000"/>
            </a:xfrm>
            <a:custGeom>
              <a:avLst/>
              <a:gdLst>
                <a:gd name="T0" fmla="*/ 273707 w 2519363"/>
                <a:gd name="T1" fmla="*/ 1663755 h 2544763"/>
                <a:gd name="T2" fmla="*/ 1884420 w 2519363"/>
                <a:gd name="T3" fmla="*/ 1898218 h 2544763"/>
                <a:gd name="T4" fmla="*/ 1364458 w 2519363"/>
                <a:gd name="T5" fmla="*/ 1718846 h 2544763"/>
                <a:gd name="T6" fmla="*/ 1185121 w 2519363"/>
                <a:gd name="T7" fmla="*/ 1732579 h 2544763"/>
                <a:gd name="T8" fmla="*/ 677318 w 2519363"/>
                <a:gd name="T9" fmla="*/ 1807346 h 2544763"/>
                <a:gd name="T10" fmla="*/ 478875 w 2519363"/>
                <a:gd name="T11" fmla="*/ 1690702 h 2544763"/>
                <a:gd name="T12" fmla="*/ 409992 w 2519363"/>
                <a:gd name="T13" fmla="*/ 1656625 h 2544763"/>
                <a:gd name="T14" fmla="*/ 89748 w 2519363"/>
                <a:gd name="T15" fmla="*/ 1695110 h 2544763"/>
                <a:gd name="T16" fmla="*/ 943569 w 2519363"/>
                <a:gd name="T17" fmla="*/ 1905000 h 2544763"/>
                <a:gd name="T18" fmla="*/ 1677238 w 2519363"/>
                <a:gd name="T19" fmla="*/ 1337112 h 2544763"/>
                <a:gd name="T20" fmla="*/ 1738908 w 2519363"/>
                <a:gd name="T21" fmla="*/ 1450225 h 2544763"/>
                <a:gd name="T22" fmla="*/ 1699043 w 2519363"/>
                <a:gd name="T23" fmla="*/ 1561980 h 2544763"/>
                <a:gd name="T24" fmla="*/ 1567356 w 2519363"/>
                <a:gd name="T25" fmla="*/ 1634732 h 2544763"/>
                <a:gd name="T26" fmla="*/ 1468037 w 2519363"/>
                <a:gd name="T27" fmla="*/ 1501778 h 2544763"/>
                <a:gd name="T28" fmla="*/ 1487117 w 2519363"/>
                <a:gd name="T29" fmla="*/ 1413764 h 2544763"/>
                <a:gd name="T30" fmla="*/ 1628685 w 2519363"/>
                <a:gd name="T31" fmla="*/ 1356444 h 2544763"/>
                <a:gd name="T32" fmla="*/ 1063441 w 2519363"/>
                <a:gd name="T33" fmla="*/ 1437166 h 2544763"/>
                <a:gd name="T34" fmla="*/ 1063781 w 2519363"/>
                <a:gd name="T35" fmla="*/ 1511614 h 2544763"/>
                <a:gd name="T36" fmla="*/ 960961 w 2519363"/>
                <a:gd name="T37" fmla="*/ 1639480 h 2544763"/>
                <a:gd name="T38" fmla="*/ 838460 w 2519363"/>
                <a:gd name="T39" fmla="*/ 1544853 h 2544763"/>
                <a:gd name="T40" fmla="*/ 810973 w 2519363"/>
                <a:gd name="T41" fmla="*/ 1444289 h 2544763"/>
                <a:gd name="T42" fmla="*/ 915829 w 2519363"/>
                <a:gd name="T43" fmla="*/ 1368146 h 2544763"/>
                <a:gd name="T44" fmla="*/ 391001 w 2519363"/>
                <a:gd name="T45" fmla="*/ 1367298 h 2544763"/>
                <a:gd name="T46" fmla="*/ 433588 w 2519363"/>
                <a:gd name="T47" fmla="*/ 1482276 h 2544763"/>
                <a:gd name="T48" fmla="*/ 348753 w 2519363"/>
                <a:gd name="T49" fmla="*/ 1617943 h 2544763"/>
                <a:gd name="T50" fmla="*/ 208267 w 2519363"/>
                <a:gd name="T51" fmla="*/ 1592844 h 2544763"/>
                <a:gd name="T52" fmla="*/ 143962 w 2519363"/>
                <a:gd name="T53" fmla="*/ 1464639 h 2544763"/>
                <a:gd name="T54" fmla="*/ 208267 w 2519363"/>
                <a:gd name="T55" fmla="*/ 1362549 h 2544763"/>
                <a:gd name="T56" fmla="*/ 1626983 w 2519363"/>
                <a:gd name="T57" fmla="*/ 1258345 h 2544763"/>
                <a:gd name="T58" fmla="*/ 1724698 w 2519363"/>
                <a:gd name="T59" fmla="*/ 1316800 h 2544763"/>
                <a:gd name="T60" fmla="*/ 1703868 w 2519363"/>
                <a:gd name="T61" fmla="*/ 1362340 h 2544763"/>
                <a:gd name="T62" fmla="*/ 1561614 w 2519363"/>
                <a:gd name="T63" fmla="*/ 1363530 h 2544763"/>
                <a:gd name="T64" fmla="*/ 1460681 w 2519363"/>
                <a:gd name="T65" fmla="*/ 1411960 h 2544763"/>
                <a:gd name="T66" fmla="*/ 1522494 w 2519363"/>
                <a:gd name="T67" fmla="*/ 1272619 h 2544763"/>
                <a:gd name="T68" fmla="*/ 1031585 w 2519363"/>
                <a:gd name="T69" fmla="*/ 1286043 h 2544763"/>
                <a:gd name="T70" fmla="*/ 1082609 w 2519363"/>
                <a:gd name="T71" fmla="*/ 1392248 h 2544763"/>
                <a:gd name="T72" fmla="*/ 1024271 w 2519363"/>
                <a:gd name="T73" fmla="*/ 1330904 h 2544763"/>
                <a:gd name="T74" fmla="*/ 841265 w 2519363"/>
                <a:gd name="T75" fmla="*/ 1356733 h 2544763"/>
                <a:gd name="T76" fmla="*/ 816603 w 2519363"/>
                <a:gd name="T77" fmla="*/ 1332603 h 2544763"/>
                <a:gd name="T78" fmla="*/ 937360 w 2519363"/>
                <a:gd name="T79" fmla="*/ 1256135 h 2544763"/>
                <a:gd name="T80" fmla="*/ 404683 w 2519363"/>
                <a:gd name="T81" fmla="*/ 1298448 h 2544763"/>
                <a:gd name="T82" fmla="*/ 405364 w 2519363"/>
                <a:gd name="T83" fmla="*/ 1399385 h 2544763"/>
                <a:gd name="T84" fmla="*/ 290900 w 2519363"/>
                <a:gd name="T85" fmla="*/ 1359452 h 2544763"/>
                <a:gd name="T86" fmla="*/ 161128 w 2519363"/>
                <a:gd name="T87" fmla="*/ 1436939 h 2544763"/>
                <a:gd name="T88" fmla="*/ 189871 w 2519363"/>
                <a:gd name="T89" fmla="*/ 1289271 h 2544763"/>
                <a:gd name="T90" fmla="*/ 315086 w 2519363"/>
                <a:gd name="T91" fmla="*/ 1095327 h 2544763"/>
                <a:gd name="T92" fmla="*/ 1284289 w 2519363"/>
                <a:gd name="T93" fmla="*/ 678574 h 2544763"/>
                <a:gd name="T94" fmla="*/ 722192 w 2519363"/>
                <a:gd name="T95" fmla="*/ 662276 h 2544763"/>
                <a:gd name="T96" fmla="*/ 612613 w 2519363"/>
                <a:gd name="T97" fmla="*/ 670595 h 2544763"/>
                <a:gd name="T98" fmla="*/ 1050184 w 2519363"/>
                <a:gd name="T99" fmla="*/ 115275 h 2544763"/>
                <a:gd name="T100" fmla="*/ 1138292 w 2519363"/>
                <a:gd name="T101" fmla="*/ 276266 h 2544763"/>
                <a:gd name="T102" fmla="*/ 1104170 w 2519363"/>
                <a:gd name="T103" fmla="*/ 417580 h 2544763"/>
                <a:gd name="T104" fmla="*/ 956811 w 2519363"/>
                <a:gd name="T105" fmla="*/ 567375 h 2544763"/>
                <a:gd name="T106" fmla="*/ 805888 w 2519363"/>
                <a:gd name="T107" fmla="*/ 467456 h 2544763"/>
                <a:gd name="T108" fmla="*/ 735094 w 2519363"/>
                <a:gd name="T109" fmla="*/ 293231 h 2544763"/>
                <a:gd name="T110" fmla="*/ 841369 w 2519363"/>
                <a:gd name="T111" fmla="*/ 161757 h 2544763"/>
                <a:gd name="T112" fmla="*/ 934126 w 2519363"/>
                <a:gd name="T113" fmla="*/ 0 h 2544763"/>
                <a:gd name="T114" fmla="*/ 1099314 w 2519363"/>
                <a:gd name="T115" fmla="*/ 50762 h 2544763"/>
                <a:gd name="T116" fmla="*/ 1146949 w 2519363"/>
                <a:gd name="T117" fmla="*/ 234624 h 2544763"/>
                <a:gd name="T118" fmla="*/ 1074477 w 2519363"/>
                <a:gd name="T119" fmla="*/ 119519 h 2544763"/>
                <a:gd name="T120" fmla="*/ 864886 w 2519363"/>
                <a:gd name="T121" fmla="*/ 157038 h 2544763"/>
                <a:gd name="T122" fmla="*/ 747672 w 2519363"/>
                <a:gd name="T123" fmla="*/ 269596 h 2544763"/>
                <a:gd name="T124" fmla="*/ 784418 w 2519363"/>
                <a:gd name="T125" fmla="*/ 63494 h 25447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19363" h="2544763">
                  <a:moveTo>
                    <a:pt x="2115452" y="2222500"/>
                  </a:moveTo>
                  <a:lnTo>
                    <a:pt x="2153785" y="2222500"/>
                  </a:lnTo>
                  <a:lnTo>
                    <a:pt x="2173288" y="2260147"/>
                  </a:lnTo>
                  <a:lnTo>
                    <a:pt x="2159613" y="2274207"/>
                  </a:lnTo>
                  <a:lnTo>
                    <a:pt x="2171943" y="2360613"/>
                  </a:lnTo>
                  <a:lnTo>
                    <a:pt x="2134506" y="2501900"/>
                  </a:lnTo>
                  <a:lnTo>
                    <a:pt x="2096845" y="2360613"/>
                  </a:lnTo>
                  <a:lnTo>
                    <a:pt x="2109175" y="2274207"/>
                  </a:lnTo>
                  <a:lnTo>
                    <a:pt x="2095500" y="2260147"/>
                  </a:lnTo>
                  <a:lnTo>
                    <a:pt x="2115452" y="2222500"/>
                  </a:lnTo>
                  <a:close/>
                  <a:moveTo>
                    <a:pt x="1240514" y="2222500"/>
                  </a:moveTo>
                  <a:lnTo>
                    <a:pt x="1279072" y="2222500"/>
                  </a:lnTo>
                  <a:lnTo>
                    <a:pt x="1298575" y="2260147"/>
                  </a:lnTo>
                  <a:lnTo>
                    <a:pt x="1285125" y="2274207"/>
                  </a:lnTo>
                  <a:lnTo>
                    <a:pt x="1297454" y="2360613"/>
                  </a:lnTo>
                  <a:lnTo>
                    <a:pt x="1259793" y="2501900"/>
                  </a:lnTo>
                  <a:lnTo>
                    <a:pt x="1222132" y="2360613"/>
                  </a:lnTo>
                  <a:lnTo>
                    <a:pt x="1234462" y="2274207"/>
                  </a:lnTo>
                  <a:lnTo>
                    <a:pt x="1220787" y="2260147"/>
                  </a:lnTo>
                  <a:lnTo>
                    <a:pt x="1240514" y="2222500"/>
                  </a:lnTo>
                  <a:close/>
                  <a:moveTo>
                    <a:pt x="365634" y="2222500"/>
                  </a:moveTo>
                  <a:lnTo>
                    <a:pt x="404304" y="2222500"/>
                  </a:lnTo>
                  <a:lnTo>
                    <a:pt x="423863" y="2260147"/>
                  </a:lnTo>
                  <a:lnTo>
                    <a:pt x="410374" y="2274207"/>
                  </a:lnTo>
                  <a:lnTo>
                    <a:pt x="422739" y="2360613"/>
                  </a:lnTo>
                  <a:lnTo>
                    <a:pt x="384969" y="2501900"/>
                  </a:lnTo>
                  <a:lnTo>
                    <a:pt x="347199" y="2360613"/>
                  </a:lnTo>
                  <a:lnTo>
                    <a:pt x="359564" y="2274207"/>
                  </a:lnTo>
                  <a:lnTo>
                    <a:pt x="346075" y="2260147"/>
                  </a:lnTo>
                  <a:lnTo>
                    <a:pt x="365634" y="2222500"/>
                  </a:lnTo>
                  <a:close/>
                  <a:moveTo>
                    <a:pt x="2296386" y="2212975"/>
                  </a:moveTo>
                  <a:lnTo>
                    <a:pt x="2319092" y="2223620"/>
                  </a:lnTo>
                  <a:lnTo>
                    <a:pt x="2342707" y="2234943"/>
                  </a:lnTo>
                  <a:lnTo>
                    <a:pt x="2365867" y="2246494"/>
                  </a:lnTo>
                  <a:lnTo>
                    <a:pt x="2377675" y="2252609"/>
                  </a:lnTo>
                  <a:lnTo>
                    <a:pt x="2388574" y="2258497"/>
                  </a:lnTo>
                  <a:lnTo>
                    <a:pt x="2399246" y="2264385"/>
                  </a:lnTo>
                  <a:lnTo>
                    <a:pt x="2409237" y="2270047"/>
                  </a:lnTo>
                  <a:lnTo>
                    <a:pt x="2418319" y="2275709"/>
                  </a:lnTo>
                  <a:lnTo>
                    <a:pt x="2426948" y="2281145"/>
                  </a:lnTo>
                  <a:lnTo>
                    <a:pt x="2434441" y="2286354"/>
                  </a:lnTo>
                  <a:lnTo>
                    <a:pt x="2440799" y="2291336"/>
                  </a:lnTo>
                  <a:lnTo>
                    <a:pt x="2446021" y="2296092"/>
                  </a:lnTo>
                  <a:lnTo>
                    <a:pt x="2448065" y="2298130"/>
                  </a:lnTo>
                  <a:lnTo>
                    <a:pt x="2449881" y="2300395"/>
                  </a:lnTo>
                  <a:lnTo>
                    <a:pt x="2452379" y="2304019"/>
                  </a:lnTo>
                  <a:lnTo>
                    <a:pt x="2455104" y="2309001"/>
                  </a:lnTo>
                  <a:lnTo>
                    <a:pt x="2457601" y="2314437"/>
                  </a:lnTo>
                  <a:lnTo>
                    <a:pt x="2460553" y="2320778"/>
                  </a:lnTo>
                  <a:lnTo>
                    <a:pt x="2463278" y="2328025"/>
                  </a:lnTo>
                  <a:lnTo>
                    <a:pt x="2466230" y="2335952"/>
                  </a:lnTo>
                  <a:lnTo>
                    <a:pt x="2471907" y="2353391"/>
                  </a:lnTo>
                  <a:lnTo>
                    <a:pt x="2477810" y="2372641"/>
                  </a:lnTo>
                  <a:lnTo>
                    <a:pt x="2483487" y="2393024"/>
                  </a:lnTo>
                  <a:lnTo>
                    <a:pt x="2489163" y="2414313"/>
                  </a:lnTo>
                  <a:lnTo>
                    <a:pt x="2494613" y="2435828"/>
                  </a:lnTo>
                  <a:lnTo>
                    <a:pt x="2499608" y="2456890"/>
                  </a:lnTo>
                  <a:lnTo>
                    <a:pt x="2504377" y="2476820"/>
                  </a:lnTo>
                  <a:lnTo>
                    <a:pt x="2512097" y="2511471"/>
                  </a:lnTo>
                  <a:lnTo>
                    <a:pt x="2517319" y="2535704"/>
                  </a:lnTo>
                  <a:lnTo>
                    <a:pt x="2519363" y="2544763"/>
                  </a:lnTo>
                  <a:lnTo>
                    <a:pt x="2149475" y="2544763"/>
                  </a:lnTo>
                  <a:lnTo>
                    <a:pt x="2345432" y="2346596"/>
                  </a:lnTo>
                  <a:lnTo>
                    <a:pt x="2282535" y="2300395"/>
                  </a:lnTo>
                  <a:lnTo>
                    <a:pt x="2334533" y="2278880"/>
                  </a:lnTo>
                  <a:lnTo>
                    <a:pt x="2296386" y="2212975"/>
                  </a:lnTo>
                  <a:close/>
                  <a:moveTo>
                    <a:pt x="1971582" y="2212975"/>
                  </a:moveTo>
                  <a:lnTo>
                    <a:pt x="1933349" y="2278880"/>
                  </a:lnTo>
                  <a:lnTo>
                    <a:pt x="1985155" y="2300395"/>
                  </a:lnTo>
                  <a:lnTo>
                    <a:pt x="1922716" y="2346596"/>
                  </a:lnTo>
                  <a:lnTo>
                    <a:pt x="2117725" y="2544763"/>
                  </a:lnTo>
                  <a:lnTo>
                    <a:pt x="1749425" y="2544763"/>
                  </a:lnTo>
                  <a:lnTo>
                    <a:pt x="1751235" y="2535704"/>
                  </a:lnTo>
                  <a:lnTo>
                    <a:pt x="1756438" y="2511471"/>
                  </a:lnTo>
                  <a:lnTo>
                    <a:pt x="1764583" y="2476820"/>
                  </a:lnTo>
                  <a:lnTo>
                    <a:pt x="1769107" y="2456890"/>
                  </a:lnTo>
                  <a:lnTo>
                    <a:pt x="1774084" y="2435828"/>
                  </a:lnTo>
                  <a:lnTo>
                    <a:pt x="1779514" y="2414313"/>
                  </a:lnTo>
                  <a:lnTo>
                    <a:pt x="1785169" y="2393024"/>
                  </a:lnTo>
                  <a:lnTo>
                    <a:pt x="1790825" y="2372641"/>
                  </a:lnTo>
                  <a:lnTo>
                    <a:pt x="1796481" y="2353391"/>
                  </a:lnTo>
                  <a:lnTo>
                    <a:pt x="1802589" y="2335952"/>
                  </a:lnTo>
                  <a:lnTo>
                    <a:pt x="1805304" y="2328025"/>
                  </a:lnTo>
                  <a:lnTo>
                    <a:pt x="1808245" y="2320778"/>
                  </a:lnTo>
                  <a:lnTo>
                    <a:pt x="1810733" y="2314437"/>
                  </a:lnTo>
                  <a:lnTo>
                    <a:pt x="1813674" y="2309001"/>
                  </a:lnTo>
                  <a:lnTo>
                    <a:pt x="1816163" y="2304019"/>
                  </a:lnTo>
                  <a:lnTo>
                    <a:pt x="1818877" y="2300395"/>
                  </a:lnTo>
                  <a:lnTo>
                    <a:pt x="1820687" y="2298130"/>
                  </a:lnTo>
                  <a:lnTo>
                    <a:pt x="1822723" y="2296092"/>
                  </a:lnTo>
                  <a:lnTo>
                    <a:pt x="1827927" y="2291336"/>
                  </a:lnTo>
                  <a:lnTo>
                    <a:pt x="1834035" y="2286354"/>
                  </a:lnTo>
                  <a:lnTo>
                    <a:pt x="1841500" y="2281145"/>
                  </a:lnTo>
                  <a:lnTo>
                    <a:pt x="1849871" y="2275709"/>
                  </a:lnTo>
                  <a:lnTo>
                    <a:pt x="1859146" y="2270047"/>
                  </a:lnTo>
                  <a:lnTo>
                    <a:pt x="1869326" y="2264385"/>
                  </a:lnTo>
                  <a:lnTo>
                    <a:pt x="1879507" y="2258497"/>
                  </a:lnTo>
                  <a:lnTo>
                    <a:pt x="1890818" y="2252609"/>
                  </a:lnTo>
                  <a:lnTo>
                    <a:pt x="1902129" y="2246494"/>
                  </a:lnTo>
                  <a:lnTo>
                    <a:pt x="1925657" y="2234943"/>
                  </a:lnTo>
                  <a:lnTo>
                    <a:pt x="1949185" y="2223620"/>
                  </a:lnTo>
                  <a:lnTo>
                    <a:pt x="1971582" y="2212975"/>
                  </a:lnTo>
                  <a:close/>
                  <a:moveTo>
                    <a:pt x="1422404" y="2212975"/>
                  </a:moveTo>
                  <a:lnTo>
                    <a:pt x="1445013" y="2223620"/>
                  </a:lnTo>
                  <a:lnTo>
                    <a:pt x="1468300" y="2234943"/>
                  </a:lnTo>
                  <a:lnTo>
                    <a:pt x="1491814" y="2246494"/>
                  </a:lnTo>
                  <a:lnTo>
                    <a:pt x="1503344" y="2252609"/>
                  </a:lnTo>
                  <a:lnTo>
                    <a:pt x="1514423" y="2258497"/>
                  </a:lnTo>
                  <a:lnTo>
                    <a:pt x="1525049" y="2264385"/>
                  </a:lnTo>
                  <a:lnTo>
                    <a:pt x="1534997" y="2270047"/>
                  </a:lnTo>
                  <a:lnTo>
                    <a:pt x="1544266" y="2275709"/>
                  </a:lnTo>
                  <a:lnTo>
                    <a:pt x="1552632" y="2281145"/>
                  </a:lnTo>
                  <a:lnTo>
                    <a:pt x="1560093" y="2286354"/>
                  </a:lnTo>
                  <a:lnTo>
                    <a:pt x="1566423" y="2291336"/>
                  </a:lnTo>
                  <a:lnTo>
                    <a:pt x="1571397" y="2296092"/>
                  </a:lnTo>
                  <a:lnTo>
                    <a:pt x="1573658" y="2298130"/>
                  </a:lnTo>
                  <a:lnTo>
                    <a:pt x="1575467" y="2300395"/>
                  </a:lnTo>
                  <a:lnTo>
                    <a:pt x="1577954" y="2304019"/>
                  </a:lnTo>
                  <a:lnTo>
                    <a:pt x="1580441" y="2309001"/>
                  </a:lnTo>
                  <a:lnTo>
                    <a:pt x="1583154" y="2314437"/>
                  </a:lnTo>
                  <a:lnTo>
                    <a:pt x="1585867" y="2320778"/>
                  </a:lnTo>
                  <a:lnTo>
                    <a:pt x="1588806" y="2328025"/>
                  </a:lnTo>
                  <a:lnTo>
                    <a:pt x="1591745" y="2335952"/>
                  </a:lnTo>
                  <a:lnTo>
                    <a:pt x="1597398" y="2353391"/>
                  </a:lnTo>
                  <a:lnTo>
                    <a:pt x="1603276" y="2372641"/>
                  </a:lnTo>
                  <a:lnTo>
                    <a:pt x="1608928" y="2393024"/>
                  </a:lnTo>
                  <a:lnTo>
                    <a:pt x="1614580" y="2414313"/>
                  </a:lnTo>
                  <a:lnTo>
                    <a:pt x="1620006" y="2435828"/>
                  </a:lnTo>
                  <a:lnTo>
                    <a:pt x="1624980" y="2456890"/>
                  </a:lnTo>
                  <a:lnTo>
                    <a:pt x="1629728" y="2476820"/>
                  </a:lnTo>
                  <a:lnTo>
                    <a:pt x="1637415" y="2511471"/>
                  </a:lnTo>
                  <a:lnTo>
                    <a:pt x="1642615" y="2535704"/>
                  </a:lnTo>
                  <a:lnTo>
                    <a:pt x="1644650" y="2544763"/>
                  </a:lnTo>
                  <a:lnTo>
                    <a:pt x="1276350" y="2544763"/>
                  </a:lnTo>
                  <a:lnTo>
                    <a:pt x="1471466" y="2346596"/>
                  </a:lnTo>
                  <a:lnTo>
                    <a:pt x="1408839" y="2300395"/>
                  </a:lnTo>
                  <a:lnTo>
                    <a:pt x="1460613" y="2278880"/>
                  </a:lnTo>
                  <a:lnTo>
                    <a:pt x="1422404" y="2212975"/>
                  </a:lnTo>
                  <a:close/>
                  <a:moveTo>
                    <a:pt x="1096869" y="2212975"/>
                  </a:moveTo>
                  <a:lnTo>
                    <a:pt x="1058862" y="2278880"/>
                  </a:lnTo>
                  <a:lnTo>
                    <a:pt x="1110442" y="2300395"/>
                  </a:lnTo>
                  <a:lnTo>
                    <a:pt x="1048003" y="2346596"/>
                  </a:lnTo>
                  <a:lnTo>
                    <a:pt x="1243012" y="2544763"/>
                  </a:lnTo>
                  <a:lnTo>
                    <a:pt x="874712" y="2544763"/>
                  </a:lnTo>
                  <a:lnTo>
                    <a:pt x="876522" y="2535704"/>
                  </a:lnTo>
                  <a:lnTo>
                    <a:pt x="881725" y="2511471"/>
                  </a:lnTo>
                  <a:lnTo>
                    <a:pt x="889870" y="2476820"/>
                  </a:lnTo>
                  <a:lnTo>
                    <a:pt x="894394" y="2456890"/>
                  </a:lnTo>
                  <a:lnTo>
                    <a:pt x="899371" y="2435828"/>
                  </a:lnTo>
                  <a:lnTo>
                    <a:pt x="904801" y="2414313"/>
                  </a:lnTo>
                  <a:lnTo>
                    <a:pt x="910456" y="2393024"/>
                  </a:lnTo>
                  <a:lnTo>
                    <a:pt x="916112" y="2372641"/>
                  </a:lnTo>
                  <a:lnTo>
                    <a:pt x="921768" y="2353391"/>
                  </a:lnTo>
                  <a:lnTo>
                    <a:pt x="927876" y="2335952"/>
                  </a:lnTo>
                  <a:lnTo>
                    <a:pt x="930591" y="2328025"/>
                  </a:lnTo>
                  <a:lnTo>
                    <a:pt x="933532" y="2320778"/>
                  </a:lnTo>
                  <a:lnTo>
                    <a:pt x="936020" y="2314437"/>
                  </a:lnTo>
                  <a:lnTo>
                    <a:pt x="938961" y="2309001"/>
                  </a:lnTo>
                  <a:lnTo>
                    <a:pt x="941450" y="2304019"/>
                  </a:lnTo>
                  <a:lnTo>
                    <a:pt x="944164" y="2300395"/>
                  </a:lnTo>
                  <a:lnTo>
                    <a:pt x="945748" y="2298130"/>
                  </a:lnTo>
                  <a:lnTo>
                    <a:pt x="947784" y="2296092"/>
                  </a:lnTo>
                  <a:lnTo>
                    <a:pt x="952987" y="2291336"/>
                  </a:lnTo>
                  <a:lnTo>
                    <a:pt x="959322" y="2286354"/>
                  </a:lnTo>
                  <a:lnTo>
                    <a:pt x="966787" y="2281145"/>
                  </a:lnTo>
                  <a:lnTo>
                    <a:pt x="975158" y="2275709"/>
                  </a:lnTo>
                  <a:lnTo>
                    <a:pt x="984433" y="2270047"/>
                  </a:lnTo>
                  <a:lnTo>
                    <a:pt x="994161" y="2264385"/>
                  </a:lnTo>
                  <a:lnTo>
                    <a:pt x="1004794" y="2258497"/>
                  </a:lnTo>
                  <a:lnTo>
                    <a:pt x="1016105" y="2252609"/>
                  </a:lnTo>
                  <a:lnTo>
                    <a:pt x="1027416" y="2246494"/>
                  </a:lnTo>
                  <a:lnTo>
                    <a:pt x="1050944" y="2234943"/>
                  </a:lnTo>
                  <a:lnTo>
                    <a:pt x="1074472" y="2223620"/>
                  </a:lnTo>
                  <a:lnTo>
                    <a:pt x="1096869" y="2212975"/>
                  </a:lnTo>
                  <a:close/>
                  <a:moveTo>
                    <a:pt x="547691" y="2212975"/>
                  </a:moveTo>
                  <a:lnTo>
                    <a:pt x="570300" y="2223620"/>
                  </a:lnTo>
                  <a:lnTo>
                    <a:pt x="593813" y="2234943"/>
                  </a:lnTo>
                  <a:lnTo>
                    <a:pt x="617101" y="2246494"/>
                  </a:lnTo>
                  <a:lnTo>
                    <a:pt x="628857" y="2252609"/>
                  </a:lnTo>
                  <a:lnTo>
                    <a:pt x="639710" y="2258497"/>
                  </a:lnTo>
                  <a:lnTo>
                    <a:pt x="650336" y="2264385"/>
                  </a:lnTo>
                  <a:lnTo>
                    <a:pt x="660284" y="2270047"/>
                  </a:lnTo>
                  <a:lnTo>
                    <a:pt x="669553" y="2275709"/>
                  </a:lnTo>
                  <a:lnTo>
                    <a:pt x="677919" y="2281145"/>
                  </a:lnTo>
                  <a:lnTo>
                    <a:pt x="685380" y="2286354"/>
                  </a:lnTo>
                  <a:lnTo>
                    <a:pt x="691484" y="2291336"/>
                  </a:lnTo>
                  <a:lnTo>
                    <a:pt x="696684" y="2296092"/>
                  </a:lnTo>
                  <a:lnTo>
                    <a:pt x="698719" y="2298130"/>
                  </a:lnTo>
                  <a:lnTo>
                    <a:pt x="700528" y="2300395"/>
                  </a:lnTo>
                  <a:lnTo>
                    <a:pt x="703241" y="2304019"/>
                  </a:lnTo>
                  <a:lnTo>
                    <a:pt x="705728" y="2309001"/>
                  </a:lnTo>
                  <a:lnTo>
                    <a:pt x="708441" y="2314437"/>
                  </a:lnTo>
                  <a:lnTo>
                    <a:pt x="711154" y="2320778"/>
                  </a:lnTo>
                  <a:lnTo>
                    <a:pt x="714093" y="2328025"/>
                  </a:lnTo>
                  <a:lnTo>
                    <a:pt x="717032" y="2335952"/>
                  </a:lnTo>
                  <a:lnTo>
                    <a:pt x="722685" y="2353391"/>
                  </a:lnTo>
                  <a:lnTo>
                    <a:pt x="728563" y="2372641"/>
                  </a:lnTo>
                  <a:lnTo>
                    <a:pt x="734215" y="2393024"/>
                  </a:lnTo>
                  <a:lnTo>
                    <a:pt x="739867" y="2414313"/>
                  </a:lnTo>
                  <a:lnTo>
                    <a:pt x="745293" y="2435828"/>
                  </a:lnTo>
                  <a:lnTo>
                    <a:pt x="750267" y="2456890"/>
                  </a:lnTo>
                  <a:lnTo>
                    <a:pt x="755015" y="2476820"/>
                  </a:lnTo>
                  <a:lnTo>
                    <a:pt x="762928" y="2511471"/>
                  </a:lnTo>
                  <a:lnTo>
                    <a:pt x="768129" y="2535704"/>
                  </a:lnTo>
                  <a:lnTo>
                    <a:pt x="769937" y="2544763"/>
                  </a:lnTo>
                  <a:lnTo>
                    <a:pt x="401637" y="2544763"/>
                  </a:lnTo>
                  <a:lnTo>
                    <a:pt x="596753" y="2346596"/>
                  </a:lnTo>
                  <a:lnTo>
                    <a:pt x="534352" y="2300395"/>
                  </a:lnTo>
                  <a:lnTo>
                    <a:pt x="585900" y="2278880"/>
                  </a:lnTo>
                  <a:lnTo>
                    <a:pt x="547691" y="2212975"/>
                  </a:lnTo>
                  <a:close/>
                  <a:moveTo>
                    <a:pt x="222977" y="2212975"/>
                  </a:moveTo>
                  <a:lnTo>
                    <a:pt x="184830" y="2278880"/>
                  </a:lnTo>
                  <a:lnTo>
                    <a:pt x="236601" y="2300395"/>
                  </a:lnTo>
                  <a:lnTo>
                    <a:pt x="173931" y="2346596"/>
                  </a:lnTo>
                  <a:lnTo>
                    <a:pt x="369888" y="2544763"/>
                  </a:lnTo>
                  <a:lnTo>
                    <a:pt x="0" y="2544763"/>
                  </a:lnTo>
                  <a:lnTo>
                    <a:pt x="1816" y="2535704"/>
                  </a:lnTo>
                  <a:lnTo>
                    <a:pt x="7039" y="2511471"/>
                  </a:lnTo>
                  <a:lnTo>
                    <a:pt x="14759" y="2476820"/>
                  </a:lnTo>
                  <a:lnTo>
                    <a:pt x="19527" y="2456890"/>
                  </a:lnTo>
                  <a:lnTo>
                    <a:pt x="24750" y="2435828"/>
                  </a:lnTo>
                  <a:lnTo>
                    <a:pt x="30199" y="2414313"/>
                  </a:lnTo>
                  <a:lnTo>
                    <a:pt x="35876" y="2393024"/>
                  </a:lnTo>
                  <a:lnTo>
                    <a:pt x="41553" y="2372641"/>
                  </a:lnTo>
                  <a:lnTo>
                    <a:pt x="47229" y="2353391"/>
                  </a:lnTo>
                  <a:lnTo>
                    <a:pt x="53360" y="2335952"/>
                  </a:lnTo>
                  <a:lnTo>
                    <a:pt x="56085" y="2328025"/>
                  </a:lnTo>
                  <a:lnTo>
                    <a:pt x="59037" y="2320778"/>
                  </a:lnTo>
                  <a:lnTo>
                    <a:pt x="61534" y="2314437"/>
                  </a:lnTo>
                  <a:lnTo>
                    <a:pt x="64486" y="2309001"/>
                  </a:lnTo>
                  <a:lnTo>
                    <a:pt x="66984" y="2304019"/>
                  </a:lnTo>
                  <a:lnTo>
                    <a:pt x="69709" y="2300395"/>
                  </a:lnTo>
                  <a:lnTo>
                    <a:pt x="71525" y="2298130"/>
                  </a:lnTo>
                  <a:lnTo>
                    <a:pt x="73569" y="2296092"/>
                  </a:lnTo>
                  <a:lnTo>
                    <a:pt x="78337" y="2291336"/>
                  </a:lnTo>
                  <a:lnTo>
                    <a:pt x="84922" y="2286354"/>
                  </a:lnTo>
                  <a:lnTo>
                    <a:pt x="92415" y="2281145"/>
                  </a:lnTo>
                  <a:lnTo>
                    <a:pt x="100816" y="2275709"/>
                  </a:lnTo>
                  <a:lnTo>
                    <a:pt x="110126" y="2270047"/>
                  </a:lnTo>
                  <a:lnTo>
                    <a:pt x="119890" y="2264385"/>
                  </a:lnTo>
                  <a:lnTo>
                    <a:pt x="130562" y="2258497"/>
                  </a:lnTo>
                  <a:lnTo>
                    <a:pt x="141688" y="2252609"/>
                  </a:lnTo>
                  <a:lnTo>
                    <a:pt x="153268" y="2246494"/>
                  </a:lnTo>
                  <a:lnTo>
                    <a:pt x="176883" y="2234943"/>
                  </a:lnTo>
                  <a:lnTo>
                    <a:pt x="200498" y="2223620"/>
                  </a:lnTo>
                  <a:lnTo>
                    <a:pt x="222977" y="2212975"/>
                  </a:lnTo>
                  <a:close/>
                  <a:moveTo>
                    <a:pt x="2231574" y="2184400"/>
                  </a:moveTo>
                  <a:lnTo>
                    <a:pt x="2245048" y="2190059"/>
                  </a:lnTo>
                  <a:lnTo>
                    <a:pt x="2260121" y="2196397"/>
                  </a:lnTo>
                  <a:lnTo>
                    <a:pt x="2279305" y="2204999"/>
                  </a:lnTo>
                  <a:lnTo>
                    <a:pt x="2319271" y="2273586"/>
                  </a:lnTo>
                  <a:lnTo>
                    <a:pt x="2260578" y="2297580"/>
                  </a:lnTo>
                  <a:lnTo>
                    <a:pt x="2328863" y="2347605"/>
                  </a:lnTo>
                  <a:lnTo>
                    <a:pt x="2133600" y="2544763"/>
                  </a:lnTo>
                  <a:lnTo>
                    <a:pt x="2231574" y="2184400"/>
                  </a:lnTo>
                  <a:close/>
                  <a:moveTo>
                    <a:pt x="2036196" y="2184400"/>
                  </a:moveTo>
                  <a:lnTo>
                    <a:pt x="2133600" y="2544763"/>
                  </a:lnTo>
                  <a:lnTo>
                    <a:pt x="1939925" y="2347605"/>
                  </a:lnTo>
                  <a:lnTo>
                    <a:pt x="2007428" y="2297580"/>
                  </a:lnTo>
                  <a:lnTo>
                    <a:pt x="1949213" y="2273586"/>
                  </a:lnTo>
                  <a:lnTo>
                    <a:pt x="1989080" y="2204999"/>
                  </a:lnTo>
                  <a:lnTo>
                    <a:pt x="2023058" y="2190059"/>
                  </a:lnTo>
                  <a:lnTo>
                    <a:pt x="2036196" y="2184400"/>
                  </a:lnTo>
                  <a:close/>
                  <a:moveTo>
                    <a:pt x="1357653" y="2184400"/>
                  </a:moveTo>
                  <a:lnTo>
                    <a:pt x="1371017" y="2190059"/>
                  </a:lnTo>
                  <a:lnTo>
                    <a:pt x="1404995" y="2204999"/>
                  </a:lnTo>
                  <a:lnTo>
                    <a:pt x="1444636" y="2273586"/>
                  </a:lnTo>
                  <a:lnTo>
                    <a:pt x="1386421" y="2297580"/>
                  </a:lnTo>
                  <a:lnTo>
                    <a:pt x="1454150" y="2347605"/>
                  </a:lnTo>
                  <a:lnTo>
                    <a:pt x="1260475" y="2544763"/>
                  </a:lnTo>
                  <a:lnTo>
                    <a:pt x="1357653" y="2184400"/>
                  </a:lnTo>
                  <a:close/>
                  <a:moveTo>
                    <a:pt x="1162388" y="2184400"/>
                  </a:moveTo>
                  <a:lnTo>
                    <a:pt x="1260475" y="2544763"/>
                  </a:lnTo>
                  <a:lnTo>
                    <a:pt x="1065212" y="2347605"/>
                  </a:lnTo>
                  <a:lnTo>
                    <a:pt x="1133874" y="2297580"/>
                  </a:lnTo>
                  <a:lnTo>
                    <a:pt x="1074793" y="2273586"/>
                  </a:lnTo>
                  <a:lnTo>
                    <a:pt x="1114940" y="2204999"/>
                  </a:lnTo>
                  <a:lnTo>
                    <a:pt x="1149157" y="2190059"/>
                  </a:lnTo>
                  <a:lnTo>
                    <a:pt x="1162388" y="2184400"/>
                  </a:lnTo>
                  <a:close/>
                  <a:moveTo>
                    <a:pt x="287675" y="2184400"/>
                  </a:moveTo>
                  <a:lnTo>
                    <a:pt x="385762" y="2544761"/>
                  </a:lnTo>
                  <a:lnTo>
                    <a:pt x="482940" y="2184400"/>
                  </a:lnTo>
                  <a:lnTo>
                    <a:pt x="496304" y="2190059"/>
                  </a:lnTo>
                  <a:lnTo>
                    <a:pt x="530282" y="2204999"/>
                  </a:lnTo>
                  <a:lnTo>
                    <a:pt x="569923" y="2273586"/>
                  </a:lnTo>
                  <a:lnTo>
                    <a:pt x="511708" y="2297580"/>
                  </a:lnTo>
                  <a:lnTo>
                    <a:pt x="579437" y="2347605"/>
                  </a:lnTo>
                  <a:lnTo>
                    <a:pt x="385763" y="2544762"/>
                  </a:lnTo>
                  <a:lnTo>
                    <a:pt x="385763" y="2544763"/>
                  </a:lnTo>
                  <a:lnTo>
                    <a:pt x="385762" y="2544763"/>
                  </a:lnTo>
                  <a:lnTo>
                    <a:pt x="385762" y="2544762"/>
                  </a:lnTo>
                  <a:lnTo>
                    <a:pt x="190500" y="2347605"/>
                  </a:lnTo>
                  <a:lnTo>
                    <a:pt x="258933" y="2297580"/>
                  </a:lnTo>
                  <a:lnTo>
                    <a:pt x="200080" y="2273586"/>
                  </a:lnTo>
                  <a:lnTo>
                    <a:pt x="240228" y="2204999"/>
                  </a:lnTo>
                  <a:lnTo>
                    <a:pt x="274445" y="2190059"/>
                  </a:lnTo>
                  <a:lnTo>
                    <a:pt x="287675" y="2184400"/>
                  </a:lnTo>
                  <a:close/>
                  <a:moveTo>
                    <a:pt x="2232132" y="1781175"/>
                  </a:moveTo>
                  <a:lnTo>
                    <a:pt x="2236684" y="1783667"/>
                  </a:lnTo>
                  <a:lnTo>
                    <a:pt x="2240553" y="1786159"/>
                  </a:lnTo>
                  <a:lnTo>
                    <a:pt x="2244194" y="1788877"/>
                  </a:lnTo>
                  <a:lnTo>
                    <a:pt x="2247835" y="1791596"/>
                  </a:lnTo>
                  <a:lnTo>
                    <a:pt x="2250793" y="1794541"/>
                  </a:lnTo>
                  <a:lnTo>
                    <a:pt x="2253980" y="1797486"/>
                  </a:lnTo>
                  <a:lnTo>
                    <a:pt x="2256938" y="1800657"/>
                  </a:lnTo>
                  <a:lnTo>
                    <a:pt x="2259441" y="1804055"/>
                  </a:lnTo>
                  <a:lnTo>
                    <a:pt x="2261717" y="1807453"/>
                  </a:lnTo>
                  <a:lnTo>
                    <a:pt x="2264220" y="1811078"/>
                  </a:lnTo>
                  <a:lnTo>
                    <a:pt x="2266269" y="1814703"/>
                  </a:lnTo>
                  <a:lnTo>
                    <a:pt x="2268089" y="1818554"/>
                  </a:lnTo>
                  <a:lnTo>
                    <a:pt x="2269910" y="1822405"/>
                  </a:lnTo>
                  <a:lnTo>
                    <a:pt x="2271503" y="1826482"/>
                  </a:lnTo>
                  <a:lnTo>
                    <a:pt x="2274234" y="1834864"/>
                  </a:lnTo>
                  <a:lnTo>
                    <a:pt x="2276965" y="1843926"/>
                  </a:lnTo>
                  <a:lnTo>
                    <a:pt x="2279013" y="1853440"/>
                  </a:lnTo>
                  <a:lnTo>
                    <a:pt x="2281061" y="1863408"/>
                  </a:lnTo>
                  <a:lnTo>
                    <a:pt x="2282882" y="1873829"/>
                  </a:lnTo>
                  <a:lnTo>
                    <a:pt x="2286523" y="1895576"/>
                  </a:lnTo>
                  <a:lnTo>
                    <a:pt x="2288571" y="1907129"/>
                  </a:lnTo>
                  <a:lnTo>
                    <a:pt x="2291302" y="1919136"/>
                  </a:lnTo>
                  <a:lnTo>
                    <a:pt x="2294943" y="1919815"/>
                  </a:lnTo>
                  <a:lnTo>
                    <a:pt x="2298812" y="1920948"/>
                  </a:lnTo>
                  <a:lnTo>
                    <a:pt x="2302453" y="1922081"/>
                  </a:lnTo>
                  <a:lnTo>
                    <a:pt x="2305867" y="1923666"/>
                  </a:lnTo>
                  <a:lnTo>
                    <a:pt x="2309053" y="1925479"/>
                  </a:lnTo>
                  <a:lnTo>
                    <a:pt x="2312239" y="1927291"/>
                  </a:lnTo>
                  <a:lnTo>
                    <a:pt x="2315425" y="1929330"/>
                  </a:lnTo>
                  <a:lnTo>
                    <a:pt x="2317928" y="1931822"/>
                  </a:lnTo>
                  <a:lnTo>
                    <a:pt x="2320659" y="1934314"/>
                  </a:lnTo>
                  <a:lnTo>
                    <a:pt x="2322935" y="1937259"/>
                  </a:lnTo>
                  <a:lnTo>
                    <a:pt x="2324983" y="1939977"/>
                  </a:lnTo>
                  <a:lnTo>
                    <a:pt x="2327031" y="1942922"/>
                  </a:lnTo>
                  <a:lnTo>
                    <a:pt x="2328624" y="1946320"/>
                  </a:lnTo>
                  <a:lnTo>
                    <a:pt x="2329990" y="1949718"/>
                  </a:lnTo>
                  <a:lnTo>
                    <a:pt x="2331128" y="1952890"/>
                  </a:lnTo>
                  <a:lnTo>
                    <a:pt x="2331583" y="1956514"/>
                  </a:lnTo>
                  <a:lnTo>
                    <a:pt x="2332038" y="1960139"/>
                  </a:lnTo>
                  <a:lnTo>
                    <a:pt x="2332038" y="1964216"/>
                  </a:lnTo>
                  <a:lnTo>
                    <a:pt x="2331810" y="1968068"/>
                  </a:lnTo>
                  <a:lnTo>
                    <a:pt x="2331128" y="1971919"/>
                  </a:lnTo>
                  <a:lnTo>
                    <a:pt x="2329990" y="1975996"/>
                  </a:lnTo>
                  <a:lnTo>
                    <a:pt x="2328397" y="1980074"/>
                  </a:lnTo>
                  <a:lnTo>
                    <a:pt x="2326576" y="1984378"/>
                  </a:lnTo>
                  <a:lnTo>
                    <a:pt x="2324528" y="1988682"/>
                  </a:lnTo>
                  <a:lnTo>
                    <a:pt x="2321570" y="1992986"/>
                  </a:lnTo>
                  <a:lnTo>
                    <a:pt x="2318611" y="1997291"/>
                  </a:lnTo>
                  <a:lnTo>
                    <a:pt x="2314970" y="2001595"/>
                  </a:lnTo>
                  <a:lnTo>
                    <a:pt x="2310646" y="2006126"/>
                  </a:lnTo>
                  <a:lnTo>
                    <a:pt x="2306322" y="2010430"/>
                  </a:lnTo>
                  <a:lnTo>
                    <a:pt x="2301088" y="2014960"/>
                  </a:lnTo>
                  <a:lnTo>
                    <a:pt x="2295626" y="2019265"/>
                  </a:lnTo>
                  <a:lnTo>
                    <a:pt x="2289481" y="2023795"/>
                  </a:lnTo>
                  <a:lnTo>
                    <a:pt x="2287888" y="2031951"/>
                  </a:lnTo>
                  <a:lnTo>
                    <a:pt x="2285840" y="2040106"/>
                  </a:lnTo>
                  <a:lnTo>
                    <a:pt x="2283564" y="2048035"/>
                  </a:lnTo>
                  <a:lnTo>
                    <a:pt x="2281289" y="2055737"/>
                  </a:lnTo>
                  <a:lnTo>
                    <a:pt x="2278785" y="2063666"/>
                  </a:lnTo>
                  <a:lnTo>
                    <a:pt x="2275827" y="2071368"/>
                  </a:lnTo>
                  <a:lnTo>
                    <a:pt x="2272641" y="2079070"/>
                  </a:lnTo>
                  <a:lnTo>
                    <a:pt x="2269682" y="2086546"/>
                  </a:lnTo>
                  <a:lnTo>
                    <a:pt x="2266269" y="2093795"/>
                  </a:lnTo>
                  <a:lnTo>
                    <a:pt x="2262400" y="2101044"/>
                  </a:lnTo>
                  <a:lnTo>
                    <a:pt x="2258531" y="2108067"/>
                  </a:lnTo>
                  <a:lnTo>
                    <a:pt x="2254435" y="2114863"/>
                  </a:lnTo>
                  <a:lnTo>
                    <a:pt x="2250111" y="2121659"/>
                  </a:lnTo>
                  <a:lnTo>
                    <a:pt x="2245787" y="2127775"/>
                  </a:lnTo>
                  <a:lnTo>
                    <a:pt x="2241008" y="2134118"/>
                  </a:lnTo>
                  <a:lnTo>
                    <a:pt x="2236001" y="2140008"/>
                  </a:lnTo>
                  <a:lnTo>
                    <a:pt x="2231222" y="2145672"/>
                  </a:lnTo>
                  <a:lnTo>
                    <a:pt x="2225988" y="2151109"/>
                  </a:lnTo>
                  <a:lnTo>
                    <a:pt x="2220526" y="2156319"/>
                  </a:lnTo>
                  <a:lnTo>
                    <a:pt x="2215064" y="2161303"/>
                  </a:lnTo>
                  <a:lnTo>
                    <a:pt x="2209147" y="2165834"/>
                  </a:lnTo>
                  <a:lnTo>
                    <a:pt x="2203230" y="2170138"/>
                  </a:lnTo>
                  <a:lnTo>
                    <a:pt x="2197313" y="2173989"/>
                  </a:lnTo>
                  <a:lnTo>
                    <a:pt x="2190941" y="2177613"/>
                  </a:lnTo>
                  <a:lnTo>
                    <a:pt x="2184569" y="2181011"/>
                  </a:lnTo>
                  <a:lnTo>
                    <a:pt x="2177969" y="2183730"/>
                  </a:lnTo>
                  <a:lnTo>
                    <a:pt x="2171370" y="2185995"/>
                  </a:lnTo>
                  <a:lnTo>
                    <a:pt x="2164542" y="2188261"/>
                  </a:lnTo>
                  <a:lnTo>
                    <a:pt x="2157487" y="2190073"/>
                  </a:lnTo>
                  <a:lnTo>
                    <a:pt x="2150433" y="2191206"/>
                  </a:lnTo>
                  <a:lnTo>
                    <a:pt x="2143150" y="2192112"/>
                  </a:lnTo>
                  <a:lnTo>
                    <a:pt x="2135868" y="2192338"/>
                  </a:lnTo>
                  <a:lnTo>
                    <a:pt x="2128586" y="2192112"/>
                  </a:lnTo>
                  <a:lnTo>
                    <a:pt x="2121303" y="2191206"/>
                  </a:lnTo>
                  <a:lnTo>
                    <a:pt x="2114248" y="2190073"/>
                  </a:lnTo>
                  <a:lnTo>
                    <a:pt x="2107193" y="2188261"/>
                  </a:lnTo>
                  <a:lnTo>
                    <a:pt x="2100594" y="2185995"/>
                  </a:lnTo>
                  <a:lnTo>
                    <a:pt x="2093766" y="2183730"/>
                  </a:lnTo>
                  <a:lnTo>
                    <a:pt x="2087167" y="2181011"/>
                  </a:lnTo>
                  <a:lnTo>
                    <a:pt x="2081022" y="2177613"/>
                  </a:lnTo>
                  <a:lnTo>
                    <a:pt x="2074650" y="2173989"/>
                  </a:lnTo>
                  <a:lnTo>
                    <a:pt x="2068733" y="2170138"/>
                  </a:lnTo>
                  <a:lnTo>
                    <a:pt x="2062816" y="2165834"/>
                  </a:lnTo>
                  <a:lnTo>
                    <a:pt x="2057127" y="2161303"/>
                  </a:lnTo>
                  <a:lnTo>
                    <a:pt x="2051665" y="2156319"/>
                  </a:lnTo>
                  <a:lnTo>
                    <a:pt x="2046203" y="2151109"/>
                  </a:lnTo>
                  <a:lnTo>
                    <a:pt x="2040969" y="2145672"/>
                  </a:lnTo>
                  <a:lnTo>
                    <a:pt x="2035735" y="2140008"/>
                  </a:lnTo>
                  <a:lnTo>
                    <a:pt x="2030956" y="2134118"/>
                  </a:lnTo>
                  <a:lnTo>
                    <a:pt x="2026404" y="2127775"/>
                  </a:lnTo>
                  <a:lnTo>
                    <a:pt x="2021625" y="2121659"/>
                  </a:lnTo>
                  <a:lnTo>
                    <a:pt x="2017529" y="2114863"/>
                  </a:lnTo>
                  <a:lnTo>
                    <a:pt x="2013432" y="2108067"/>
                  </a:lnTo>
                  <a:lnTo>
                    <a:pt x="2009336" y="2101044"/>
                  </a:lnTo>
                  <a:lnTo>
                    <a:pt x="2005695" y="2093795"/>
                  </a:lnTo>
                  <a:lnTo>
                    <a:pt x="2002509" y="2086546"/>
                  </a:lnTo>
                  <a:lnTo>
                    <a:pt x="1999095" y="2079070"/>
                  </a:lnTo>
                  <a:lnTo>
                    <a:pt x="1996136" y="2071368"/>
                  </a:lnTo>
                  <a:lnTo>
                    <a:pt x="1993406" y="2063666"/>
                  </a:lnTo>
                  <a:lnTo>
                    <a:pt x="1990675" y="2055737"/>
                  </a:lnTo>
                  <a:lnTo>
                    <a:pt x="1988399" y="2048035"/>
                  </a:lnTo>
                  <a:lnTo>
                    <a:pt x="1986123" y="2040106"/>
                  </a:lnTo>
                  <a:lnTo>
                    <a:pt x="1984303" y="2031951"/>
                  </a:lnTo>
                  <a:lnTo>
                    <a:pt x="1982709" y="2023795"/>
                  </a:lnTo>
                  <a:lnTo>
                    <a:pt x="1976337" y="2019265"/>
                  </a:lnTo>
                  <a:lnTo>
                    <a:pt x="1970876" y="2014960"/>
                  </a:lnTo>
                  <a:lnTo>
                    <a:pt x="1965641" y="2010430"/>
                  </a:lnTo>
                  <a:lnTo>
                    <a:pt x="1961090" y="2006126"/>
                  </a:lnTo>
                  <a:lnTo>
                    <a:pt x="1957221" y="2001595"/>
                  </a:lnTo>
                  <a:lnTo>
                    <a:pt x="1953580" y="1997291"/>
                  </a:lnTo>
                  <a:lnTo>
                    <a:pt x="1950166" y="1992986"/>
                  </a:lnTo>
                  <a:lnTo>
                    <a:pt x="1947435" y="1988682"/>
                  </a:lnTo>
                  <a:lnTo>
                    <a:pt x="1945159" y="1984378"/>
                  </a:lnTo>
                  <a:lnTo>
                    <a:pt x="1943339" y="1980074"/>
                  </a:lnTo>
                  <a:lnTo>
                    <a:pt x="1941973" y="1975996"/>
                  </a:lnTo>
                  <a:lnTo>
                    <a:pt x="1941063" y="1971919"/>
                  </a:lnTo>
                  <a:lnTo>
                    <a:pt x="1940153" y="1968068"/>
                  </a:lnTo>
                  <a:lnTo>
                    <a:pt x="1939925" y="1964216"/>
                  </a:lnTo>
                  <a:lnTo>
                    <a:pt x="1939925" y="1960139"/>
                  </a:lnTo>
                  <a:lnTo>
                    <a:pt x="1940153" y="1956514"/>
                  </a:lnTo>
                  <a:lnTo>
                    <a:pt x="1941063" y="1952890"/>
                  </a:lnTo>
                  <a:lnTo>
                    <a:pt x="1941973" y="1949718"/>
                  </a:lnTo>
                  <a:lnTo>
                    <a:pt x="1943339" y="1946320"/>
                  </a:lnTo>
                  <a:lnTo>
                    <a:pt x="1944932" y="1942922"/>
                  </a:lnTo>
                  <a:lnTo>
                    <a:pt x="1946753" y="1939977"/>
                  </a:lnTo>
                  <a:lnTo>
                    <a:pt x="1948801" y="1937259"/>
                  </a:lnTo>
                  <a:lnTo>
                    <a:pt x="1951076" y="1934314"/>
                  </a:lnTo>
                  <a:lnTo>
                    <a:pt x="1953807" y="1931822"/>
                  </a:lnTo>
                  <a:lnTo>
                    <a:pt x="1956538" y="1929330"/>
                  </a:lnTo>
                  <a:lnTo>
                    <a:pt x="1959497" y="1927291"/>
                  </a:lnTo>
                  <a:lnTo>
                    <a:pt x="1962683" y="1925479"/>
                  </a:lnTo>
                  <a:lnTo>
                    <a:pt x="1966096" y="1923666"/>
                  </a:lnTo>
                  <a:lnTo>
                    <a:pt x="1969738" y="1922081"/>
                  </a:lnTo>
                  <a:lnTo>
                    <a:pt x="1973379" y="1920948"/>
                  </a:lnTo>
                  <a:lnTo>
                    <a:pt x="1977020" y="1919815"/>
                  </a:lnTo>
                  <a:lnTo>
                    <a:pt x="1980889" y="1919136"/>
                  </a:lnTo>
                  <a:lnTo>
                    <a:pt x="1983847" y="1903505"/>
                  </a:lnTo>
                  <a:lnTo>
                    <a:pt x="1986578" y="1888553"/>
                  </a:lnTo>
                  <a:lnTo>
                    <a:pt x="1988854" y="1874055"/>
                  </a:lnTo>
                  <a:lnTo>
                    <a:pt x="1991585" y="1860463"/>
                  </a:lnTo>
                  <a:lnTo>
                    <a:pt x="1994316" y="1847550"/>
                  </a:lnTo>
                  <a:lnTo>
                    <a:pt x="1995681" y="1841660"/>
                  </a:lnTo>
                  <a:lnTo>
                    <a:pt x="1997502" y="1835770"/>
                  </a:lnTo>
                  <a:lnTo>
                    <a:pt x="1999323" y="1829881"/>
                  </a:lnTo>
                  <a:lnTo>
                    <a:pt x="2001371" y="1824444"/>
                  </a:lnTo>
                  <a:lnTo>
                    <a:pt x="2003419" y="1819007"/>
                  </a:lnTo>
                  <a:lnTo>
                    <a:pt x="2006150" y="1814250"/>
                  </a:lnTo>
                  <a:lnTo>
                    <a:pt x="2010929" y="1815609"/>
                  </a:lnTo>
                  <a:lnTo>
                    <a:pt x="2017756" y="1818101"/>
                  </a:lnTo>
                  <a:lnTo>
                    <a:pt x="2026404" y="1820139"/>
                  </a:lnTo>
                  <a:lnTo>
                    <a:pt x="2036190" y="1822405"/>
                  </a:lnTo>
                  <a:lnTo>
                    <a:pt x="2047796" y="1824444"/>
                  </a:lnTo>
                  <a:lnTo>
                    <a:pt x="2053941" y="1825576"/>
                  </a:lnTo>
                  <a:lnTo>
                    <a:pt x="2060540" y="1826256"/>
                  </a:lnTo>
                  <a:lnTo>
                    <a:pt x="2067140" y="1826936"/>
                  </a:lnTo>
                  <a:lnTo>
                    <a:pt x="2074195" y="1827389"/>
                  </a:lnTo>
                  <a:lnTo>
                    <a:pt x="2081705" y="1827842"/>
                  </a:lnTo>
                  <a:lnTo>
                    <a:pt x="2089215" y="1827842"/>
                  </a:lnTo>
                  <a:lnTo>
                    <a:pt x="2097180" y="1827615"/>
                  </a:lnTo>
                  <a:lnTo>
                    <a:pt x="2105145" y="1827389"/>
                  </a:lnTo>
                  <a:lnTo>
                    <a:pt x="2113566" y="1826482"/>
                  </a:lnTo>
                  <a:lnTo>
                    <a:pt x="2121758" y="1825576"/>
                  </a:lnTo>
                  <a:lnTo>
                    <a:pt x="2130406" y="1824217"/>
                  </a:lnTo>
                  <a:lnTo>
                    <a:pt x="2139282" y="1822631"/>
                  </a:lnTo>
                  <a:lnTo>
                    <a:pt x="2148157" y="1820593"/>
                  </a:lnTo>
                  <a:lnTo>
                    <a:pt x="2157260" y="1818101"/>
                  </a:lnTo>
                  <a:lnTo>
                    <a:pt x="2166363" y="1815156"/>
                  </a:lnTo>
                  <a:lnTo>
                    <a:pt x="2175693" y="1811984"/>
                  </a:lnTo>
                  <a:lnTo>
                    <a:pt x="2185024" y="1808133"/>
                  </a:lnTo>
                  <a:lnTo>
                    <a:pt x="2194355" y="1803829"/>
                  </a:lnTo>
                  <a:lnTo>
                    <a:pt x="2203685" y="1799072"/>
                  </a:lnTo>
                  <a:lnTo>
                    <a:pt x="2213243" y="1793635"/>
                  </a:lnTo>
                  <a:lnTo>
                    <a:pt x="2222802" y="1787745"/>
                  </a:lnTo>
                  <a:lnTo>
                    <a:pt x="2232132" y="1781175"/>
                  </a:lnTo>
                  <a:close/>
                  <a:moveTo>
                    <a:pt x="1357824" y="1781175"/>
                  </a:moveTo>
                  <a:lnTo>
                    <a:pt x="1362131" y="1783667"/>
                  </a:lnTo>
                  <a:lnTo>
                    <a:pt x="1366210" y="1786159"/>
                  </a:lnTo>
                  <a:lnTo>
                    <a:pt x="1370063" y="1788877"/>
                  </a:lnTo>
                  <a:lnTo>
                    <a:pt x="1373463" y="1791596"/>
                  </a:lnTo>
                  <a:lnTo>
                    <a:pt x="1376636" y="1794541"/>
                  </a:lnTo>
                  <a:lnTo>
                    <a:pt x="1379583" y="1797486"/>
                  </a:lnTo>
                  <a:lnTo>
                    <a:pt x="1382529" y="1800657"/>
                  </a:lnTo>
                  <a:lnTo>
                    <a:pt x="1385023" y="1804055"/>
                  </a:lnTo>
                  <a:lnTo>
                    <a:pt x="1387289" y="1807453"/>
                  </a:lnTo>
                  <a:lnTo>
                    <a:pt x="1389782" y="1811078"/>
                  </a:lnTo>
                  <a:lnTo>
                    <a:pt x="1391822" y="1814703"/>
                  </a:lnTo>
                  <a:lnTo>
                    <a:pt x="1393635" y="1818554"/>
                  </a:lnTo>
                  <a:lnTo>
                    <a:pt x="1395449" y="1822405"/>
                  </a:lnTo>
                  <a:lnTo>
                    <a:pt x="1397035" y="1826482"/>
                  </a:lnTo>
                  <a:lnTo>
                    <a:pt x="1399755" y="1834864"/>
                  </a:lnTo>
                  <a:lnTo>
                    <a:pt x="1402475" y="1843926"/>
                  </a:lnTo>
                  <a:lnTo>
                    <a:pt x="1404515" y="1853440"/>
                  </a:lnTo>
                  <a:lnTo>
                    <a:pt x="1406555" y="1863408"/>
                  </a:lnTo>
                  <a:lnTo>
                    <a:pt x="1408368" y="1873829"/>
                  </a:lnTo>
                  <a:lnTo>
                    <a:pt x="1411994" y="1895576"/>
                  </a:lnTo>
                  <a:lnTo>
                    <a:pt x="1414261" y="1907129"/>
                  </a:lnTo>
                  <a:lnTo>
                    <a:pt x="1416754" y="1919136"/>
                  </a:lnTo>
                  <a:lnTo>
                    <a:pt x="1420607" y="1919815"/>
                  </a:lnTo>
                  <a:lnTo>
                    <a:pt x="1424234" y="1920948"/>
                  </a:lnTo>
                  <a:lnTo>
                    <a:pt x="1427860" y="1922081"/>
                  </a:lnTo>
                  <a:lnTo>
                    <a:pt x="1431260" y="1923666"/>
                  </a:lnTo>
                  <a:lnTo>
                    <a:pt x="1434433" y="1925479"/>
                  </a:lnTo>
                  <a:lnTo>
                    <a:pt x="1437606" y="1927291"/>
                  </a:lnTo>
                  <a:lnTo>
                    <a:pt x="1440779" y="1929330"/>
                  </a:lnTo>
                  <a:lnTo>
                    <a:pt x="1443499" y="1931822"/>
                  </a:lnTo>
                  <a:lnTo>
                    <a:pt x="1445993" y="1934314"/>
                  </a:lnTo>
                  <a:lnTo>
                    <a:pt x="1448259" y="1937259"/>
                  </a:lnTo>
                  <a:lnTo>
                    <a:pt x="1450526" y="1939977"/>
                  </a:lnTo>
                  <a:lnTo>
                    <a:pt x="1452339" y="1942922"/>
                  </a:lnTo>
                  <a:lnTo>
                    <a:pt x="1453925" y="1946320"/>
                  </a:lnTo>
                  <a:lnTo>
                    <a:pt x="1455285" y="1949718"/>
                  </a:lnTo>
                  <a:lnTo>
                    <a:pt x="1456192" y="1952890"/>
                  </a:lnTo>
                  <a:lnTo>
                    <a:pt x="1456872" y="1956514"/>
                  </a:lnTo>
                  <a:lnTo>
                    <a:pt x="1457325" y="1960139"/>
                  </a:lnTo>
                  <a:lnTo>
                    <a:pt x="1457325" y="1964216"/>
                  </a:lnTo>
                  <a:lnTo>
                    <a:pt x="1457099" y="1968068"/>
                  </a:lnTo>
                  <a:lnTo>
                    <a:pt x="1456192" y="1971919"/>
                  </a:lnTo>
                  <a:lnTo>
                    <a:pt x="1455285" y="1975996"/>
                  </a:lnTo>
                  <a:lnTo>
                    <a:pt x="1453925" y="1980074"/>
                  </a:lnTo>
                  <a:lnTo>
                    <a:pt x="1451886" y="1984378"/>
                  </a:lnTo>
                  <a:lnTo>
                    <a:pt x="1449846" y="1988682"/>
                  </a:lnTo>
                  <a:lnTo>
                    <a:pt x="1446899" y="1992986"/>
                  </a:lnTo>
                  <a:lnTo>
                    <a:pt x="1443953" y="1997291"/>
                  </a:lnTo>
                  <a:lnTo>
                    <a:pt x="1440326" y="2001595"/>
                  </a:lnTo>
                  <a:lnTo>
                    <a:pt x="1436246" y="2006126"/>
                  </a:lnTo>
                  <a:lnTo>
                    <a:pt x="1431713" y="2010430"/>
                  </a:lnTo>
                  <a:lnTo>
                    <a:pt x="1426500" y="2014960"/>
                  </a:lnTo>
                  <a:lnTo>
                    <a:pt x="1421061" y="2019265"/>
                  </a:lnTo>
                  <a:lnTo>
                    <a:pt x="1414941" y="2023795"/>
                  </a:lnTo>
                  <a:lnTo>
                    <a:pt x="1413354" y="2031951"/>
                  </a:lnTo>
                  <a:lnTo>
                    <a:pt x="1411088" y="2040106"/>
                  </a:lnTo>
                  <a:lnTo>
                    <a:pt x="1409048" y="2048035"/>
                  </a:lnTo>
                  <a:lnTo>
                    <a:pt x="1406781" y="2055737"/>
                  </a:lnTo>
                  <a:lnTo>
                    <a:pt x="1404288" y="2063666"/>
                  </a:lnTo>
                  <a:lnTo>
                    <a:pt x="1401342" y="2071368"/>
                  </a:lnTo>
                  <a:lnTo>
                    <a:pt x="1398395" y="2079070"/>
                  </a:lnTo>
                  <a:lnTo>
                    <a:pt x="1395222" y="2086546"/>
                  </a:lnTo>
                  <a:lnTo>
                    <a:pt x="1391822" y="2093795"/>
                  </a:lnTo>
                  <a:lnTo>
                    <a:pt x="1388196" y="2101044"/>
                  </a:lnTo>
                  <a:lnTo>
                    <a:pt x="1384343" y="2108067"/>
                  </a:lnTo>
                  <a:lnTo>
                    <a:pt x="1380036" y="2114863"/>
                  </a:lnTo>
                  <a:lnTo>
                    <a:pt x="1375730" y="2121659"/>
                  </a:lnTo>
                  <a:lnTo>
                    <a:pt x="1371197" y="2127775"/>
                  </a:lnTo>
                  <a:lnTo>
                    <a:pt x="1366664" y="2134118"/>
                  </a:lnTo>
                  <a:lnTo>
                    <a:pt x="1361677" y="2140008"/>
                  </a:lnTo>
                  <a:lnTo>
                    <a:pt x="1356691" y="2145672"/>
                  </a:lnTo>
                  <a:lnTo>
                    <a:pt x="1351704" y="2151109"/>
                  </a:lnTo>
                  <a:lnTo>
                    <a:pt x="1346265" y="2156319"/>
                  </a:lnTo>
                  <a:lnTo>
                    <a:pt x="1340825" y="2161303"/>
                  </a:lnTo>
                  <a:lnTo>
                    <a:pt x="1334932" y="2165834"/>
                  </a:lnTo>
                  <a:lnTo>
                    <a:pt x="1329039" y="2170138"/>
                  </a:lnTo>
                  <a:lnTo>
                    <a:pt x="1323146" y="2173989"/>
                  </a:lnTo>
                  <a:lnTo>
                    <a:pt x="1316800" y="2177613"/>
                  </a:lnTo>
                  <a:lnTo>
                    <a:pt x="1310453" y="2181011"/>
                  </a:lnTo>
                  <a:lnTo>
                    <a:pt x="1303880" y="2183730"/>
                  </a:lnTo>
                  <a:lnTo>
                    <a:pt x="1297534" y="2185995"/>
                  </a:lnTo>
                  <a:lnTo>
                    <a:pt x="1290508" y="2188261"/>
                  </a:lnTo>
                  <a:lnTo>
                    <a:pt x="1283708" y="2190073"/>
                  </a:lnTo>
                  <a:lnTo>
                    <a:pt x="1276455" y="2191206"/>
                  </a:lnTo>
                  <a:lnTo>
                    <a:pt x="1269429" y="2192112"/>
                  </a:lnTo>
                  <a:lnTo>
                    <a:pt x="1261949" y="2192338"/>
                  </a:lnTo>
                  <a:lnTo>
                    <a:pt x="1254696" y="2192112"/>
                  </a:lnTo>
                  <a:lnTo>
                    <a:pt x="1247444" y="2191206"/>
                  </a:lnTo>
                  <a:lnTo>
                    <a:pt x="1240417" y="2190073"/>
                  </a:lnTo>
                  <a:lnTo>
                    <a:pt x="1233391" y="2188261"/>
                  </a:lnTo>
                  <a:lnTo>
                    <a:pt x="1226818" y="2185995"/>
                  </a:lnTo>
                  <a:lnTo>
                    <a:pt x="1220245" y="2183730"/>
                  </a:lnTo>
                  <a:lnTo>
                    <a:pt x="1213445" y="2181011"/>
                  </a:lnTo>
                  <a:lnTo>
                    <a:pt x="1207326" y="2177613"/>
                  </a:lnTo>
                  <a:lnTo>
                    <a:pt x="1200979" y="2173989"/>
                  </a:lnTo>
                  <a:lnTo>
                    <a:pt x="1195086" y="2170138"/>
                  </a:lnTo>
                  <a:lnTo>
                    <a:pt x="1189193" y="2165834"/>
                  </a:lnTo>
                  <a:lnTo>
                    <a:pt x="1183527" y="2161303"/>
                  </a:lnTo>
                  <a:lnTo>
                    <a:pt x="1178087" y="2156319"/>
                  </a:lnTo>
                  <a:lnTo>
                    <a:pt x="1172648" y="2151109"/>
                  </a:lnTo>
                  <a:lnTo>
                    <a:pt x="1167435" y="2145672"/>
                  </a:lnTo>
                  <a:lnTo>
                    <a:pt x="1162222" y="2140008"/>
                  </a:lnTo>
                  <a:lnTo>
                    <a:pt x="1157462" y="2134118"/>
                  </a:lnTo>
                  <a:lnTo>
                    <a:pt x="1152929" y="2127775"/>
                  </a:lnTo>
                  <a:lnTo>
                    <a:pt x="1148169" y="2121659"/>
                  </a:lnTo>
                  <a:lnTo>
                    <a:pt x="1144089" y="2114863"/>
                  </a:lnTo>
                  <a:lnTo>
                    <a:pt x="1140010" y="2108067"/>
                  </a:lnTo>
                  <a:lnTo>
                    <a:pt x="1135930" y="2101044"/>
                  </a:lnTo>
                  <a:lnTo>
                    <a:pt x="1132303" y="2093795"/>
                  </a:lnTo>
                  <a:lnTo>
                    <a:pt x="1129130" y="2086546"/>
                  </a:lnTo>
                  <a:lnTo>
                    <a:pt x="1125730" y="2079070"/>
                  </a:lnTo>
                  <a:lnTo>
                    <a:pt x="1122784" y="2071368"/>
                  </a:lnTo>
                  <a:lnTo>
                    <a:pt x="1120064" y="2063666"/>
                  </a:lnTo>
                  <a:lnTo>
                    <a:pt x="1117344" y="2055737"/>
                  </a:lnTo>
                  <a:lnTo>
                    <a:pt x="1115078" y="2048035"/>
                  </a:lnTo>
                  <a:lnTo>
                    <a:pt x="1112584" y="2040106"/>
                  </a:lnTo>
                  <a:lnTo>
                    <a:pt x="1110771" y="2031951"/>
                  </a:lnTo>
                  <a:lnTo>
                    <a:pt x="1109411" y="2023795"/>
                  </a:lnTo>
                  <a:lnTo>
                    <a:pt x="1103065" y="2019265"/>
                  </a:lnTo>
                  <a:lnTo>
                    <a:pt x="1097399" y="2014960"/>
                  </a:lnTo>
                  <a:lnTo>
                    <a:pt x="1092412" y="2010430"/>
                  </a:lnTo>
                  <a:lnTo>
                    <a:pt x="1087879" y="2006126"/>
                  </a:lnTo>
                  <a:lnTo>
                    <a:pt x="1084026" y="2001595"/>
                  </a:lnTo>
                  <a:lnTo>
                    <a:pt x="1080399" y="1997291"/>
                  </a:lnTo>
                  <a:lnTo>
                    <a:pt x="1077226" y="1992986"/>
                  </a:lnTo>
                  <a:lnTo>
                    <a:pt x="1074280" y="1988682"/>
                  </a:lnTo>
                  <a:lnTo>
                    <a:pt x="1072013" y="1984378"/>
                  </a:lnTo>
                  <a:lnTo>
                    <a:pt x="1070200" y="1980074"/>
                  </a:lnTo>
                  <a:lnTo>
                    <a:pt x="1068840" y="1975996"/>
                  </a:lnTo>
                  <a:lnTo>
                    <a:pt x="1067934" y="1971919"/>
                  </a:lnTo>
                  <a:lnTo>
                    <a:pt x="1067027" y="1968068"/>
                  </a:lnTo>
                  <a:lnTo>
                    <a:pt x="1066800" y="1964216"/>
                  </a:lnTo>
                  <a:lnTo>
                    <a:pt x="1066800" y="1960139"/>
                  </a:lnTo>
                  <a:lnTo>
                    <a:pt x="1067254" y="1956514"/>
                  </a:lnTo>
                  <a:lnTo>
                    <a:pt x="1067934" y="1952890"/>
                  </a:lnTo>
                  <a:lnTo>
                    <a:pt x="1068840" y="1949718"/>
                  </a:lnTo>
                  <a:lnTo>
                    <a:pt x="1070200" y="1946320"/>
                  </a:lnTo>
                  <a:lnTo>
                    <a:pt x="1071787" y="1942922"/>
                  </a:lnTo>
                  <a:lnTo>
                    <a:pt x="1073600" y="1939977"/>
                  </a:lnTo>
                  <a:lnTo>
                    <a:pt x="1075640" y="1937259"/>
                  </a:lnTo>
                  <a:lnTo>
                    <a:pt x="1077906" y="1934314"/>
                  </a:lnTo>
                  <a:lnTo>
                    <a:pt x="1080626" y="1931822"/>
                  </a:lnTo>
                  <a:lnTo>
                    <a:pt x="1083346" y="1929330"/>
                  </a:lnTo>
                  <a:lnTo>
                    <a:pt x="1086293" y="1927291"/>
                  </a:lnTo>
                  <a:lnTo>
                    <a:pt x="1089692" y="1925479"/>
                  </a:lnTo>
                  <a:lnTo>
                    <a:pt x="1092639" y="1923666"/>
                  </a:lnTo>
                  <a:lnTo>
                    <a:pt x="1096265" y="1922081"/>
                  </a:lnTo>
                  <a:lnTo>
                    <a:pt x="1099892" y="1920948"/>
                  </a:lnTo>
                  <a:lnTo>
                    <a:pt x="1103518" y="1919815"/>
                  </a:lnTo>
                  <a:lnTo>
                    <a:pt x="1107598" y="1919136"/>
                  </a:lnTo>
                  <a:lnTo>
                    <a:pt x="1110544" y="1903505"/>
                  </a:lnTo>
                  <a:lnTo>
                    <a:pt x="1113264" y="1888553"/>
                  </a:lnTo>
                  <a:lnTo>
                    <a:pt x="1115758" y="1874055"/>
                  </a:lnTo>
                  <a:lnTo>
                    <a:pt x="1118251" y="1860463"/>
                  </a:lnTo>
                  <a:lnTo>
                    <a:pt x="1120971" y="1847550"/>
                  </a:lnTo>
                  <a:lnTo>
                    <a:pt x="1122331" y="1841660"/>
                  </a:lnTo>
                  <a:lnTo>
                    <a:pt x="1124144" y="1835770"/>
                  </a:lnTo>
                  <a:lnTo>
                    <a:pt x="1125957" y="1829881"/>
                  </a:lnTo>
                  <a:lnTo>
                    <a:pt x="1127997" y="1824444"/>
                  </a:lnTo>
                  <a:lnTo>
                    <a:pt x="1130037" y="1819007"/>
                  </a:lnTo>
                  <a:lnTo>
                    <a:pt x="1132757" y="1814250"/>
                  </a:lnTo>
                  <a:lnTo>
                    <a:pt x="1137516" y="1815609"/>
                  </a:lnTo>
                  <a:lnTo>
                    <a:pt x="1144316" y="1818101"/>
                  </a:lnTo>
                  <a:lnTo>
                    <a:pt x="1152929" y="1820139"/>
                  </a:lnTo>
                  <a:lnTo>
                    <a:pt x="1162675" y="1822405"/>
                  </a:lnTo>
                  <a:lnTo>
                    <a:pt x="1174008" y="1824444"/>
                  </a:lnTo>
                  <a:lnTo>
                    <a:pt x="1180354" y="1825576"/>
                  </a:lnTo>
                  <a:lnTo>
                    <a:pt x="1186700" y="1826256"/>
                  </a:lnTo>
                  <a:lnTo>
                    <a:pt x="1193500" y="1826936"/>
                  </a:lnTo>
                  <a:lnTo>
                    <a:pt x="1200526" y="1827389"/>
                  </a:lnTo>
                  <a:lnTo>
                    <a:pt x="1208006" y="1827842"/>
                  </a:lnTo>
                  <a:lnTo>
                    <a:pt x="1215485" y="1827842"/>
                  </a:lnTo>
                  <a:lnTo>
                    <a:pt x="1223418" y="1827615"/>
                  </a:lnTo>
                  <a:lnTo>
                    <a:pt x="1231351" y="1827389"/>
                  </a:lnTo>
                  <a:lnTo>
                    <a:pt x="1239737" y="1826482"/>
                  </a:lnTo>
                  <a:lnTo>
                    <a:pt x="1247897" y="1825576"/>
                  </a:lnTo>
                  <a:lnTo>
                    <a:pt x="1256510" y="1824217"/>
                  </a:lnTo>
                  <a:lnTo>
                    <a:pt x="1265349" y="1822631"/>
                  </a:lnTo>
                  <a:lnTo>
                    <a:pt x="1274189" y="1820593"/>
                  </a:lnTo>
                  <a:lnTo>
                    <a:pt x="1283255" y="1818101"/>
                  </a:lnTo>
                  <a:lnTo>
                    <a:pt x="1292321" y="1815156"/>
                  </a:lnTo>
                  <a:lnTo>
                    <a:pt x="1301614" y="1811984"/>
                  </a:lnTo>
                  <a:lnTo>
                    <a:pt x="1310907" y="1808133"/>
                  </a:lnTo>
                  <a:lnTo>
                    <a:pt x="1320200" y="1803829"/>
                  </a:lnTo>
                  <a:lnTo>
                    <a:pt x="1329492" y="1799072"/>
                  </a:lnTo>
                  <a:lnTo>
                    <a:pt x="1339012" y="1793635"/>
                  </a:lnTo>
                  <a:lnTo>
                    <a:pt x="1348531" y="1787745"/>
                  </a:lnTo>
                  <a:lnTo>
                    <a:pt x="1357824" y="1781175"/>
                  </a:lnTo>
                  <a:close/>
                  <a:moveTo>
                    <a:pt x="483111" y="1781175"/>
                  </a:moveTo>
                  <a:lnTo>
                    <a:pt x="487418" y="1783667"/>
                  </a:lnTo>
                  <a:lnTo>
                    <a:pt x="491271" y="1786159"/>
                  </a:lnTo>
                  <a:lnTo>
                    <a:pt x="495350" y="1788877"/>
                  </a:lnTo>
                  <a:lnTo>
                    <a:pt x="498524" y="1791596"/>
                  </a:lnTo>
                  <a:lnTo>
                    <a:pt x="501923" y="1794541"/>
                  </a:lnTo>
                  <a:lnTo>
                    <a:pt x="504870" y="1797486"/>
                  </a:lnTo>
                  <a:lnTo>
                    <a:pt x="507590" y="1800657"/>
                  </a:lnTo>
                  <a:lnTo>
                    <a:pt x="510310" y="1804055"/>
                  </a:lnTo>
                  <a:lnTo>
                    <a:pt x="512576" y="1807453"/>
                  </a:lnTo>
                  <a:lnTo>
                    <a:pt x="515069" y="1811078"/>
                  </a:lnTo>
                  <a:lnTo>
                    <a:pt x="517109" y="1814703"/>
                  </a:lnTo>
                  <a:lnTo>
                    <a:pt x="518922" y="1818554"/>
                  </a:lnTo>
                  <a:lnTo>
                    <a:pt x="520736" y="1822405"/>
                  </a:lnTo>
                  <a:lnTo>
                    <a:pt x="522322" y="1826482"/>
                  </a:lnTo>
                  <a:lnTo>
                    <a:pt x="525042" y="1834864"/>
                  </a:lnTo>
                  <a:lnTo>
                    <a:pt x="527762" y="1843926"/>
                  </a:lnTo>
                  <a:lnTo>
                    <a:pt x="529802" y="1853440"/>
                  </a:lnTo>
                  <a:lnTo>
                    <a:pt x="531842" y="1863408"/>
                  </a:lnTo>
                  <a:lnTo>
                    <a:pt x="533655" y="1873829"/>
                  </a:lnTo>
                  <a:lnTo>
                    <a:pt x="537508" y="1895576"/>
                  </a:lnTo>
                  <a:lnTo>
                    <a:pt x="539548" y="1907129"/>
                  </a:lnTo>
                  <a:lnTo>
                    <a:pt x="541814" y="1919136"/>
                  </a:lnTo>
                  <a:lnTo>
                    <a:pt x="545894" y="1919815"/>
                  </a:lnTo>
                  <a:lnTo>
                    <a:pt x="549521" y="1920948"/>
                  </a:lnTo>
                  <a:lnTo>
                    <a:pt x="553147" y="1922081"/>
                  </a:lnTo>
                  <a:lnTo>
                    <a:pt x="556774" y="1923666"/>
                  </a:lnTo>
                  <a:lnTo>
                    <a:pt x="559720" y="1925479"/>
                  </a:lnTo>
                  <a:lnTo>
                    <a:pt x="563120" y="1927291"/>
                  </a:lnTo>
                  <a:lnTo>
                    <a:pt x="566066" y="1929330"/>
                  </a:lnTo>
                  <a:lnTo>
                    <a:pt x="568786" y="1931822"/>
                  </a:lnTo>
                  <a:lnTo>
                    <a:pt x="571506" y="1934314"/>
                  </a:lnTo>
                  <a:lnTo>
                    <a:pt x="573773" y="1937259"/>
                  </a:lnTo>
                  <a:lnTo>
                    <a:pt x="575813" y="1939977"/>
                  </a:lnTo>
                  <a:lnTo>
                    <a:pt x="577626" y="1942922"/>
                  </a:lnTo>
                  <a:lnTo>
                    <a:pt x="579212" y="1946320"/>
                  </a:lnTo>
                  <a:lnTo>
                    <a:pt x="580572" y="1949718"/>
                  </a:lnTo>
                  <a:lnTo>
                    <a:pt x="581479" y="1952890"/>
                  </a:lnTo>
                  <a:lnTo>
                    <a:pt x="582386" y="1956514"/>
                  </a:lnTo>
                  <a:lnTo>
                    <a:pt x="582612" y="1960139"/>
                  </a:lnTo>
                  <a:lnTo>
                    <a:pt x="582612" y="1964216"/>
                  </a:lnTo>
                  <a:lnTo>
                    <a:pt x="582386" y="1968068"/>
                  </a:lnTo>
                  <a:lnTo>
                    <a:pt x="581479" y="1971919"/>
                  </a:lnTo>
                  <a:lnTo>
                    <a:pt x="580572" y="1975996"/>
                  </a:lnTo>
                  <a:lnTo>
                    <a:pt x="579212" y="1980074"/>
                  </a:lnTo>
                  <a:lnTo>
                    <a:pt x="577399" y="1984378"/>
                  </a:lnTo>
                  <a:lnTo>
                    <a:pt x="575133" y="1988682"/>
                  </a:lnTo>
                  <a:lnTo>
                    <a:pt x="572186" y="1992986"/>
                  </a:lnTo>
                  <a:lnTo>
                    <a:pt x="569013" y="1997291"/>
                  </a:lnTo>
                  <a:lnTo>
                    <a:pt x="565387" y="2001595"/>
                  </a:lnTo>
                  <a:lnTo>
                    <a:pt x="561533" y="2006126"/>
                  </a:lnTo>
                  <a:lnTo>
                    <a:pt x="557000" y="2010430"/>
                  </a:lnTo>
                  <a:lnTo>
                    <a:pt x="551787" y="2014960"/>
                  </a:lnTo>
                  <a:lnTo>
                    <a:pt x="546348" y="2019265"/>
                  </a:lnTo>
                  <a:lnTo>
                    <a:pt x="540001" y="2023795"/>
                  </a:lnTo>
                  <a:lnTo>
                    <a:pt x="538641" y="2031951"/>
                  </a:lnTo>
                  <a:lnTo>
                    <a:pt x="536375" y="2040106"/>
                  </a:lnTo>
                  <a:lnTo>
                    <a:pt x="534335" y="2048035"/>
                  </a:lnTo>
                  <a:lnTo>
                    <a:pt x="532068" y="2055737"/>
                  </a:lnTo>
                  <a:lnTo>
                    <a:pt x="529575" y="2063666"/>
                  </a:lnTo>
                  <a:lnTo>
                    <a:pt x="526629" y="2071368"/>
                  </a:lnTo>
                  <a:lnTo>
                    <a:pt x="523682" y="2079070"/>
                  </a:lnTo>
                  <a:lnTo>
                    <a:pt x="520509" y="2086546"/>
                  </a:lnTo>
                  <a:lnTo>
                    <a:pt x="517109" y="2093795"/>
                  </a:lnTo>
                  <a:lnTo>
                    <a:pt x="513483" y="2101044"/>
                  </a:lnTo>
                  <a:lnTo>
                    <a:pt x="509403" y="2108067"/>
                  </a:lnTo>
                  <a:lnTo>
                    <a:pt x="505323" y="2114863"/>
                  </a:lnTo>
                  <a:lnTo>
                    <a:pt x="501017" y="2121659"/>
                  </a:lnTo>
                  <a:lnTo>
                    <a:pt x="496484" y="2127775"/>
                  </a:lnTo>
                  <a:lnTo>
                    <a:pt x="491951" y="2134118"/>
                  </a:lnTo>
                  <a:lnTo>
                    <a:pt x="486964" y="2140008"/>
                  </a:lnTo>
                  <a:lnTo>
                    <a:pt x="481978" y="2145672"/>
                  </a:lnTo>
                  <a:lnTo>
                    <a:pt x="476765" y="2151109"/>
                  </a:lnTo>
                  <a:lnTo>
                    <a:pt x="471325" y="2156319"/>
                  </a:lnTo>
                  <a:lnTo>
                    <a:pt x="465885" y="2161303"/>
                  </a:lnTo>
                  <a:lnTo>
                    <a:pt x="460219" y="2165834"/>
                  </a:lnTo>
                  <a:lnTo>
                    <a:pt x="454326" y="2170138"/>
                  </a:lnTo>
                  <a:lnTo>
                    <a:pt x="448433" y="2173989"/>
                  </a:lnTo>
                  <a:lnTo>
                    <a:pt x="442087" y="2177613"/>
                  </a:lnTo>
                  <a:lnTo>
                    <a:pt x="435740" y="2181011"/>
                  </a:lnTo>
                  <a:lnTo>
                    <a:pt x="429167" y="2183730"/>
                  </a:lnTo>
                  <a:lnTo>
                    <a:pt x="422821" y="2185995"/>
                  </a:lnTo>
                  <a:lnTo>
                    <a:pt x="415795" y="2188261"/>
                  </a:lnTo>
                  <a:lnTo>
                    <a:pt x="408995" y="2190073"/>
                  </a:lnTo>
                  <a:lnTo>
                    <a:pt x="401742" y="2191206"/>
                  </a:lnTo>
                  <a:lnTo>
                    <a:pt x="394716" y="2192112"/>
                  </a:lnTo>
                  <a:lnTo>
                    <a:pt x="387463" y="2192338"/>
                  </a:lnTo>
                  <a:lnTo>
                    <a:pt x="379983" y="2192112"/>
                  </a:lnTo>
                  <a:lnTo>
                    <a:pt x="372957" y="2191206"/>
                  </a:lnTo>
                  <a:lnTo>
                    <a:pt x="365704" y="2190073"/>
                  </a:lnTo>
                  <a:lnTo>
                    <a:pt x="358904" y="2188261"/>
                  </a:lnTo>
                  <a:lnTo>
                    <a:pt x="351878" y="2185995"/>
                  </a:lnTo>
                  <a:lnTo>
                    <a:pt x="345532" y="2183730"/>
                  </a:lnTo>
                  <a:lnTo>
                    <a:pt x="338959" y="2181011"/>
                  </a:lnTo>
                  <a:lnTo>
                    <a:pt x="332612" y="2177613"/>
                  </a:lnTo>
                  <a:lnTo>
                    <a:pt x="326266" y="2173989"/>
                  </a:lnTo>
                  <a:lnTo>
                    <a:pt x="320373" y="2170138"/>
                  </a:lnTo>
                  <a:lnTo>
                    <a:pt x="314480" y="2165834"/>
                  </a:lnTo>
                  <a:lnTo>
                    <a:pt x="308587" y="2161303"/>
                  </a:lnTo>
                  <a:lnTo>
                    <a:pt x="303147" y="2156319"/>
                  </a:lnTo>
                  <a:lnTo>
                    <a:pt x="297708" y="2151109"/>
                  </a:lnTo>
                  <a:lnTo>
                    <a:pt x="292721" y="2145672"/>
                  </a:lnTo>
                  <a:lnTo>
                    <a:pt x="287508" y="2140008"/>
                  </a:lnTo>
                  <a:lnTo>
                    <a:pt x="282748" y="2134118"/>
                  </a:lnTo>
                  <a:lnTo>
                    <a:pt x="278215" y="2127775"/>
                  </a:lnTo>
                  <a:lnTo>
                    <a:pt x="273456" y="2121659"/>
                  </a:lnTo>
                  <a:lnTo>
                    <a:pt x="269376" y="2114863"/>
                  </a:lnTo>
                  <a:lnTo>
                    <a:pt x="265069" y="2108067"/>
                  </a:lnTo>
                  <a:lnTo>
                    <a:pt x="261216" y="2101044"/>
                  </a:lnTo>
                  <a:lnTo>
                    <a:pt x="257590" y="2093795"/>
                  </a:lnTo>
                  <a:lnTo>
                    <a:pt x="254190" y="2086546"/>
                  </a:lnTo>
                  <a:lnTo>
                    <a:pt x="251017" y="2079070"/>
                  </a:lnTo>
                  <a:lnTo>
                    <a:pt x="247844" y="2071368"/>
                  </a:lnTo>
                  <a:lnTo>
                    <a:pt x="245124" y="2063666"/>
                  </a:lnTo>
                  <a:lnTo>
                    <a:pt x="242631" y="2055737"/>
                  </a:lnTo>
                  <a:lnTo>
                    <a:pt x="240364" y="2048035"/>
                  </a:lnTo>
                  <a:lnTo>
                    <a:pt x="237871" y="2040106"/>
                  </a:lnTo>
                  <a:lnTo>
                    <a:pt x="236058" y="2031951"/>
                  </a:lnTo>
                  <a:lnTo>
                    <a:pt x="234698" y="2023795"/>
                  </a:lnTo>
                  <a:lnTo>
                    <a:pt x="228351" y="2019265"/>
                  </a:lnTo>
                  <a:lnTo>
                    <a:pt x="222685" y="2014960"/>
                  </a:lnTo>
                  <a:lnTo>
                    <a:pt x="217699" y="2010430"/>
                  </a:lnTo>
                  <a:lnTo>
                    <a:pt x="213166" y="2006126"/>
                  </a:lnTo>
                  <a:lnTo>
                    <a:pt x="209086" y="2001595"/>
                  </a:lnTo>
                  <a:lnTo>
                    <a:pt x="205459" y="1997291"/>
                  </a:lnTo>
                  <a:lnTo>
                    <a:pt x="202513" y="1992986"/>
                  </a:lnTo>
                  <a:lnTo>
                    <a:pt x="199566" y="1988682"/>
                  </a:lnTo>
                  <a:lnTo>
                    <a:pt x="197300" y="1984378"/>
                  </a:lnTo>
                  <a:lnTo>
                    <a:pt x="195487" y="1980074"/>
                  </a:lnTo>
                  <a:lnTo>
                    <a:pt x="194127" y="1975996"/>
                  </a:lnTo>
                  <a:lnTo>
                    <a:pt x="193220" y="1971919"/>
                  </a:lnTo>
                  <a:lnTo>
                    <a:pt x="192313" y="1968068"/>
                  </a:lnTo>
                  <a:lnTo>
                    <a:pt x="192087" y="1964216"/>
                  </a:lnTo>
                  <a:lnTo>
                    <a:pt x="192087" y="1960139"/>
                  </a:lnTo>
                  <a:lnTo>
                    <a:pt x="192313" y="1956514"/>
                  </a:lnTo>
                  <a:lnTo>
                    <a:pt x="193220" y="1952890"/>
                  </a:lnTo>
                  <a:lnTo>
                    <a:pt x="194127" y="1949718"/>
                  </a:lnTo>
                  <a:lnTo>
                    <a:pt x="195487" y="1946320"/>
                  </a:lnTo>
                  <a:lnTo>
                    <a:pt x="197073" y="1942922"/>
                  </a:lnTo>
                  <a:lnTo>
                    <a:pt x="198886" y="1939977"/>
                  </a:lnTo>
                  <a:lnTo>
                    <a:pt x="200926" y="1937259"/>
                  </a:lnTo>
                  <a:lnTo>
                    <a:pt x="203193" y="1934314"/>
                  </a:lnTo>
                  <a:lnTo>
                    <a:pt x="205913" y="1931822"/>
                  </a:lnTo>
                  <a:lnTo>
                    <a:pt x="208632" y="1929330"/>
                  </a:lnTo>
                  <a:lnTo>
                    <a:pt x="211579" y="1927291"/>
                  </a:lnTo>
                  <a:lnTo>
                    <a:pt x="214979" y="1925479"/>
                  </a:lnTo>
                  <a:lnTo>
                    <a:pt x="217925" y="1923666"/>
                  </a:lnTo>
                  <a:lnTo>
                    <a:pt x="221552" y="1922081"/>
                  </a:lnTo>
                  <a:lnTo>
                    <a:pt x="225178" y="1920948"/>
                  </a:lnTo>
                  <a:lnTo>
                    <a:pt x="228805" y="1919815"/>
                  </a:lnTo>
                  <a:lnTo>
                    <a:pt x="232884" y="1919136"/>
                  </a:lnTo>
                  <a:lnTo>
                    <a:pt x="235831" y="1903505"/>
                  </a:lnTo>
                  <a:lnTo>
                    <a:pt x="238551" y="1888553"/>
                  </a:lnTo>
                  <a:lnTo>
                    <a:pt x="241044" y="1874055"/>
                  </a:lnTo>
                  <a:lnTo>
                    <a:pt x="243311" y="1860463"/>
                  </a:lnTo>
                  <a:lnTo>
                    <a:pt x="246257" y="1847550"/>
                  </a:lnTo>
                  <a:lnTo>
                    <a:pt x="247844" y="1841660"/>
                  </a:lnTo>
                  <a:lnTo>
                    <a:pt x="249430" y="1835770"/>
                  </a:lnTo>
                  <a:lnTo>
                    <a:pt x="251243" y="1829881"/>
                  </a:lnTo>
                  <a:lnTo>
                    <a:pt x="253283" y="1824444"/>
                  </a:lnTo>
                  <a:lnTo>
                    <a:pt x="255323" y="1819007"/>
                  </a:lnTo>
                  <a:lnTo>
                    <a:pt x="257816" y="1814250"/>
                  </a:lnTo>
                  <a:lnTo>
                    <a:pt x="262803" y="1815609"/>
                  </a:lnTo>
                  <a:lnTo>
                    <a:pt x="269602" y="1818101"/>
                  </a:lnTo>
                  <a:lnTo>
                    <a:pt x="278215" y="1820139"/>
                  </a:lnTo>
                  <a:lnTo>
                    <a:pt x="287961" y="1822405"/>
                  </a:lnTo>
                  <a:lnTo>
                    <a:pt x="299294" y="1824444"/>
                  </a:lnTo>
                  <a:lnTo>
                    <a:pt x="305640" y="1825576"/>
                  </a:lnTo>
                  <a:lnTo>
                    <a:pt x="311987" y="1826256"/>
                  </a:lnTo>
                  <a:lnTo>
                    <a:pt x="318786" y="1826936"/>
                  </a:lnTo>
                  <a:lnTo>
                    <a:pt x="325813" y="1827389"/>
                  </a:lnTo>
                  <a:lnTo>
                    <a:pt x="333292" y="1827842"/>
                  </a:lnTo>
                  <a:lnTo>
                    <a:pt x="340772" y="1827842"/>
                  </a:lnTo>
                  <a:lnTo>
                    <a:pt x="348705" y="1827615"/>
                  </a:lnTo>
                  <a:lnTo>
                    <a:pt x="356638" y="1827389"/>
                  </a:lnTo>
                  <a:lnTo>
                    <a:pt x="365024" y="1826482"/>
                  </a:lnTo>
                  <a:lnTo>
                    <a:pt x="373183" y="1825576"/>
                  </a:lnTo>
                  <a:lnTo>
                    <a:pt x="381796" y="1824217"/>
                  </a:lnTo>
                  <a:lnTo>
                    <a:pt x="390636" y="1822631"/>
                  </a:lnTo>
                  <a:lnTo>
                    <a:pt x="399476" y="1820593"/>
                  </a:lnTo>
                  <a:lnTo>
                    <a:pt x="408542" y="1818101"/>
                  </a:lnTo>
                  <a:lnTo>
                    <a:pt x="417608" y="1815156"/>
                  </a:lnTo>
                  <a:lnTo>
                    <a:pt x="426901" y="1811984"/>
                  </a:lnTo>
                  <a:lnTo>
                    <a:pt x="436194" y="1808133"/>
                  </a:lnTo>
                  <a:lnTo>
                    <a:pt x="445487" y="1803829"/>
                  </a:lnTo>
                  <a:lnTo>
                    <a:pt x="454779" y="1799072"/>
                  </a:lnTo>
                  <a:lnTo>
                    <a:pt x="464072" y="1793635"/>
                  </a:lnTo>
                  <a:lnTo>
                    <a:pt x="473818" y="1787745"/>
                  </a:lnTo>
                  <a:lnTo>
                    <a:pt x="483111" y="1781175"/>
                  </a:lnTo>
                  <a:close/>
                  <a:moveTo>
                    <a:pt x="2126138" y="1677988"/>
                  </a:moveTo>
                  <a:lnTo>
                    <a:pt x="2135640" y="1677988"/>
                  </a:lnTo>
                  <a:lnTo>
                    <a:pt x="2145594" y="1677988"/>
                  </a:lnTo>
                  <a:lnTo>
                    <a:pt x="2155095" y="1678442"/>
                  </a:lnTo>
                  <a:lnTo>
                    <a:pt x="2164370" y="1679577"/>
                  </a:lnTo>
                  <a:lnTo>
                    <a:pt x="2173420" y="1680939"/>
                  </a:lnTo>
                  <a:lnTo>
                    <a:pt x="2182243" y="1682301"/>
                  </a:lnTo>
                  <a:lnTo>
                    <a:pt x="2190387" y="1684571"/>
                  </a:lnTo>
                  <a:lnTo>
                    <a:pt x="2198757" y="1686614"/>
                  </a:lnTo>
                  <a:lnTo>
                    <a:pt x="2206449" y="1689111"/>
                  </a:lnTo>
                  <a:lnTo>
                    <a:pt x="2213688" y="1692062"/>
                  </a:lnTo>
                  <a:lnTo>
                    <a:pt x="2220701" y="1694786"/>
                  </a:lnTo>
                  <a:lnTo>
                    <a:pt x="2227262" y="1698191"/>
                  </a:lnTo>
                  <a:lnTo>
                    <a:pt x="2233144" y="1701823"/>
                  </a:lnTo>
                  <a:lnTo>
                    <a:pt x="2238573" y="1705455"/>
                  </a:lnTo>
                  <a:lnTo>
                    <a:pt x="2243550" y="1709541"/>
                  </a:lnTo>
                  <a:lnTo>
                    <a:pt x="2247623" y="1713854"/>
                  </a:lnTo>
                  <a:lnTo>
                    <a:pt x="2251468" y="1717939"/>
                  </a:lnTo>
                  <a:lnTo>
                    <a:pt x="2255088" y="1718166"/>
                  </a:lnTo>
                  <a:lnTo>
                    <a:pt x="2258934" y="1718620"/>
                  </a:lnTo>
                  <a:lnTo>
                    <a:pt x="2262327" y="1719301"/>
                  </a:lnTo>
                  <a:lnTo>
                    <a:pt x="2265721" y="1720209"/>
                  </a:lnTo>
                  <a:lnTo>
                    <a:pt x="2269114" y="1721344"/>
                  </a:lnTo>
                  <a:lnTo>
                    <a:pt x="2272281" y="1722706"/>
                  </a:lnTo>
                  <a:lnTo>
                    <a:pt x="2275222" y="1724068"/>
                  </a:lnTo>
                  <a:lnTo>
                    <a:pt x="2278163" y="1725657"/>
                  </a:lnTo>
                  <a:lnTo>
                    <a:pt x="2281104" y="1727700"/>
                  </a:lnTo>
                  <a:lnTo>
                    <a:pt x="2283593" y="1729970"/>
                  </a:lnTo>
                  <a:lnTo>
                    <a:pt x="2286081" y="1732013"/>
                  </a:lnTo>
                  <a:lnTo>
                    <a:pt x="2288570" y="1734510"/>
                  </a:lnTo>
                  <a:lnTo>
                    <a:pt x="2290832" y="1737234"/>
                  </a:lnTo>
                  <a:lnTo>
                    <a:pt x="2292868" y="1739731"/>
                  </a:lnTo>
                  <a:lnTo>
                    <a:pt x="2294904" y="1742682"/>
                  </a:lnTo>
                  <a:lnTo>
                    <a:pt x="2296940" y="1745633"/>
                  </a:lnTo>
                  <a:lnTo>
                    <a:pt x="2300560" y="1752216"/>
                  </a:lnTo>
                  <a:lnTo>
                    <a:pt x="2303953" y="1759026"/>
                  </a:lnTo>
                  <a:lnTo>
                    <a:pt x="2306894" y="1766516"/>
                  </a:lnTo>
                  <a:lnTo>
                    <a:pt x="2309157" y="1774007"/>
                  </a:lnTo>
                  <a:lnTo>
                    <a:pt x="2311645" y="1781952"/>
                  </a:lnTo>
                  <a:lnTo>
                    <a:pt x="2313455" y="1790351"/>
                  </a:lnTo>
                  <a:lnTo>
                    <a:pt x="2314812" y="1798977"/>
                  </a:lnTo>
                  <a:lnTo>
                    <a:pt x="2316170" y="1807376"/>
                  </a:lnTo>
                  <a:lnTo>
                    <a:pt x="2317301" y="1816228"/>
                  </a:lnTo>
                  <a:lnTo>
                    <a:pt x="2317980" y="1825081"/>
                  </a:lnTo>
                  <a:lnTo>
                    <a:pt x="2318885" y="1833934"/>
                  </a:lnTo>
                  <a:lnTo>
                    <a:pt x="2319111" y="1842787"/>
                  </a:lnTo>
                  <a:lnTo>
                    <a:pt x="2319337" y="1851413"/>
                  </a:lnTo>
                  <a:lnTo>
                    <a:pt x="2319337" y="1859812"/>
                  </a:lnTo>
                  <a:lnTo>
                    <a:pt x="2319111" y="1876155"/>
                  </a:lnTo>
                  <a:lnTo>
                    <a:pt x="2318432" y="1891137"/>
                  </a:lnTo>
                  <a:lnTo>
                    <a:pt x="2317527" y="1904303"/>
                  </a:lnTo>
                  <a:lnTo>
                    <a:pt x="2316396" y="1915425"/>
                  </a:lnTo>
                  <a:lnTo>
                    <a:pt x="2315717" y="1923824"/>
                  </a:lnTo>
                  <a:lnTo>
                    <a:pt x="2311193" y="1921781"/>
                  </a:lnTo>
                  <a:lnTo>
                    <a:pt x="2306668" y="1919511"/>
                  </a:lnTo>
                  <a:lnTo>
                    <a:pt x="2301691" y="1918149"/>
                  </a:lnTo>
                  <a:lnTo>
                    <a:pt x="2296714" y="1917014"/>
                  </a:lnTo>
                  <a:lnTo>
                    <a:pt x="2293094" y="1892272"/>
                  </a:lnTo>
                  <a:lnTo>
                    <a:pt x="2291285" y="1880695"/>
                  </a:lnTo>
                  <a:lnTo>
                    <a:pt x="2289475" y="1869345"/>
                  </a:lnTo>
                  <a:lnTo>
                    <a:pt x="2287439" y="1858677"/>
                  </a:lnTo>
                  <a:lnTo>
                    <a:pt x="2285176" y="1848235"/>
                  </a:lnTo>
                  <a:lnTo>
                    <a:pt x="2282462" y="1838474"/>
                  </a:lnTo>
                  <a:lnTo>
                    <a:pt x="2279521" y="1828940"/>
                  </a:lnTo>
                  <a:lnTo>
                    <a:pt x="2277937" y="1824400"/>
                  </a:lnTo>
                  <a:lnTo>
                    <a:pt x="2276127" y="1819860"/>
                  </a:lnTo>
                  <a:lnTo>
                    <a:pt x="2274091" y="1815774"/>
                  </a:lnTo>
                  <a:lnTo>
                    <a:pt x="2272055" y="1811689"/>
                  </a:lnTo>
                  <a:lnTo>
                    <a:pt x="2269793" y="1807830"/>
                  </a:lnTo>
                  <a:lnTo>
                    <a:pt x="2267531" y="1803744"/>
                  </a:lnTo>
                  <a:lnTo>
                    <a:pt x="2265042" y="1800112"/>
                  </a:lnTo>
                  <a:lnTo>
                    <a:pt x="2262101" y="1796480"/>
                  </a:lnTo>
                  <a:lnTo>
                    <a:pt x="2259386" y="1792848"/>
                  </a:lnTo>
                  <a:lnTo>
                    <a:pt x="2256219" y="1789897"/>
                  </a:lnTo>
                  <a:lnTo>
                    <a:pt x="2252826" y="1786492"/>
                  </a:lnTo>
                  <a:lnTo>
                    <a:pt x="2249432" y="1783541"/>
                  </a:lnTo>
                  <a:lnTo>
                    <a:pt x="2245586" y="1780817"/>
                  </a:lnTo>
                  <a:lnTo>
                    <a:pt x="2241741" y="1777866"/>
                  </a:lnTo>
                  <a:lnTo>
                    <a:pt x="2237216" y="1775369"/>
                  </a:lnTo>
                  <a:lnTo>
                    <a:pt x="2232918" y="1772872"/>
                  </a:lnTo>
                  <a:lnTo>
                    <a:pt x="2223190" y="1779682"/>
                  </a:lnTo>
                  <a:lnTo>
                    <a:pt x="2213236" y="1786038"/>
                  </a:lnTo>
                  <a:lnTo>
                    <a:pt x="2203508" y="1791486"/>
                  </a:lnTo>
                  <a:lnTo>
                    <a:pt x="2193780" y="1796480"/>
                  </a:lnTo>
                  <a:lnTo>
                    <a:pt x="2184052" y="1801020"/>
                  </a:lnTo>
                  <a:lnTo>
                    <a:pt x="2174551" y="1804879"/>
                  </a:lnTo>
                  <a:lnTo>
                    <a:pt x="2164823" y="1808284"/>
                  </a:lnTo>
                  <a:lnTo>
                    <a:pt x="2155548" y="1811462"/>
                  </a:lnTo>
                  <a:lnTo>
                    <a:pt x="2146272" y="1813958"/>
                  </a:lnTo>
                  <a:lnTo>
                    <a:pt x="2137223" y="1816001"/>
                  </a:lnTo>
                  <a:lnTo>
                    <a:pt x="2128174" y="1817817"/>
                  </a:lnTo>
                  <a:lnTo>
                    <a:pt x="2119351" y="1819179"/>
                  </a:lnTo>
                  <a:lnTo>
                    <a:pt x="2110528" y="1820087"/>
                  </a:lnTo>
                  <a:lnTo>
                    <a:pt x="2102384" y="1820995"/>
                  </a:lnTo>
                  <a:lnTo>
                    <a:pt x="2094014" y="1821449"/>
                  </a:lnTo>
                  <a:lnTo>
                    <a:pt x="2086096" y="1821449"/>
                  </a:lnTo>
                  <a:lnTo>
                    <a:pt x="2078178" y="1821449"/>
                  </a:lnTo>
                  <a:lnTo>
                    <a:pt x="2070712" y="1821222"/>
                  </a:lnTo>
                  <a:lnTo>
                    <a:pt x="2063473" y="1820768"/>
                  </a:lnTo>
                  <a:lnTo>
                    <a:pt x="2056460" y="1819860"/>
                  </a:lnTo>
                  <a:lnTo>
                    <a:pt x="2049899" y="1819179"/>
                  </a:lnTo>
                  <a:lnTo>
                    <a:pt x="2043565" y="1818044"/>
                  </a:lnTo>
                  <a:lnTo>
                    <a:pt x="2032027" y="1816001"/>
                  </a:lnTo>
                  <a:lnTo>
                    <a:pt x="2021621" y="1813504"/>
                  </a:lnTo>
                  <a:lnTo>
                    <a:pt x="2013024" y="1811008"/>
                  </a:lnTo>
                  <a:lnTo>
                    <a:pt x="2006011" y="1808965"/>
                  </a:lnTo>
                  <a:lnTo>
                    <a:pt x="2000808" y="1807149"/>
                  </a:lnTo>
                  <a:lnTo>
                    <a:pt x="1998319" y="1812370"/>
                  </a:lnTo>
                  <a:lnTo>
                    <a:pt x="1996057" y="1817817"/>
                  </a:lnTo>
                  <a:lnTo>
                    <a:pt x="1994021" y="1823719"/>
                  </a:lnTo>
                  <a:lnTo>
                    <a:pt x="1992211" y="1829621"/>
                  </a:lnTo>
                  <a:lnTo>
                    <a:pt x="1990401" y="1835750"/>
                  </a:lnTo>
                  <a:lnTo>
                    <a:pt x="1988817" y="1842333"/>
                  </a:lnTo>
                  <a:lnTo>
                    <a:pt x="1985876" y="1855726"/>
                  </a:lnTo>
                  <a:lnTo>
                    <a:pt x="1983388" y="1869799"/>
                  </a:lnTo>
                  <a:lnTo>
                    <a:pt x="1980673" y="1884781"/>
                  </a:lnTo>
                  <a:lnTo>
                    <a:pt x="1977958" y="1900671"/>
                  </a:lnTo>
                  <a:lnTo>
                    <a:pt x="1974791" y="1917014"/>
                  </a:lnTo>
                  <a:lnTo>
                    <a:pt x="1969588" y="1918149"/>
                  </a:lnTo>
                  <a:lnTo>
                    <a:pt x="1964611" y="1919511"/>
                  </a:lnTo>
                  <a:lnTo>
                    <a:pt x="1960086" y="1921781"/>
                  </a:lnTo>
                  <a:lnTo>
                    <a:pt x="1955336" y="1924051"/>
                  </a:lnTo>
                  <a:lnTo>
                    <a:pt x="1954204" y="1914517"/>
                  </a:lnTo>
                  <a:lnTo>
                    <a:pt x="1952621" y="1901579"/>
                  </a:lnTo>
                  <a:lnTo>
                    <a:pt x="1951716" y="1894088"/>
                  </a:lnTo>
                  <a:lnTo>
                    <a:pt x="1951263" y="1886143"/>
                  </a:lnTo>
                  <a:lnTo>
                    <a:pt x="1951037" y="1877290"/>
                  </a:lnTo>
                  <a:lnTo>
                    <a:pt x="1951037" y="1868210"/>
                  </a:lnTo>
                  <a:lnTo>
                    <a:pt x="1951037" y="1858677"/>
                  </a:lnTo>
                  <a:lnTo>
                    <a:pt x="1951490" y="1848689"/>
                  </a:lnTo>
                  <a:lnTo>
                    <a:pt x="1952395" y="1838701"/>
                  </a:lnTo>
                  <a:lnTo>
                    <a:pt x="1953526" y="1828032"/>
                  </a:lnTo>
                  <a:lnTo>
                    <a:pt x="1955336" y="1817590"/>
                  </a:lnTo>
                  <a:lnTo>
                    <a:pt x="1957372" y="1806922"/>
                  </a:lnTo>
                  <a:lnTo>
                    <a:pt x="1960313" y="1796026"/>
                  </a:lnTo>
                  <a:lnTo>
                    <a:pt x="1961896" y="1790805"/>
                  </a:lnTo>
                  <a:lnTo>
                    <a:pt x="1963706" y="1785357"/>
                  </a:lnTo>
                  <a:lnTo>
                    <a:pt x="1965516" y="1780136"/>
                  </a:lnTo>
                  <a:lnTo>
                    <a:pt x="1967552" y="1775142"/>
                  </a:lnTo>
                  <a:lnTo>
                    <a:pt x="1969814" y="1769921"/>
                  </a:lnTo>
                  <a:lnTo>
                    <a:pt x="1972303" y="1764700"/>
                  </a:lnTo>
                  <a:lnTo>
                    <a:pt x="1974791" y="1759707"/>
                  </a:lnTo>
                  <a:lnTo>
                    <a:pt x="1977732" y="1754486"/>
                  </a:lnTo>
                  <a:lnTo>
                    <a:pt x="1980673" y="1749946"/>
                  </a:lnTo>
                  <a:lnTo>
                    <a:pt x="1983840" y="1744952"/>
                  </a:lnTo>
                  <a:lnTo>
                    <a:pt x="1987234" y="1740185"/>
                  </a:lnTo>
                  <a:lnTo>
                    <a:pt x="1990853" y="1735645"/>
                  </a:lnTo>
                  <a:lnTo>
                    <a:pt x="1994699" y="1731105"/>
                  </a:lnTo>
                  <a:lnTo>
                    <a:pt x="1998771" y="1726792"/>
                  </a:lnTo>
                  <a:lnTo>
                    <a:pt x="2003070" y="1722252"/>
                  </a:lnTo>
                  <a:lnTo>
                    <a:pt x="2007594" y="1718166"/>
                  </a:lnTo>
                  <a:lnTo>
                    <a:pt x="2012345" y="1714308"/>
                  </a:lnTo>
                  <a:lnTo>
                    <a:pt x="2017322" y="1710449"/>
                  </a:lnTo>
                  <a:lnTo>
                    <a:pt x="2022752" y="1706817"/>
                  </a:lnTo>
                  <a:lnTo>
                    <a:pt x="2028181" y="1703412"/>
                  </a:lnTo>
                  <a:lnTo>
                    <a:pt x="2033837" y="1700007"/>
                  </a:lnTo>
                  <a:lnTo>
                    <a:pt x="2039945" y="1697283"/>
                  </a:lnTo>
                  <a:lnTo>
                    <a:pt x="2046279" y="1694105"/>
                  </a:lnTo>
                  <a:lnTo>
                    <a:pt x="2052840" y="1691381"/>
                  </a:lnTo>
                  <a:lnTo>
                    <a:pt x="2059853" y="1688884"/>
                  </a:lnTo>
                  <a:lnTo>
                    <a:pt x="2066866" y="1686841"/>
                  </a:lnTo>
                  <a:lnTo>
                    <a:pt x="2074332" y="1684798"/>
                  </a:lnTo>
                  <a:lnTo>
                    <a:pt x="2082024" y="1682982"/>
                  </a:lnTo>
                  <a:lnTo>
                    <a:pt x="2090394" y="1681393"/>
                  </a:lnTo>
                  <a:lnTo>
                    <a:pt x="2098764" y="1680031"/>
                  </a:lnTo>
                  <a:lnTo>
                    <a:pt x="2107361" y="1679350"/>
                  </a:lnTo>
                  <a:lnTo>
                    <a:pt x="2116637" y="1678442"/>
                  </a:lnTo>
                  <a:lnTo>
                    <a:pt x="2126138" y="1677988"/>
                  </a:lnTo>
                  <a:close/>
                  <a:moveTo>
                    <a:pt x="1252181" y="1677988"/>
                  </a:moveTo>
                  <a:lnTo>
                    <a:pt x="1261724" y="1677988"/>
                  </a:lnTo>
                  <a:lnTo>
                    <a:pt x="1271493" y="1677988"/>
                  </a:lnTo>
                  <a:lnTo>
                    <a:pt x="1281263" y="1678442"/>
                  </a:lnTo>
                  <a:lnTo>
                    <a:pt x="1290579" y="1679577"/>
                  </a:lnTo>
                  <a:lnTo>
                    <a:pt x="1299667" y="1680939"/>
                  </a:lnTo>
                  <a:lnTo>
                    <a:pt x="1308528" y="1682301"/>
                  </a:lnTo>
                  <a:lnTo>
                    <a:pt x="1317161" y="1684571"/>
                  </a:lnTo>
                  <a:lnTo>
                    <a:pt x="1325114" y="1686614"/>
                  </a:lnTo>
                  <a:lnTo>
                    <a:pt x="1332838" y="1689111"/>
                  </a:lnTo>
                  <a:lnTo>
                    <a:pt x="1340109" y="1692062"/>
                  </a:lnTo>
                  <a:lnTo>
                    <a:pt x="1347152" y="1694786"/>
                  </a:lnTo>
                  <a:lnTo>
                    <a:pt x="1353741" y="1698191"/>
                  </a:lnTo>
                  <a:lnTo>
                    <a:pt x="1359649" y="1701823"/>
                  </a:lnTo>
                  <a:lnTo>
                    <a:pt x="1365101" y="1705455"/>
                  </a:lnTo>
                  <a:lnTo>
                    <a:pt x="1370100" y="1709541"/>
                  </a:lnTo>
                  <a:lnTo>
                    <a:pt x="1374417" y="1713854"/>
                  </a:lnTo>
                  <a:lnTo>
                    <a:pt x="1378052" y="1717939"/>
                  </a:lnTo>
                  <a:lnTo>
                    <a:pt x="1381915" y="1718166"/>
                  </a:lnTo>
                  <a:lnTo>
                    <a:pt x="1385550" y="1718620"/>
                  </a:lnTo>
                  <a:lnTo>
                    <a:pt x="1388958" y="1719301"/>
                  </a:lnTo>
                  <a:lnTo>
                    <a:pt x="1392593" y="1720209"/>
                  </a:lnTo>
                  <a:lnTo>
                    <a:pt x="1395774" y="1721344"/>
                  </a:lnTo>
                  <a:lnTo>
                    <a:pt x="1398955" y="1722706"/>
                  </a:lnTo>
                  <a:lnTo>
                    <a:pt x="1401908" y="1724068"/>
                  </a:lnTo>
                  <a:lnTo>
                    <a:pt x="1404862" y="1725657"/>
                  </a:lnTo>
                  <a:lnTo>
                    <a:pt x="1407589" y="1727700"/>
                  </a:lnTo>
                  <a:lnTo>
                    <a:pt x="1410315" y="1729970"/>
                  </a:lnTo>
                  <a:lnTo>
                    <a:pt x="1412814" y="1732013"/>
                  </a:lnTo>
                  <a:lnTo>
                    <a:pt x="1415313" y="1734510"/>
                  </a:lnTo>
                  <a:lnTo>
                    <a:pt x="1417586" y="1737234"/>
                  </a:lnTo>
                  <a:lnTo>
                    <a:pt x="1419858" y="1739731"/>
                  </a:lnTo>
                  <a:lnTo>
                    <a:pt x="1421902" y="1742682"/>
                  </a:lnTo>
                  <a:lnTo>
                    <a:pt x="1423720" y="1745633"/>
                  </a:lnTo>
                  <a:lnTo>
                    <a:pt x="1427355" y="1752216"/>
                  </a:lnTo>
                  <a:lnTo>
                    <a:pt x="1430763" y="1759026"/>
                  </a:lnTo>
                  <a:lnTo>
                    <a:pt x="1433717" y="1766516"/>
                  </a:lnTo>
                  <a:lnTo>
                    <a:pt x="1436216" y="1774007"/>
                  </a:lnTo>
                  <a:lnTo>
                    <a:pt x="1438261" y="1781952"/>
                  </a:lnTo>
                  <a:lnTo>
                    <a:pt x="1440079" y="1790351"/>
                  </a:lnTo>
                  <a:lnTo>
                    <a:pt x="1441669" y="1798977"/>
                  </a:lnTo>
                  <a:lnTo>
                    <a:pt x="1443032" y="1807376"/>
                  </a:lnTo>
                  <a:lnTo>
                    <a:pt x="1444168" y="1816228"/>
                  </a:lnTo>
                  <a:lnTo>
                    <a:pt x="1444850" y="1825081"/>
                  </a:lnTo>
                  <a:lnTo>
                    <a:pt x="1445532" y="1833934"/>
                  </a:lnTo>
                  <a:lnTo>
                    <a:pt x="1445986" y="1842787"/>
                  </a:lnTo>
                  <a:lnTo>
                    <a:pt x="1446213" y="1851413"/>
                  </a:lnTo>
                  <a:lnTo>
                    <a:pt x="1446213" y="1859812"/>
                  </a:lnTo>
                  <a:lnTo>
                    <a:pt x="1445986" y="1876155"/>
                  </a:lnTo>
                  <a:lnTo>
                    <a:pt x="1445304" y="1891137"/>
                  </a:lnTo>
                  <a:lnTo>
                    <a:pt x="1444396" y="1904303"/>
                  </a:lnTo>
                  <a:lnTo>
                    <a:pt x="1443260" y="1915425"/>
                  </a:lnTo>
                  <a:lnTo>
                    <a:pt x="1442578" y="1923824"/>
                  </a:lnTo>
                  <a:lnTo>
                    <a:pt x="1438034" y="1921781"/>
                  </a:lnTo>
                  <a:lnTo>
                    <a:pt x="1433490" y="1919511"/>
                  </a:lnTo>
                  <a:lnTo>
                    <a:pt x="1428491" y="1918149"/>
                  </a:lnTo>
                  <a:lnTo>
                    <a:pt x="1423493" y="1917014"/>
                  </a:lnTo>
                  <a:lnTo>
                    <a:pt x="1419858" y="1892272"/>
                  </a:lnTo>
                  <a:lnTo>
                    <a:pt x="1418040" y="1880695"/>
                  </a:lnTo>
                  <a:lnTo>
                    <a:pt x="1416222" y="1869345"/>
                  </a:lnTo>
                  <a:lnTo>
                    <a:pt x="1414177" y="1858677"/>
                  </a:lnTo>
                  <a:lnTo>
                    <a:pt x="1411905" y="1848235"/>
                  </a:lnTo>
                  <a:lnTo>
                    <a:pt x="1409179" y="1838474"/>
                  </a:lnTo>
                  <a:lnTo>
                    <a:pt x="1406225" y="1828940"/>
                  </a:lnTo>
                  <a:lnTo>
                    <a:pt x="1404635" y="1824400"/>
                  </a:lnTo>
                  <a:lnTo>
                    <a:pt x="1402817" y="1819860"/>
                  </a:lnTo>
                  <a:lnTo>
                    <a:pt x="1401000" y="1815774"/>
                  </a:lnTo>
                  <a:lnTo>
                    <a:pt x="1398955" y="1811689"/>
                  </a:lnTo>
                  <a:lnTo>
                    <a:pt x="1396456" y="1807830"/>
                  </a:lnTo>
                  <a:lnTo>
                    <a:pt x="1394184" y="1803744"/>
                  </a:lnTo>
                  <a:lnTo>
                    <a:pt x="1391684" y="1800112"/>
                  </a:lnTo>
                  <a:lnTo>
                    <a:pt x="1388731" y="1796480"/>
                  </a:lnTo>
                  <a:lnTo>
                    <a:pt x="1385777" y="1792848"/>
                  </a:lnTo>
                  <a:lnTo>
                    <a:pt x="1382823" y="1789897"/>
                  </a:lnTo>
                  <a:lnTo>
                    <a:pt x="1379415" y="1786492"/>
                  </a:lnTo>
                  <a:lnTo>
                    <a:pt x="1376007" y="1783541"/>
                  </a:lnTo>
                  <a:lnTo>
                    <a:pt x="1372145" y="1780817"/>
                  </a:lnTo>
                  <a:lnTo>
                    <a:pt x="1368282" y="1777866"/>
                  </a:lnTo>
                  <a:lnTo>
                    <a:pt x="1363738" y="1775369"/>
                  </a:lnTo>
                  <a:lnTo>
                    <a:pt x="1359421" y="1772872"/>
                  </a:lnTo>
                  <a:lnTo>
                    <a:pt x="1349424" y="1779682"/>
                  </a:lnTo>
                  <a:lnTo>
                    <a:pt x="1339655" y="1786038"/>
                  </a:lnTo>
                  <a:lnTo>
                    <a:pt x="1329885" y="1791486"/>
                  </a:lnTo>
                  <a:lnTo>
                    <a:pt x="1320115" y="1796480"/>
                  </a:lnTo>
                  <a:lnTo>
                    <a:pt x="1310345" y="1801020"/>
                  </a:lnTo>
                  <a:lnTo>
                    <a:pt x="1300576" y="1804879"/>
                  </a:lnTo>
                  <a:lnTo>
                    <a:pt x="1291033" y="1808284"/>
                  </a:lnTo>
                  <a:lnTo>
                    <a:pt x="1281718" y="1811462"/>
                  </a:lnTo>
                  <a:lnTo>
                    <a:pt x="1272402" y="1813958"/>
                  </a:lnTo>
                  <a:lnTo>
                    <a:pt x="1263314" y="1816001"/>
                  </a:lnTo>
                  <a:lnTo>
                    <a:pt x="1254226" y="1817817"/>
                  </a:lnTo>
                  <a:lnTo>
                    <a:pt x="1245365" y="1819179"/>
                  </a:lnTo>
                  <a:lnTo>
                    <a:pt x="1236504" y="1820087"/>
                  </a:lnTo>
                  <a:lnTo>
                    <a:pt x="1228325" y="1820995"/>
                  </a:lnTo>
                  <a:lnTo>
                    <a:pt x="1219918" y="1821449"/>
                  </a:lnTo>
                  <a:lnTo>
                    <a:pt x="1211739" y="1821449"/>
                  </a:lnTo>
                  <a:lnTo>
                    <a:pt x="1204014" y="1821449"/>
                  </a:lnTo>
                  <a:lnTo>
                    <a:pt x="1196516" y="1821222"/>
                  </a:lnTo>
                  <a:lnTo>
                    <a:pt x="1189246" y="1820768"/>
                  </a:lnTo>
                  <a:lnTo>
                    <a:pt x="1182202" y="1819860"/>
                  </a:lnTo>
                  <a:lnTo>
                    <a:pt x="1175386" y="1819179"/>
                  </a:lnTo>
                  <a:lnTo>
                    <a:pt x="1169252" y="1818044"/>
                  </a:lnTo>
                  <a:lnTo>
                    <a:pt x="1157664" y="1816001"/>
                  </a:lnTo>
                  <a:lnTo>
                    <a:pt x="1147213" y="1813504"/>
                  </a:lnTo>
                  <a:lnTo>
                    <a:pt x="1138579" y="1811008"/>
                  </a:lnTo>
                  <a:lnTo>
                    <a:pt x="1131536" y="1808965"/>
                  </a:lnTo>
                  <a:lnTo>
                    <a:pt x="1126310" y="1807149"/>
                  </a:lnTo>
                  <a:lnTo>
                    <a:pt x="1123811" y="1812370"/>
                  </a:lnTo>
                  <a:lnTo>
                    <a:pt x="1121539" y="1817817"/>
                  </a:lnTo>
                  <a:lnTo>
                    <a:pt x="1119494" y="1823719"/>
                  </a:lnTo>
                  <a:lnTo>
                    <a:pt x="1117676" y="1829621"/>
                  </a:lnTo>
                  <a:lnTo>
                    <a:pt x="1115859" y="1835750"/>
                  </a:lnTo>
                  <a:lnTo>
                    <a:pt x="1114268" y="1842333"/>
                  </a:lnTo>
                  <a:lnTo>
                    <a:pt x="1111315" y="1855726"/>
                  </a:lnTo>
                  <a:lnTo>
                    <a:pt x="1108815" y="1869799"/>
                  </a:lnTo>
                  <a:lnTo>
                    <a:pt x="1106089" y="1884781"/>
                  </a:lnTo>
                  <a:lnTo>
                    <a:pt x="1103363" y="1900671"/>
                  </a:lnTo>
                  <a:lnTo>
                    <a:pt x="1100182" y="1917014"/>
                  </a:lnTo>
                  <a:lnTo>
                    <a:pt x="1094956" y="1918149"/>
                  </a:lnTo>
                  <a:lnTo>
                    <a:pt x="1089957" y="1919511"/>
                  </a:lnTo>
                  <a:lnTo>
                    <a:pt x="1085413" y="1921781"/>
                  </a:lnTo>
                  <a:lnTo>
                    <a:pt x="1080642" y="1924051"/>
                  </a:lnTo>
                  <a:lnTo>
                    <a:pt x="1079279" y="1914517"/>
                  </a:lnTo>
                  <a:lnTo>
                    <a:pt x="1077916" y="1901579"/>
                  </a:lnTo>
                  <a:lnTo>
                    <a:pt x="1077234" y="1894088"/>
                  </a:lnTo>
                  <a:lnTo>
                    <a:pt x="1076780" y="1886143"/>
                  </a:lnTo>
                  <a:lnTo>
                    <a:pt x="1076325" y="1877290"/>
                  </a:lnTo>
                  <a:lnTo>
                    <a:pt x="1076325" y="1868210"/>
                  </a:lnTo>
                  <a:lnTo>
                    <a:pt x="1076325" y="1858677"/>
                  </a:lnTo>
                  <a:lnTo>
                    <a:pt x="1076780" y="1848689"/>
                  </a:lnTo>
                  <a:lnTo>
                    <a:pt x="1077461" y="1838701"/>
                  </a:lnTo>
                  <a:lnTo>
                    <a:pt x="1078824" y="1828032"/>
                  </a:lnTo>
                  <a:lnTo>
                    <a:pt x="1080642" y="1817590"/>
                  </a:lnTo>
                  <a:lnTo>
                    <a:pt x="1082687" y="1806922"/>
                  </a:lnTo>
                  <a:lnTo>
                    <a:pt x="1085641" y="1796026"/>
                  </a:lnTo>
                  <a:lnTo>
                    <a:pt x="1087231" y="1790805"/>
                  </a:lnTo>
                  <a:lnTo>
                    <a:pt x="1089049" y="1785357"/>
                  </a:lnTo>
                  <a:lnTo>
                    <a:pt x="1090866" y="1780136"/>
                  </a:lnTo>
                  <a:lnTo>
                    <a:pt x="1092911" y="1775142"/>
                  </a:lnTo>
                  <a:lnTo>
                    <a:pt x="1095183" y="1769921"/>
                  </a:lnTo>
                  <a:lnTo>
                    <a:pt x="1097455" y="1764700"/>
                  </a:lnTo>
                  <a:lnTo>
                    <a:pt x="1100182" y="1759707"/>
                  </a:lnTo>
                  <a:lnTo>
                    <a:pt x="1102908" y="1754486"/>
                  </a:lnTo>
                  <a:lnTo>
                    <a:pt x="1106089" y="1749946"/>
                  </a:lnTo>
                  <a:lnTo>
                    <a:pt x="1109270" y="1744952"/>
                  </a:lnTo>
                  <a:lnTo>
                    <a:pt x="1112678" y="1740185"/>
                  </a:lnTo>
                  <a:lnTo>
                    <a:pt x="1116313" y="1735645"/>
                  </a:lnTo>
                  <a:lnTo>
                    <a:pt x="1120176" y="1731105"/>
                  </a:lnTo>
                  <a:lnTo>
                    <a:pt x="1124265" y="1726792"/>
                  </a:lnTo>
                  <a:lnTo>
                    <a:pt x="1128582" y="1722252"/>
                  </a:lnTo>
                  <a:lnTo>
                    <a:pt x="1133126" y="1718166"/>
                  </a:lnTo>
                  <a:lnTo>
                    <a:pt x="1137898" y="1714308"/>
                  </a:lnTo>
                  <a:lnTo>
                    <a:pt x="1142669" y="1710449"/>
                  </a:lnTo>
                  <a:lnTo>
                    <a:pt x="1148122" y="1706817"/>
                  </a:lnTo>
                  <a:lnTo>
                    <a:pt x="1153575" y="1703412"/>
                  </a:lnTo>
                  <a:lnTo>
                    <a:pt x="1159482" y="1700007"/>
                  </a:lnTo>
                  <a:lnTo>
                    <a:pt x="1165616" y="1697283"/>
                  </a:lnTo>
                  <a:lnTo>
                    <a:pt x="1171751" y="1694105"/>
                  </a:lnTo>
                  <a:lnTo>
                    <a:pt x="1178567" y="1691381"/>
                  </a:lnTo>
                  <a:lnTo>
                    <a:pt x="1185610" y="1688884"/>
                  </a:lnTo>
                  <a:lnTo>
                    <a:pt x="1192654" y="1686841"/>
                  </a:lnTo>
                  <a:lnTo>
                    <a:pt x="1200151" y="1684798"/>
                  </a:lnTo>
                  <a:lnTo>
                    <a:pt x="1207876" y="1682982"/>
                  </a:lnTo>
                  <a:lnTo>
                    <a:pt x="1216283" y="1681393"/>
                  </a:lnTo>
                  <a:lnTo>
                    <a:pt x="1224689" y="1680031"/>
                  </a:lnTo>
                  <a:lnTo>
                    <a:pt x="1233323" y="1679350"/>
                  </a:lnTo>
                  <a:lnTo>
                    <a:pt x="1242411" y="1678442"/>
                  </a:lnTo>
                  <a:lnTo>
                    <a:pt x="1252181" y="1677988"/>
                  </a:lnTo>
                  <a:close/>
                  <a:moveTo>
                    <a:pt x="377468" y="1677988"/>
                  </a:moveTo>
                  <a:lnTo>
                    <a:pt x="387237" y="1677988"/>
                  </a:lnTo>
                  <a:lnTo>
                    <a:pt x="396780" y="1677988"/>
                  </a:lnTo>
                  <a:lnTo>
                    <a:pt x="406550" y="1678442"/>
                  </a:lnTo>
                  <a:lnTo>
                    <a:pt x="415866" y="1679577"/>
                  </a:lnTo>
                  <a:lnTo>
                    <a:pt x="424954" y="1680939"/>
                  </a:lnTo>
                  <a:lnTo>
                    <a:pt x="433815" y="1682301"/>
                  </a:lnTo>
                  <a:lnTo>
                    <a:pt x="441994" y="1684571"/>
                  </a:lnTo>
                  <a:lnTo>
                    <a:pt x="450401" y="1686614"/>
                  </a:lnTo>
                  <a:lnTo>
                    <a:pt x="458125" y="1689111"/>
                  </a:lnTo>
                  <a:lnTo>
                    <a:pt x="465396" y="1692062"/>
                  </a:lnTo>
                  <a:lnTo>
                    <a:pt x="472439" y="1694786"/>
                  </a:lnTo>
                  <a:lnTo>
                    <a:pt x="479028" y="1698191"/>
                  </a:lnTo>
                  <a:lnTo>
                    <a:pt x="484936" y="1701823"/>
                  </a:lnTo>
                  <a:lnTo>
                    <a:pt x="490388" y="1705455"/>
                  </a:lnTo>
                  <a:lnTo>
                    <a:pt x="495387" y="1709541"/>
                  </a:lnTo>
                  <a:lnTo>
                    <a:pt x="499704" y="1713854"/>
                  </a:lnTo>
                  <a:lnTo>
                    <a:pt x="503339" y="1717939"/>
                  </a:lnTo>
                  <a:lnTo>
                    <a:pt x="507202" y="1718166"/>
                  </a:lnTo>
                  <a:lnTo>
                    <a:pt x="510837" y="1718620"/>
                  </a:lnTo>
                  <a:lnTo>
                    <a:pt x="514472" y="1719301"/>
                  </a:lnTo>
                  <a:lnTo>
                    <a:pt x="517880" y="1720209"/>
                  </a:lnTo>
                  <a:lnTo>
                    <a:pt x="521061" y="1721344"/>
                  </a:lnTo>
                  <a:lnTo>
                    <a:pt x="524242" y="1722706"/>
                  </a:lnTo>
                  <a:lnTo>
                    <a:pt x="527195" y="1724068"/>
                  </a:lnTo>
                  <a:lnTo>
                    <a:pt x="530149" y="1725657"/>
                  </a:lnTo>
                  <a:lnTo>
                    <a:pt x="532876" y="1727700"/>
                  </a:lnTo>
                  <a:lnTo>
                    <a:pt x="535602" y="1729970"/>
                  </a:lnTo>
                  <a:lnTo>
                    <a:pt x="538101" y="1732013"/>
                  </a:lnTo>
                  <a:lnTo>
                    <a:pt x="540600" y="1734510"/>
                  </a:lnTo>
                  <a:lnTo>
                    <a:pt x="542873" y="1737234"/>
                  </a:lnTo>
                  <a:lnTo>
                    <a:pt x="545145" y="1739731"/>
                  </a:lnTo>
                  <a:lnTo>
                    <a:pt x="547189" y="1742682"/>
                  </a:lnTo>
                  <a:lnTo>
                    <a:pt x="549007" y="1745633"/>
                  </a:lnTo>
                  <a:lnTo>
                    <a:pt x="552642" y="1752216"/>
                  </a:lnTo>
                  <a:lnTo>
                    <a:pt x="556050" y="1759026"/>
                  </a:lnTo>
                  <a:lnTo>
                    <a:pt x="559004" y="1766516"/>
                  </a:lnTo>
                  <a:lnTo>
                    <a:pt x="561503" y="1774007"/>
                  </a:lnTo>
                  <a:lnTo>
                    <a:pt x="563548" y="1781952"/>
                  </a:lnTo>
                  <a:lnTo>
                    <a:pt x="565366" y="1790351"/>
                  </a:lnTo>
                  <a:lnTo>
                    <a:pt x="566956" y="1798977"/>
                  </a:lnTo>
                  <a:lnTo>
                    <a:pt x="568319" y="1807376"/>
                  </a:lnTo>
                  <a:lnTo>
                    <a:pt x="569228" y="1816228"/>
                  </a:lnTo>
                  <a:lnTo>
                    <a:pt x="570137" y="1825081"/>
                  </a:lnTo>
                  <a:lnTo>
                    <a:pt x="570819" y="1833934"/>
                  </a:lnTo>
                  <a:lnTo>
                    <a:pt x="571046" y="1842787"/>
                  </a:lnTo>
                  <a:lnTo>
                    <a:pt x="571500" y="1851413"/>
                  </a:lnTo>
                  <a:lnTo>
                    <a:pt x="571500" y="1859812"/>
                  </a:lnTo>
                  <a:lnTo>
                    <a:pt x="571046" y="1876155"/>
                  </a:lnTo>
                  <a:lnTo>
                    <a:pt x="570591" y="1891137"/>
                  </a:lnTo>
                  <a:lnTo>
                    <a:pt x="569683" y="1904303"/>
                  </a:lnTo>
                  <a:lnTo>
                    <a:pt x="568547" y="1915425"/>
                  </a:lnTo>
                  <a:lnTo>
                    <a:pt x="567865" y="1923824"/>
                  </a:lnTo>
                  <a:lnTo>
                    <a:pt x="563321" y="1921781"/>
                  </a:lnTo>
                  <a:lnTo>
                    <a:pt x="558777" y="1919511"/>
                  </a:lnTo>
                  <a:lnTo>
                    <a:pt x="553778" y="1918149"/>
                  </a:lnTo>
                  <a:lnTo>
                    <a:pt x="548780" y="1917014"/>
                  </a:lnTo>
                  <a:lnTo>
                    <a:pt x="545145" y="1892272"/>
                  </a:lnTo>
                  <a:lnTo>
                    <a:pt x="543327" y="1880695"/>
                  </a:lnTo>
                  <a:lnTo>
                    <a:pt x="541509" y="1869345"/>
                  </a:lnTo>
                  <a:lnTo>
                    <a:pt x="539464" y="1858677"/>
                  </a:lnTo>
                  <a:lnTo>
                    <a:pt x="537192" y="1848235"/>
                  </a:lnTo>
                  <a:lnTo>
                    <a:pt x="534466" y="1838474"/>
                  </a:lnTo>
                  <a:lnTo>
                    <a:pt x="531512" y="1828940"/>
                  </a:lnTo>
                  <a:lnTo>
                    <a:pt x="529922" y="1824400"/>
                  </a:lnTo>
                  <a:lnTo>
                    <a:pt x="528104" y="1819860"/>
                  </a:lnTo>
                  <a:lnTo>
                    <a:pt x="526287" y="1815774"/>
                  </a:lnTo>
                  <a:lnTo>
                    <a:pt x="524242" y="1811689"/>
                  </a:lnTo>
                  <a:lnTo>
                    <a:pt x="521743" y="1807830"/>
                  </a:lnTo>
                  <a:lnTo>
                    <a:pt x="519471" y="1803744"/>
                  </a:lnTo>
                  <a:lnTo>
                    <a:pt x="516971" y="1800112"/>
                  </a:lnTo>
                  <a:lnTo>
                    <a:pt x="514018" y="1796480"/>
                  </a:lnTo>
                  <a:lnTo>
                    <a:pt x="511064" y="1792848"/>
                  </a:lnTo>
                  <a:lnTo>
                    <a:pt x="508110" y="1789897"/>
                  </a:lnTo>
                  <a:lnTo>
                    <a:pt x="504702" y="1786492"/>
                  </a:lnTo>
                  <a:lnTo>
                    <a:pt x="501294" y="1783541"/>
                  </a:lnTo>
                  <a:lnTo>
                    <a:pt x="497432" y="1780817"/>
                  </a:lnTo>
                  <a:lnTo>
                    <a:pt x="493569" y="1777866"/>
                  </a:lnTo>
                  <a:lnTo>
                    <a:pt x="489025" y="1775369"/>
                  </a:lnTo>
                  <a:lnTo>
                    <a:pt x="484708" y="1772872"/>
                  </a:lnTo>
                  <a:lnTo>
                    <a:pt x="474711" y="1779682"/>
                  </a:lnTo>
                  <a:lnTo>
                    <a:pt x="464942" y="1786038"/>
                  </a:lnTo>
                  <a:lnTo>
                    <a:pt x="454945" y="1791486"/>
                  </a:lnTo>
                  <a:lnTo>
                    <a:pt x="445402" y="1796480"/>
                  </a:lnTo>
                  <a:lnTo>
                    <a:pt x="435632" y="1801020"/>
                  </a:lnTo>
                  <a:lnTo>
                    <a:pt x="425863" y="1804879"/>
                  </a:lnTo>
                  <a:lnTo>
                    <a:pt x="416320" y="1808284"/>
                  </a:lnTo>
                  <a:lnTo>
                    <a:pt x="407005" y="1811462"/>
                  </a:lnTo>
                  <a:lnTo>
                    <a:pt x="397689" y="1813958"/>
                  </a:lnTo>
                  <a:lnTo>
                    <a:pt x="388601" y="1816001"/>
                  </a:lnTo>
                  <a:lnTo>
                    <a:pt x="379512" y="1817817"/>
                  </a:lnTo>
                  <a:lnTo>
                    <a:pt x="370651" y="1819179"/>
                  </a:lnTo>
                  <a:lnTo>
                    <a:pt x="361791" y="1820087"/>
                  </a:lnTo>
                  <a:lnTo>
                    <a:pt x="353384" y="1820995"/>
                  </a:lnTo>
                  <a:lnTo>
                    <a:pt x="345205" y="1821449"/>
                  </a:lnTo>
                  <a:lnTo>
                    <a:pt x="337025" y="1821449"/>
                  </a:lnTo>
                  <a:lnTo>
                    <a:pt x="329300" y="1821449"/>
                  </a:lnTo>
                  <a:lnTo>
                    <a:pt x="321803" y="1821222"/>
                  </a:lnTo>
                  <a:lnTo>
                    <a:pt x="314532" y="1820768"/>
                  </a:lnTo>
                  <a:lnTo>
                    <a:pt x="307489" y="1819860"/>
                  </a:lnTo>
                  <a:lnTo>
                    <a:pt x="300673" y="1819179"/>
                  </a:lnTo>
                  <a:lnTo>
                    <a:pt x="294538" y="1818044"/>
                  </a:lnTo>
                  <a:lnTo>
                    <a:pt x="282724" y="1816001"/>
                  </a:lnTo>
                  <a:lnTo>
                    <a:pt x="272499" y="1813504"/>
                  </a:lnTo>
                  <a:lnTo>
                    <a:pt x="263866" y="1811008"/>
                  </a:lnTo>
                  <a:lnTo>
                    <a:pt x="256822" y="1808965"/>
                  </a:lnTo>
                  <a:lnTo>
                    <a:pt x="251597" y="1807149"/>
                  </a:lnTo>
                  <a:lnTo>
                    <a:pt x="249097" y="1812370"/>
                  </a:lnTo>
                  <a:lnTo>
                    <a:pt x="246825" y="1817817"/>
                  </a:lnTo>
                  <a:lnTo>
                    <a:pt x="244553" y="1823719"/>
                  </a:lnTo>
                  <a:lnTo>
                    <a:pt x="242736" y="1829621"/>
                  </a:lnTo>
                  <a:lnTo>
                    <a:pt x="240918" y="1835750"/>
                  </a:lnTo>
                  <a:lnTo>
                    <a:pt x="239555" y="1842333"/>
                  </a:lnTo>
                  <a:lnTo>
                    <a:pt x="236601" y="1855726"/>
                  </a:lnTo>
                  <a:lnTo>
                    <a:pt x="234102" y="1869799"/>
                  </a:lnTo>
                  <a:lnTo>
                    <a:pt x="231375" y="1884781"/>
                  </a:lnTo>
                  <a:lnTo>
                    <a:pt x="228649" y="1900671"/>
                  </a:lnTo>
                  <a:lnTo>
                    <a:pt x="225468" y="1917014"/>
                  </a:lnTo>
                  <a:lnTo>
                    <a:pt x="220242" y="1918149"/>
                  </a:lnTo>
                  <a:lnTo>
                    <a:pt x="215244" y="1919511"/>
                  </a:lnTo>
                  <a:lnTo>
                    <a:pt x="210700" y="1921781"/>
                  </a:lnTo>
                  <a:lnTo>
                    <a:pt x="205929" y="1924051"/>
                  </a:lnTo>
                  <a:lnTo>
                    <a:pt x="204565" y="1914517"/>
                  </a:lnTo>
                  <a:lnTo>
                    <a:pt x="202975" y="1901579"/>
                  </a:lnTo>
                  <a:lnTo>
                    <a:pt x="202521" y="1894088"/>
                  </a:lnTo>
                  <a:lnTo>
                    <a:pt x="202066" y="1886143"/>
                  </a:lnTo>
                  <a:lnTo>
                    <a:pt x="201712" y="1877290"/>
                  </a:lnTo>
                  <a:lnTo>
                    <a:pt x="201712" y="1868210"/>
                  </a:lnTo>
                  <a:lnTo>
                    <a:pt x="201712" y="1858677"/>
                  </a:lnTo>
                  <a:lnTo>
                    <a:pt x="202066" y="1848689"/>
                  </a:lnTo>
                  <a:lnTo>
                    <a:pt x="202975" y="1838701"/>
                  </a:lnTo>
                  <a:lnTo>
                    <a:pt x="204111" y="1828032"/>
                  </a:lnTo>
                  <a:lnTo>
                    <a:pt x="205929" y="1817590"/>
                  </a:lnTo>
                  <a:lnTo>
                    <a:pt x="207973" y="1806922"/>
                  </a:lnTo>
                  <a:lnTo>
                    <a:pt x="210927" y="1796026"/>
                  </a:lnTo>
                  <a:lnTo>
                    <a:pt x="212518" y="1790805"/>
                  </a:lnTo>
                  <a:lnTo>
                    <a:pt x="214335" y="1785357"/>
                  </a:lnTo>
                  <a:lnTo>
                    <a:pt x="216153" y="1780136"/>
                  </a:lnTo>
                  <a:lnTo>
                    <a:pt x="218198" y="1775142"/>
                  </a:lnTo>
                  <a:lnTo>
                    <a:pt x="220470" y="1769921"/>
                  </a:lnTo>
                  <a:lnTo>
                    <a:pt x="222742" y="1764700"/>
                  </a:lnTo>
                  <a:lnTo>
                    <a:pt x="225695" y="1759707"/>
                  </a:lnTo>
                  <a:lnTo>
                    <a:pt x="228195" y="1754486"/>
                  </a:lnTo>
                  <a:lnTo>
                    <a:pt x="231375" y="1749946"/>
                  </a:lnTo>
                  <a:lnTo>
                    <a:pt x="234556" y="1744952"/>
                  </a:lnTo>
                  <a:lnTo>
                    <a:pt x="237964" y="1740185"/>
                  </a:lnTo>
                  <a:lnTo>
                    <a:pt x="241600" y="1735645"/>
                  </a:lnTo>
                  <a:lnTo>
                    <a:pt x="245462" y="1731105"/>
                  </a:lnTo>
                  <a:lnTo>
                    <a:pt x="249552" y="1726792"/>
                  </a:lnTo>
                  <a:lnTo>
                    <a:pt x="253641" y="1722252"/>
                  </a:lnTo>
                  <a:lnTo>
                    <a:pt x="258413" y="1718166"/>
                  </a:lnTo>
                  <a:lnTo>
                    <a:pt x="263184" y="1714308"/>
                  </a:lnTo>
                  <a:lnTo>
                    <a:pt x="268183" y="1710449"/>
                  </a:lnTo>
                  <a:lnTo>
                    <a:pt x="273408" y="1706817"/>
                  </a:lnTo>
                  <a:lnTo>
                    <a:pt x="278861" y="1703412"/>
                  </a:lnTo>
                  <a:lnTo>
                    <a:pt x="284996" y="1700007"/>
                  </a:lnTo>
                  <a:lnTo>
                    <a:pt x="290903" y="1697283"/>
                  </a:lnTo>
                  <a:lnTo>
                    <a:pt x="297037" y="1694105"/>
                  </a:lnTo>
                  <a:lnTo>
                    <a:pt x="303854" y="1691381"/>
                  </a:lnTo>
                  <a:lnTo>
                    <a:pt x="310897" y="1688884"/>
                  </a:lnTo>
                  <a:lnTo>
                    <a:pt x="318167" y="1686841"/>
                  </a:lnTo>
                  <a:lnTo>
                    <a:pt x="325438" y="1684798"/>
                  </a:lnTo>
                  <a:lnTo>
                    <a:pt x="333390" y="1682982"/>
                  </a:lnTo>
                  <a:lnTo>
                    <a:pt x="341569" y="1681393"/>
                  </a:lnTo>
                  <a:lnTo>
                    <a:pt x="350203" y="1680031"/>
                  </a:lnTo>
                  <a:lnTo>
                    <a:pt x="358610" y="1679350"/>
                  </a:lnTo>
                  <a:lnTo>
                    <a:pt x="367698" y="1678442"/>
                  </a:lnTo>
                  <a:lnTo>
                    <a:pt x="377468" y="1677988"/>
                  </a:lnTo>
                  <a:close/>
                  <a:moveTo>
                    <a:pt x="1243129" y="1343025"/>
                  </a:moveTo>
                  <a:lnTo>
                    <a:pt x="1276235" y="1343025"/>
                  </a:lnTo>
                  <a:lnTo>
                    <a:pt x="1276235" y="1429724"/>
                  </a:lnTo>
                  <a:lnTo>
                    <a:pt x="2132013" y="1429724"/>
                  </a:lnTo>
                  <a:lnTo>
                    <a:pt x="2132013" y="1611313"/>
                  </a:lnTo>
                  <a:lnTo>
                    <a:pt x="2098680" y="1611313"/>
                  </a:lnTo>
                  <a:lnTo>
                    <a:pt x="2098680" y="1463174"/>
                  </a:lnTo>
                  <a:lnTo>
                    <a:pt x="1276235" y="1463174"/>
                  </a:lnTo>
                  <a:lnTo>
                    <a:pt x="1276235" y="1611313"/>
                  </a:lnTo>
                  <a:lnTo>
                    <a:pt x="1243129" y="1611313"/>
                  </a:lnTo>
                  <a:lnTo>
                    <a:pt x="1243129" y="1463174"/>
                  </a:lnTo>
                  <a:lnTo>
                    <a:pt x="420910" y="1463174"/>
                  </a:lnTo>
                  <a:lnTo>
                    <a:pt x="420910" y="1611313"/>
                  </a:lnTo>
                  <a:lnTo>
                    <a:pt x="387350" y="1611313"/>
                  </a:lnTo>
                  <a:lnTo>
                    <a:pt x="387350" y="1429724"/>
                  </a:lnTo>
                  <a:lnTo>
                    <a:pt x="1243129" y="1429724"/>
                  </a:lnTo>
                  <a:lnTo>
                    <a:pt x="1243129" y="1343025"/>
                  </a:lnTo>
                  <a:close/>
                  <a:moveTo>
                    <a:pt x="1230823" y="801688"/>
                  </a:moveTo>
                  <a:lnTo>
                    <a:pt x="1288312" y="801688"/>
                  </a:lnTo>
                  <a:lnTo>
                    <a:pt x="1317625" y="856797"/>
                  </a:lnTo>
                  <a:lnTo>
                    <a:pt x="1297402" y="877888"/>
                  </a:lnTo>
                  <a:lnTo>
                    <a:pt x="1315807" y="1004888"/>
                  </a:lnTo>
                  <a:lnTo>
                    <a:pt x="1259681" y="1212851"/>
                  </a:lnTo>
                  <a:lnTo>
                    <a:pt x="1203555" y="1004888"/>
                  </a:lnTo>
                  <a:lnTo>
                    <a:pt x="1221961" y="877888"/>
                  </a:lnTo>
                  <a:lnTo>
                    <a:pt x="1201737" y="856797"/>
                  </a:lnTo>
                  <a:lnTo>
                    <a:pt x="1230823" y="801688"/>
                  </a:lnTo>
                  <a:close/>
                  <a:moveTo>
                    <a:pt x="1498824" y="787400"/>
                  </a:moveTo>
                  <a:lnTo>
                    <a:pt x="1532231" y="803048"/>
                  </a:lnTo>
                  <a:lnTo>
                    <a:pt x="1567001" y="819830"/>
                  </a:lnTo>
                  <a:lnTo>
                    <a:pt x="1584273" y="828448"/>
                  </a:lnTo>
                  <a:lnTo>
                    <a:pt x="1601772" y="837293"/>
                  </a:lnTo>
                  <a:lnTo>
                    <a:pt x="1618589" y="845684"/>
                  </a:lnTo>
                  <a:lnTo>
                    <a:pt x="1634725" y="854528"/>
                  </a:lnTo>
                  <a:lnTo>
                    <a:pt x="1650633" y="863146"/>
                  </a:lnTo>
                  <a:lnTo>
                    <a:pt x="1665177" y="871764"/>
                  </a:lnTo>
                  <a:lnTo>
                    <a:pt x="1678813" y="879928"/>
                  </a:lnTo>
                  <a:lnTo>
                    <a:pt x="1691312" y="888093"/>
                  </a:lnTo>
                  <a:lnTo>
                    <a:pt x="1702221" y="895803"/>
                  </a:lnTo>
                  <a:lnTo>
                    <a:pt x="1707220" y="899432"/>
                  </a:lnTo>
                  <a:lnTo>
                    <a:pt x="1711538" y="903061"/>
                  </a:lnTo>
                  <a:lnTo>
                    <a:pt x="1715629" y="906462"/>
                  </a:lnTo>
                  <a:lnTo>
                    <a:pt x="1719265" y="909864"/>
                  </a:lnTo>
                  <a:lnTo>
                    <a:pt x="1722219" y="913266"/>
                  </a:lnTo>
                  <a:lnTo>
                    <a:pt x="1724947" y="915987"/>
                  </a:lnTo>
                  <a:lnTo>
                    <a:pt x="1726765" y="918936"/>
                  </a:lnTo>
                  <a:lnTo>
                    <a:pt x="1728583" y="921657"/>
                  </a:lnTo>
                  <a:lnTo>
                    <a:pt x="1732446" y="928687"/>
                  </a:lnTo>
                  <a:lnTo>
                    <a:pt x="1736537" y="937078"/>
                  </a:lnTo>
                  <a:lnTo>
                    <a:pt x="1740855" y="946603"/>
                  </a:lnTo>
                  <a:lnTo>
                    <a:pt x="1744945" y="957262"/>
                  </a:lnTo>
                  <a:lnTo>
                    <a:pt x="1749036" y="968602"/>
                  </a:lnTo>
                  <a:lnTo>
                    <a:pt x="1753127" y="981075"/>
                  </a:lnTo>
                  <a:lnTo>
                    <a:pt x="1757672" y="994228"/>
                  </a:lnTo>
                  <a:lnTo>
                    <a:pt x="1761763" y="1008289"/>
                  </a:lnTo>
                  <a:lnTo>
                    <a:pt x="1766308" y="1022803"/>
                  </a:lnTo>
                  <a:lnTo>
                    <a:pt x="1774716" y="1052966"/>
                  </a:lnTo>
                  <a:lnTo>
                    <a:pt x="1783125" y="1084262"/>
                  </a:lnTo>
                  <a:lnTo>
                    <a:pt x="1790852" y="1116012"/>
                  </a:lnTo>
                  <a:lnTo>
                    <a:pt x="1798351" y="1146855"/>
                  </a:lnTo>
                  <a:lnTo>
                    <a:pt x="1805396" y="1176111"/>
                  </a:lnTo>
                  <a:lnTo>
                    <a:pt x="1811305" y="1203325"/>
                  </a:lnTo>
                  <a:lnTo>
                    <a:pt x="1816987" y="1227364"/>
                  </a:lnTo>
                  <a:lnTo>
                    <a:pt x="1824486" y="1262970"/>
                  </a:lnTo>
                  <a:lnTo>
                    <a:pt x="1827213" y="1276350"/>
                  </a:lnTo>
                  <a:lnTo>
                    <a:pt x="1282700" y="1276350"/>
                  </a:lnTo>
                  <a:lnTo>
                    <a:pt x="1571092" y="984250"/>
                  </a:lnTo>
                  <a:lnTo>
                    <a:pt x="1478825" y="915987"/>
                  </a:lnTo>
                  <a:lnTo>
                    <a:pt x="1555184" y="884691"/>
                  </a:lnTo>
                  <a:lnTo>
                    <a:pt x="1498824" y="787400"/>
                  </a:lnTo>
                  <a:close/>
                  <a:moveTo>
                    <a:pt x="1021169" y="787400"/>
                  </a:moveTo>
                  <a:lnTo>
                    <a:pt x="964747" y="884691"/>
                  </a:lnTo>
                  <a:lnTo>
                    <a:pt x="1040883" y="915987"/>
                  </a:lnTo>
                  <a:lnTo>
                    <a:pt x="949111" y="984250"/>
                  </a:lnTo>
                  <a:lnTo>
                    <a:pt x="1236662" y="1276350"/>
                  </a:lnTo>
                  <a:lnTo>
                    <a:pt x="693737" y="1276350"/>
                  </a:lnTo>
                  <a:lnTo>
                    <a:pt x="696230" y="1262970"/>
                  </a:lnTo>
                  <a:lnTo>
                    <a:pt x="704161" y="1227364"/>
                  </a:lnTo>
                  <a:lnTo>
                    <a:pt x="709372" y="1203325"/>
                  </a:lnTo>
                  <a:lnTo>
                    <a:pt x="715491" y="1176111"/>
                  </a:lnTo>
                  <a:lnTo>
                    <a:pt x="722515" y="1146855"/>
                  </a:lnTo>
                  <a:lnTo>
                    <a:pt x="729766" y="1116012"/>
                  </a:lnTo>
                  <a:lnTo>
                    <a:pt x="737697" y="1084262"/>
                  </a:lnTo>
                  <a:lnTo>
                    <a:pt x="746081" y="1052966"/>
                  </a:lnTo>
                  <a:lnTo>
                    <a:pt x="754692" y="1022803"/>
                  </a:lnTo>
                  <a:lnTo>
                    <a:pt x="758770" y="1008289"/>
                  </a:lnTo>
                  <a:lnTo>
                    <a:pt x="763076" y="994228"/>
                  </a:lnTo>
                  <a:lnTo>
                    <a:pt x="767381" y="981075"/>
                  </a:lnTo>
                  <a:lnTo>
                    <a:pt x="771686" y="968602"/>
                  </a:lnTo>
                  <a:lnTo>
                    <a:pt x="775765" y="957262"/>
                  </a:lnTo>
                  <a:lnTo>
                    <a:pt x="780070" y="946603"/>
                  </a:lnTo>
                  <a:lnTo>
                    <a:pt x="784149" y="937078"/>
                  </a:lnTo>
                  <a:lnTo>
                    <a:pt x="788001" y="928687"/>
                  </a:lnTo>
                  <a:lnTo>
                    <a:pt x="791853" y="921657"/>
                  </a:lnTo>
                  <a:lnTo>
                    <a:pt x="793893" y="918936"/>
                  </a:lnTo>
                  <a:lnTo>
                    <a:pt x="795706" y="915987"/>
                  </a:lnTo>
                  <a:lnTo>
                    <a:pt x="798425" y="913266"/>
                  </a:lnTo>
                  <a:lnTo>
                    <a:pt x="801597" y="909864"/>
                  </a:lnTo>
                  <a:lnTo>
                    <a:pt x="804769" y="906462"/>
                  </a:lnTo>
                  <a:lnTo>
                    <a:pt x="809075" y="903061"/>
                  </a:lnTo>
                  <a:lnTo>
                    <a:pt x="813380" y="899432"/>
                  </a:lnTo>
                  <a:lnTo>
                    <a:pt x="818365" y="895803"/>
                  </a:lnTo>
                  <a:lnTo>
                    <a:pt x="829242" y="888093"/>
                  </a:lnTo>
                  <a:lnTo>
                    <a:pt x="841705" y="879928"/>
                  </a:lnTo>
                  <a:lnTo>
                    <a:pt x="855074" y="871764"/>
                  </a:lnTo>
                  <a:lnTo>
                    <a:pt x="869803" y="863146"/>
                  </a:lnTo>
                  <a:lnTo>
                    <a:pt x="885438" y="854528"/>
                  </a:lnTo>
                  <a:lnTo>
                    <a:pt x="901753" y="845684"/>
                  </a:lnTo>
                  <a:lnTo>
                    <a:pt x="918521" y="837293"/>
                  </a:lnTo>
                  <a:lnTo>
                    <a:pt x="935969" y="828448"/>
                  </a:lnTo>
                  <a:lnTo>
                    <a:pt x="953417" y="819830"/>
                  </a:lnTo>
                  <a:lnTo>
                    <a:pt x="987859" y="803048"/>
                  </a:lnTo>
                  <a:lnTo>
                    <a:pt x="1021169" y="787400"/>
                  </a:lnTo>
                  <a:close/>
                  <a:moveTo>
                    <a:pt x="1402895" y="744538"/>
                  </a:moveTo>
                  <a:lnTo>
                    <a:pt x="1422532" y="752936"/>
                  </a:lnTo>
                  <a:lnTo>
                    <a:pt x="1444425" y="762696"/>
                  </a:lnTo>
                  <a:lnTo>
                    <a:pt x="1472413" y="774953"/>
                  </a:lnTo>
                  <a:lnTo>
                    <a:pt x="1530645" y="876186"/>
                  </a:lnTo>
                  <a:lnTo>
                    <a:pt x="1445102" y="911595"/>
                  </a:lnTo>
                  <a:lnTo>
                    <a:pt x="1544638" y="985590"/>
                  </a:lnTo>
                  <a:lnTo>
                    <a:pt x="1260475" y="1276351"/>
                  </a:lnTo>
                  <a:lnTo>
                    <a:pt x="1402895" y="744538"/>
                  </a:lnTo>
                  <a:close/>
                  <a:moveTo>
                    <a:pt x="1117033" y="744538"/>
                  </a:moveTo>
                  <a:lnTo>
                    <a:pt x="1260475" y="1276351"/>
                  </a:lnTo>
                  <a:lnTo>
                    <a:pt x="974725" y="985590"/>
                  </a:lnTo>
                  <a:lnTo>
                    <a:pt x="1074817" y="911595"/>
                  </a:lnTo>
                  <a:lnTo>
                    <a:pt x="988797" y="876186"/>
                  </a:lnTo>
                  <a:lnTo>
                    <a:pt x="1047581" y="774953"/>
                  </a:lnTo>
                  <a:lnTo>
                    <a:pt x="1075498" y="762696"/>
                  </a:lnTo>
                  <a:lnTo>
                    <a:pt x="1097514" y="752936"/>
                  </a:lnTo>
                  <a:lnTo>
                    <a:pt x="1117033" y="744538"/>
                  </a:lnTo>
                  <a:close/>
                  <a:moveTo>
                    <a:pt x="1402897" y="153988"/>
                  </a:moveTo>
                  <a:lnTo>
                    <a:pt x="1409473" y="157160"/>
                  </a:lnTo>
                  <a:lnTo>
                    <a:pt x="1415370" y="160786"/>
                  </a:lnTo>
                  <a:lnTo>
                    <a:pt x="1420813" y="164865"/>
                  </a:lnTo>
                  <a:lnTo>
                    <a:pt x="1426029" y="168945"/>
                  </a:lnTo>
                  <a:lnTo>
                    <a:pt x="1430791" y="173024"/>
                  </a:lnTo>
                  <a:lnTo>
                    <a:pt x="1435100" y="177783"/>
                  </a:lnTo>
                  <a:lnTo>
                    <a:pt x="1439182" y="182315"/>
                  </a:lnTo>
                  <a:lnTo>
                    <a:pt x="1443265" y="187074"/>
                  </a:lnTo>
                  <a:lnTo>
                    <a:pt x="1446893" y="192286"/>
                  </a:lnTo>
                  <a:lnTo>
                    <a:pt x="1449841" y="197498"/>
                  </a:lnTo>
                  <a:lnTo>
                    <a:pt x="1453016" y="202937"/>
                  </a:lnTo>
                  <a:lnTo>
                    <a:pt x="1455965" y="208602"/>
                  </a:lnTo>
                  <a:lnTo>
                    <a:pt x="1458459" y="214268"/>
                  </a:lnTo>
                  <a:lnTo>
                    <a:pt x="1460727" y="220170"/>
                  </a:lnTo>
                  <a:lnTo>
                    <a:pt x="1462768" y="226505"/>
                  </a:lnTo>
                  <a:lnTo>
                    <a:pt x="1465036" y="232850"/>
                  </a:lnTo>
                  <a:lnTo>
                    <a:pt x="1466850" y="239422"/>
                  </a:lnTo>
                  <a:lnTo>
                    <a:pt x="1468665" y="246221"/>
                  </a:lnTo>
                  <a:lnTo>
                    <a:pt x="1471840" y="259818"/>
                  </a:lnTo>
                  <a:lnTo>
                    <a:pt x="1474788" y="274548"/>
                  </a:lnTo>
                  <a:lnTo>
                    <a:pt x="1477282" y="289731"/>
                  </a:lnTo>
                  <a:lnTo>
                    <a:pt x="1483179" y="322137"/>
                  </a:lnTo>
                  <a:lnTo>
                    <a:pt x="1485900" y="339133"/>
                  </a:lnTo>
                  <a:lnTo>
                    <a:pt x="1489529" y="356809"/>
                  </a:lnTo>
                  <a:lnTo>
                    <a:pt x="1495198" y="357716"/>
                  </a:lnTo>
                  <a:lnTo>
                    <a:pt x="1500641" y="359302"/>
                  </a:lnTo>
                  <a:lnTo>
                    <a:pt x="1506084" y="361115"/>
                  </a:lnTo>
                  <a:lnTo>
                    <a:pt x="1511073" y="363608"/>
                  </a:lnTo>
                  <a:lnTo>
                    <a:pt x="1516063" y="366100"/>
                  </a:lnTo>
                  <a:lnTo>
                    <a:pt x="1520598" y="369046"/>
                  </a:lnTo>
                  <a:lnTo>
                    <a:pt x="1525134" y="371992"/>
                  </a:lnTo>
                  <a:lnTo>
                    <a:pt x="1529216" y="375392"/>
                  </a:lnTo>
                  <a:lnTo>
                    <a:pt x="1532845" y="379018"/>
                  </a:lnTo>
                  <a:lnTo>
                    <a:pt x="1536473" y="383097"/>
                  </a:lnTo>
                  <a:lnTo>
                    <a:pt x="1539422" y="387402"/>
                  </a:lnTo>
                  <a:lnTo>
                    <a:pt x="1542143" y="391708"/>
                  </a:lnTo>
                  <a:lnTo>
                    <a:pt x="1544638" y="396467"/>
                  </a:lnTo>
                  <a:lnTo>
                    <a:pt x="1546452" y="401226"/>
                  </a:lnTo>
                  <a:lnTo>
                    <a:pt x="1547813" y="406438"/>
                  </a:lnTo>
                  <a:lnTo>
                    <a:pt x="1548947" y="411650"/>
                  </a:lnTo>
                  <a:lnTo>
                    <a:pt x="1549400" y="417089"/>
                  </a:lnTo>
                  <a:lnTo>
                    <a:pt x="1549400" y="422754"/>
                  </a:lnTo>
                  <a:lnTo>
                    <a:pt x="1549173" y="428646"/>
                  </a:lnTo>
                  <a:lnTo>
                    <a:pt x="1548266" y="434538"/>
                  </a:lnTo>
                  <a:lnTo>
                    <a:pt x="1546679" y="440430"/>
                  </a:lnTo>
                  <a:lnTo>
                    <a:pt x="1544638" y="446776"/>
                  </a:lnTo>
                  <a:lnTo>
                    <a:pt x="1541690" y="452668"/>
                  </a:lnTo>
                  <a:lnTo>
                    <a:pt x="1538288" y="459013"/>
                  </a:lnTo>
                  <a:lnTo>
                    <a:pt x="1534432" y="465358"/>
                  </a:lnTo>
                  <a:lnTo>
                    <a:pt x="1529670" y="471703"/>
                  </a:lnTo>
                  <a:lnTo>
                    <a:pt x="1524681" y="478275"/>
                  </a:lnTo>
                  <a:lnTo>
                    <a:pt x="1518331" y="484847"/>
                  </a:lnTo>
                  <a:lnTo>
                    <a:pt x="1511527" y="491192"/>
                  </a:lnTo>
                  <a:lnTo>
                    <a:pt x="1504270" y="497764"/>
                  </a:lnTo>
                  <a:lnTo>
                    <a:pt x="1496106" y="504110"/>
                  </a:lnTo>
                  <a:lnTo>
                    <a:pt x="1487034" y="510681"/>
                  </a:lnTo>
                  <a:lnTo>
                    <a:pt x="1484540" y="522692"/>
                  </a:lnTo>
                  <a:lnTo>
                    <a:pt x="1481818" y="534476"/>
                  </a:lnTo>
                  <a:lnTo>
                    <a:pt x="1478643" y="546260"/>
                  </a:lnTo>
                  <a:lnTo>
                    <a:pt x="1475015" y="557818"/>
                  </a:lnTo>
                  <a:lnTo>
                    <a:pt x="1471386" y="569375"/>
                  </a:lnTo>
                  <a:lnTo>
                    <a:pt x="1467304" y="580932"/>
                  </a:lnTo>
                  <a:lnTo>
                    <a:pt x="1462768" y="592037"/>
                  </a:lnTo>
                  <a:lnTo>
                    <a:pt x="1458006" y="603141"/>
                  </a:lnTo>
                  <a:lnTo>
                    <a:pt x="1452790" y="613792"/>
                  </a:lnTo>
                  <a:lnTo>
                    <a:pt x="1447573" y="624443"/>
                  </a:lnTo>
                  <a:lnTo>
                    <a:pt x="1441904" y="634867"/>
                  </a:lnTo>
                  <a:lnTo>
                    <a:pt x="1435554" y="644838"/>
                  </a:lnTo>
                  <a:lnTo>
                    <a:pt x="1429431" y="654356"/>
                  </a:lnTo>
                  <a:lnTo>
                    <a:pt x="1422854" y="664100"/>
                  </a:lnTo>
                  <a:lnTo>
                    <a:pt x="1416050" y="673165"/>
                  </a:lnTo>
                  <a:lnTo>
                    <a:pt x="1409020" y="682003"/>
                  </a:lnTo>
                  <a:lnTo>
                    <a:pt x="1401309" y="690161"/>
                  </a:lnTo>
                  <a:lnTo>
                    <a:pt x="1393825" y="698319"/>
                  </a:lnTo>
                  <a:lnTo>
                    <a:pt x="1385888" y="705798"/>
                  </a:lnTo>
                  <a:lnTo>
                    <a:pt x="1377723" y="713049"/>
                  </a:lnTo>
                  <a:lnTo>
                    <a:pt x="1369332" y="719848"/>
                  </a:lnTo>
                  <a:lnTo>
                    <a:pt x="1360715" y="725967"/>
                  </a:lnTo>
                  <a:lnTo>
                    <a:pt x="1351870" y="731632"/>
                  </a:lnTo>
                  <a:lnTo>
                    <a:pt x="1342798" y="737071"/>
                  </a:lnTo>
                  <a:lnTo>
                    <a:pt x="1333273" y="741830"/>
                  </a:lnTo>
                  <a:lnTo>
                    <a:pt x="1323975" y="746135"/>
                  </a:lnTo>
                  <a:lnTo>
                    <a:pt x="1313997" y="749761"/>
                  </a:lnTo>
                  <a:lnTo>
                    <a:pt x="1309007" y="751348"/>
                  </a:lnTo>
                  <a:lnTo>
                    <a:pt x="1304018" y="752707"/>
                  </a:lnTo>
                  <a:lnTo>
                    <a:pt x="1299029" y="754294"/>
                  </a:lnTo>
                  <a:lnTo>
                    <a:pt x="1293813" y="755200"/>
                  </a:lnTo>
                  <a:lnTo>
                    <a:pt x="1288597" y="756333"/>
                  </a:lnTo>
                  <a:lnTo>
                    <a:pt x="1283381" y="757013"/>
                  </a:lnTo>
                  <a:lnTo>
                    <a:pt x="1278165" y="757919"/>
                  </a:lnTo>
                  <a:lnTo>
                    <a:pt x="1272722" y="758373"/>
                  </a:lnTo>
                  <a:lnTo>
                    <a:pt x="1267279" y="758599"/>
                  </a:lnTo>
                  <a:lnTo>
                    <a:pt x="1262290" y="758826"/>
                  </a:lnTo>
                  <a:lnTo>
                    <a:pt x="1256847" y="758599"/>
                  </a:lnTo>
                  <a:lnTo>
                    <a:pt x="1251404" y="758373"/>
                  </a:lnTo>
                  <a:lnTo>
                    <a:pt x="1245961" y="757919"/>
                  </a:lnTo>
                  <a:lnTo>
                    <a:pt x="1240745" y="757013"/>
                  </a:lnTo>
                  <a:lnTo>
                    <a:pt x="1235529" y="756333"/>
                  </a:lnTo>
                  <a:lnTo>
                    <a:pt x="1230313" y="755200"/>
                  </a:lnTo>
                  <a:lnTo>
                    <a:pt x="1225097" y="754294"/>
                  </a:lnTo>
                  <a:lnTo>
                    <a:pt x="1220107" y="752707"/>
                  </a:lnTo>
                  <a:lnTo>
                    <a:pt x="1215118" y="751348"/>
                  </a:lnTo>
                  <a:lnTo>
                    <a:pt x="1210129" y="749761"/>
                  </a:lnTo>
                  <a:lnTo>
                    <a:pt x="1200150" y="746135"/>
                  </a:lnTo>
                  <a:lnTo>
                    <a:pt x="1190625" y="741830"/>
                  </a:lnTo>
                  <a:lnTo>
                    <a:pt x="1181327" y="737071"/>
                  </a:lnTo>
                  <a:lnTo>
                    <a:pt x="1172256" y="731632"/>
                  </a:lnTo>
                  <a:lnTo>
                    <a:pt x="1163411" y="725967"/>
                  </a:lnTo>
                  <a:lnTo>
                    <a:pt x="1154566" y="719848"/>
                  </a:lnTo>
                  <a:lnTo>
                    <a:pt x="1146402" y="713049"/>
                  </a:lnTo>
                  <a:lnTo>
                    <a:pt x="1138011" y="705798"/>
                  </a:lnTo>
                  <a:lnTo>
                    <a:pt x="1130300" y="698319"/>
                  </a:lnTo>
                  <a:lnTo>
                    <a:pt x="1122363" y="690161"/>
                  </a:lnTo>
                  <a:lnTo>
                    <a:pt x="1115106" y="682003"/>
                  </a:lnTo>
                  <a:lnTo>
                    <a:pt x="1107848" y="673165"/>
                  </a:lnTo>
                  <a:lnTo>
                    <a:pt x="1101272" y="664100"/>
                  </a:lnTo>
                  <a:lnTo>
                    <a:pt x="1094695" y="654356"/>
                  </a:lnTo>
                  <a:lnTo>
                    <a:pt x="1088118" y="644838"/>
                  </a:lnTo>
                  <a:lnTo>
                    <a:pt x="1082222" y="634867"/>
                  </a:lnTo>
                  <a:lnTo>
                    <a:pt x="1076552" y="624443"/>
                  </a:lnTo>
                  <a:lnTo>
                    <a:pt x="1071109" y="613792"/>
                  </a:lnTo>
                  <a:lnTo>
                    <a:pt x="1066120" y="603141"/>
                  </a:lnTo>
                  <a:lnTo>
                    <a:pt x="1061357" y="592037"/>
                  </a:lnTo>
                  <a:lnTo>
                    <a:pt x="1056822" y="580932"/>
                  </a:lnTo>
                  <a:lnTo>
                    <a:pt x="1052740" y="569375"/>
                  </a:lnTo>
                  <a:lnTo>
                    <a:pt x="1048884" y="557818"/>
                  </a:lnTo>
                  <a:lnTo>
                    <a:pt x="1045482" y="546260"/>
                  </a:lnTo>
                  <a:lnTo>
                    <a:pt x="1042307" y="534476"/>
                  </a:lnTo>
                  <a:lnTo>
                    <a:pt x="1039586" y="522692"/>
                  </a:lnTo>
                  <a:lnTo>
                    <a:pt x="1037091" y="510681"/>
                  </a:lnTo>
                  <a:lnTo>
                    <a:pt x="1028020" y="504110"/>
                  </a:lnTo>
                  <a:lnTo>
                    <a:pt x="1019856" y="497764"/>
                  </a:lnTo>
                  <a:lnTo>
                    <a:pt x="1012598" y="491192"/>
                  </a:lnTo>
                  <a:lnTo>
                    <a:pt x="1005795" y="484847"/>
                  </a:lnTo>
                  <a:lnTo>
                    <a:pt x="999445" y="478275"/>
                  </a:lnTo>
                  <a:lnTo>
                    <a:pt x="994456" y="471703"/>
                  </a:lnTo>
                  <a:lnTo>
                    <a:pt x="989693" y="465358"/>
                  </a:lnTo>
                  <a:lnTo>
                    <a:pt x="985838" y="459013"/>
                  </a:lnTo>
                  <a:lnTo>
                    <a:pt x="982436" y="452668"/>
                  </a:lnTo>
                  <a:lnTo>
                    <a:pt x="979488" y="446776"/>
                  </a:lnTo>
                  <a:lnTo>
                    <a:pt x="977447" y="440430"/>
                  </a:lnTo>
                  <a:lnTo>
                    <a:pt x="975859" y="434538"/>
                  </a:lnTo>
                  <a:lnTo>
                    <a:pt x="974952" y="428646"/>
                  </a:lnTo>
                  <a:lnTo>
                    <a:pt x="974725" y="422754"/>
                  </a:lnTo>
                  <a:lnTo>
                    <a:pt x="974725" y="417089"/>
                  </a:lnTo>
                  <a:lnTo>
                    <a:pt x="975179" y="411650"/>
                  </a:lnTo>
                  <a:lnTo>
                    <a:pt x="976313" y="406438"/>
                  </a:lnTo>
                  <a:lnTo>
                    <a:pt x="977673" y="401226"/>
                  </a:lnTo>
                  <a:lnTo>
                    <a:pt x="979488" y="396467"/>
                  </a:lnTo>
                  <a:lnTo>
                    <a:pt x="981982" y="391708"/>
                  </a:lnTo>
                  <a:lnTo>
                    <a:pt x="984704" y="387402"/>
                  </a:lnTo>
                  <a:lnTo>
                    <a:pt x="987879" y="383097"/>
                  </a:lnTo>
                  <a:lnTo>
                    <a:pt x="991281" y="379018"/>
                  </a:lnTo>
                  <a:lnTo>
                    <a:pt x="994909" y="375392"/>
                  </a:lnTo>
                  <a:lnTo>
                    <a:pt x="998991" y="371992"/>
                  </a:lnTo>
                  <a:lnTo>
                    <a:pt x="1003527" y="369046"/>
                  </a:lnTo>
                  <a:lnTo>
                    <a:pt x="1008063" y="366100"/>
                  </a:lnTo>
                  <a:lnTo>
                    <a:pt x="1013052" y="363608"/>
                  </a:lnTo>
                  <a:lnTo>
                    <a:pt x="1018041" y="361115"/>
                  </a:lnTo>
                  <a:lnTo>
                    <a:pt x="1023484" y="359302"/>
                  </a:lnTo>
                  <a:lnTo>
                    <a:pt x="1028927" y="357716"/>
                  </a:lnTo>
                  <a:lnTo>
                    <a:pt x="1034597" y="356809"/>
                  </a:lnTo>
                  <a:lnTo>
                    <a:pt x="1038906" y="333468"/>
                  </a:lnTo>
                  <a:lnTo>
                    <a:pt x="1042761" y="311486"/>
                  </a:lnTo>
                  <a:lnTo>
                    <a:pt x="1046390" y="290411"/>
                  </a:lnTo>
                  <a:lnTo>
                    <a:pt x="1050018" y="270242"/>
                  </a:lnTo>
                  <a:lnTo>
                    <a:pt x="1052286" y="260724"/>
                  </a:lnTo>
                  <a:lnTo>
                    <a:pt x="1054327" y="251659"/>
                  </a:lnTo>
                  <a:lnTo>
                    <a:pt x="1056368" y="242595"/>
                  </a:lnTo>
                  <a:lnTo>
                    <a:pt x="1058863" y="233757"/>
                  </a:lnTo>
                  <a:lnTo>
                    <a:pt x="1061584" y="225372"/>
                  </a:lnTo>
                  <a:lnTo>
                    <a:pt x="1064532" y="217440"/>
                  </a:lnTo>
                  <a:lnTo>
                    <a:pt x="1067707" y="209509"/>
                  </a:lnTo>
                  <a:lnTo>
                    <a:pt x="1071563" y="202030"/>
                  </a:lnTo>
                  <a:lnTo>
                    <a:pt x="1078820" y="204750"/>
                  </a:lnTo>
                  <a:lnTo>
                    <a:pt x="1088798" y="207696"/>
                  </a:lnTo>
                  <a:lnTo>
                    <a:pt x="1101272" y="211095"/>
                  </a:lnTo>
                  <a:lnTo>
                    <a:pt x="1108075" y="212681"/>
                  </a:lnTo>
                  <a:lnTo>
                    <a:pt x="1115786" y="214494"/>
                  </a:lnTo>
                  <a:lnTo>
                    <a:pt x="1123950" y="216081"/>
                  </a:lnTo>
                  <a:lnTo>
                    <a:pt x="1132568" y="217667"/>
                  </a:lnTo>
                  <a:lnTo>
                    <a:pt x="1141640" y="219027"/>
                  </a:lnTo>
                  <a:lnTo>
                    <a:pt x="1151165" y="219933"/>
                  </a:lnTo>
                  <a:lnTo>
                    <a:pt x="1161370" y="221066"/>
                  </a:lnTo>
                  <a:lnTo>
                    <a:pt x="1171802" y="221746"/>
                  </a:lnTo>
                  <a:lnTo>
                    <a:pt x="1182234" y="222199"/>
                  </a:lnTo>
                  <a:lnTo>
                    <a:pt x="1193573" y="222199"/>
                  </a:lnTo>
                  <a:lnTo>
                    <a:pt x="1205140" y="221973"/>
                  </a:lnTo>
                  <a:lnTo>
                    <a:pt x="1216932" y="221519"/>
                  </a:lnTo>
                  <a:lnTo>
                    <a:pt x="1228952" y="220386"/>
                  </a:lnTo>
                  <a:lnTo>
                    <a:pt x="1241425" y="219027"/>
                  </a:lnTo>
                  <a:lnTo>
                    <a:pt x="1254125" y="217214"/>
                  </a:lnTo>
                  <a:lnTo>
                    <a:pt x="1266825" y="214494"/>
                  </a:lnTo>
                  <a:lnTo>
                    <a:pt x="1279979" y="211775"/>
                  </a:lnTo>
                  <a:lnTo>
                    <a:pt x="1293359" y="208149"/>
                  </a:lnTo>
                  <a:lnTo>
                    <a:pt x="1306513" y="203843"/>
                  </a:lnTo>
                  <a:lnTo>
                    <a:pt x="1320347" y="199084"/>
                  </a:lnTo>
                  <a:lnTo>
                    <a:pt x="1326923" y="196138"/>
                  </a:lnTo>
                  <a:lnTo>
                    <a:pt x="1333727" y="193192"/>
                  </a:lnTo>
                  <a:lnTo>
                    <a:pt x="1340757" y="190473"/>
                  </a:lnTo>
                  <a:lnTo>
                    <a:pt x="1347788" y="187074"/>
                  </a:lnTo>
                  <a:lnTo>
                    <a:pt x="1354591" y="183675"/>
                  </a:lnTo>
                  <a:lnTo>
                    <a:pt x="1361395" y="180049"/>
                  </a:lnTo>
                  <a:lnTo>
                    <a:pt x="1368425" y="176196"/>
                  </a:lnTo>
                  <a:lnTo>
                    <a:pt x="1375229" y="172117"/>
                  </a:lnTo>
                  <a:lnTo>
                    <a:pt x="1382259" y="167811"/>
                  </a:lnTo>
                  <a:lnTo>
                    <a:pt x="1389290" y="163506"/>
                  </a:lnTo>
                  <a:lnTo>
                    <a:pt x="1396320" y="158747"/>
                  </a:lnTo>
                  <a:lnTo>
                    <a:pt x="1402897" y="153988"/>
                  </a:lnTo>
                  <a:close/>
                  <a:moveTo>
                    <a:pt x="1247860" y="0"/>
                  </a:moveTo>
                  <a:lnTo>
                    <a:pt x="1262405" y="0"/>
                  </a:lnTo>
                  <a:lnTo>
                    <a:pt x="1276495" y="227"/>
                  </a:lnTo>
                  <a:lnTo>
                    <a:pt x="1290585" y="907"/>
                  </a:lnTo>
                  <a:lnTo>
                    <a:pt x="1304448" y="2268"/>
                  </a:lnTo>
                  <a:lnTo>
                    <a:pt x="1317629" y="4082"/>
                  </a:lnTo>
                  <a:lnTo>
                    <a:pt x="1330583" y="6803"/>
                  </a:lnTo>
                  <a:lnTo>
                    <a:pt x="1343082" y="9298"/>
                  </a:lnTo>
                  <a:lnTo>
                    <a:pt x="1355354" y="12700"/>
                  </a:lnTo>
                  <a:lnTo>
                    <a:pt x="1366717" y="16328"/>
                  </a:lnTo>
                  <a:lnTo>
                    <a:pt x="1377625" y="20411"/>
                  </a:lnTo>
                  <a:lnTo>
                    <a:pt x="1387852" y="25173"/>
                  </a:lnTo>
                  <a:lnTo>
                    <a:pt x="1392625" y="27441"/>
                  </a:lnTo>
                  <a:lnTo>
                    <a:pt x="1397397" y="29709"/>
                  </a:lnTo>
                  <a:lnTo>
                    <a:pt x="1401715" y="32430"/>
                  </a:lnTo>
                  <a:lnTo>
                    <a:pt x="1406260" y="34925"/>
                  </a:lnTo>
                  <a:lnTo>
                    <a:pt x="1410351" y="37873"/>
                  </a:lnTo>
                  <a:lnTo>
                    <a:pt x="1414214" y="40595"/>
                  </a:lnTo>
                  <a:lnTo>
                    <a:pt x="1417850" y="43543"/>
                  </a:lnTo>
                  <a:lnTo>
                    <a:pt x="1421259" y="46491"/>
                  </a:lnTo>
                  <a:lnTo>
                    <a:pt x="1424668" y="49439"/>
                  </a:lnTo>
                  <a:lnTo>
                    <a:pt x="1427850" y="52614"/>
                  </a:lnTo>
                  <a:lnTo>
                    <a:pt x="1430577" y="55789"/>
                  </a:lnTo>
                  <a:lnTo>
                    <a:pt x="1433304" y="59191"/>
                  </a:lnTo>
                  <a:lnTo>
                    <a:pt x="1438985" y="59418"/>
                  </a:lnTo>
                  <a:lnTo>
                    <a:pt x="1444212" y="59871"/>
                  </a:lnTo>
                  <a:lnTo>
                    <a:pt x="1449667" y="61005"/>
                  </a:lnTo>
                  <a:lnTo>
                    <a:pt x="1454666" y="62139"/>
                  </a:lnTo>
                  <a:lnTo>
                    <a:pt x="1459439" y="63727"/>
                  </a:lnTo>
                  <a:lnTo>
                    <a:pt x="1463984" y="65768"/>
                  </a:lnTo>
                  <a:lnTo>
                    <a:pt x="1468529" y="67809"/>
                  </a:lnTo>
                  <a:lnTo>
                    <a:pt x="1472847" y="70530"/>
                  </a:lnTo>
                  <a:lnTo>
                    <a:pt x="1476938" y="73252"/>
                  </a:lnTo>
                  <a:lnTo>
                    <a:pt x="1480801" y="76200"/>
                  </a:lnTo>
                  <a:lnTo>
                    <a:pt x="1484437" y="79602"/>
                  </a:lnTo>
                  <a:lnTo>
                    <a:pt x="1488073" y="83230"/>
                  </a:lnTo>
                  <a:lnTo>
                    <a:pt x="1491482" y="86859"/>
                  </a:lnTo>
                  <a:lnTo>
                    <a:pt x="1494664" y="90941"/>
                  </a:lnTo>
                  <a:lnTo>
                    <a:pt x="1497618" y="95023"/>
                  </a:lnTo>
                  <a:lnTo>
                    <a:pt x="1500573" y="99559"/>
                  </a:lnTo>
                  <a:lnTo>
                    <a:pt x="1503300" y="104095"/>
                  </a:lnTo>
                  <a:lnTo>
                    <a:pt x="1506027" y="109084"/>
                  </a:lnTo>
                  <a:lnTo>
                    <a:pt x="1508299" y="114073"/>
                  </a:lnTo>
                  <a:lnTo>
                    <a:pt x="1510572" y="119289"/>
                  </a:lnTo>
                  <a:lnTo>
                    <a:pt x="1513072" y="124505"/>
                  </a:lnTo>
                  <a:lnTo>
                    <a:pt x="1515117" y="129948"/>
                  </a:lnTo>
                  <a:lnTo>
                    <a:pt x="1516935" y="135618"/>
                  </a:lnTo>
                  <a:lnTo>
                    <a:pt x="1518753" y="141287"/>
                  </a:lnTo>
                  <a:lnTo>
                    <a:pt x="1521935" y="153307"/>
                  </a:lnTo>
                  <a:lnTo>
                    <a:pt x="1524662" y="165327"/>
                  </a:lnTo>
                  <a:lnTo>
                    <a:pt x="1527162" y="177800"/>
                  </a:lnTo>
                  <a:lnTo>
                    <a:pt x="1528980" y="190500"/>
                  </a:lnTo>
                  <a:lnTo>
                    <a:pt x="1530344" y="203427"/>
                  </a:lnTo>
                  <a:lnTo>
                    <a:pt x="1531707" y="216580"/>
                  </a:lnTo>
                  <a:lnTo>
                    <a:pt x="1532616" y="229507"/>
                  </a:lnTo>
                  <a:lnTo>
                    <a:pt x="1533071" y="242434"/>
                  </a:lnTo>
                  <a:lnTo>
                    <a:pt x="1533525" y="255134"/>
                  </a:lnTo>
                  <a:lnTo>
                    <a:pt x="1533525" y="267607"/>
                  </a:lnTo>
                  <a:lnTo>
                    <a:pt x="1533298" y="279853"/>
                  </a:lnTo>
                  <a:lnTo>
                    <a:pt x="1533071" y="291420"/>
                  </a:lnTo>
                  <a:lnTo>
                    <a:pt x="1532162" y="313418"/>
                  </a:lnTo>
                  <a:lnTo>
                    <a:pt x="1530798" y="332921"/>
                  </a:lnTo>
                  <a:lnTo>
                    <a:pt x="1529435" y="349023"/>
                  </a:lnTo>
                  <a:lnTo>
                    <a:pt x="1528071" y="361496"/>
                  </a:lnTo>
                  <a:lnTo>
                    <a:pt x="1521708" y="358095"/>
                  </a:lnTo>
                  <a:lnTo>
                    <a:pt x="1518299" y="356734"/>
                  </a:lnTo>
                  <a:lnTo>
                    <a:pt x="1514890" y="355146"/>
                  </a:lnTo>
                  <a:lnTo>
                    <a:pt x="1511254" y="354239"/>
                  </a:lnTo>
                  <a:lnTo>
                    <a:pt x="1507618" y="353105"/>
                  </a:lnTo>
                  <a:lnTo>
                    <a:pt x="1503982" y="352198"/>
                  </a:lnTo>
                  <a:lnTo>
                    <a:pt x="1500118" y="351291"/>
                  </a:lnTo>
                  <a:lnTo>
                    <a:pt x="1494891" y="315232"/>
                  </a:lnTo>
                  <a:lnTo>
                    <a:pt x="1492164" y="297996"/>
                  </a:lnTo>
                  <a:lnTo>
                    <a:pt x="1489437" y="281214"/>
                  </a:lnTo>
                  <a:lnTo>
                    <a:pt x="1486255" y="265566"/>
                  </a:lnTo>
                  <a:lnTo>
                    <a:pt x="1482846" y="250145"/>
                  </a:lnTo>
                  <a:lnTo>
                    <a:pt x="1481028" y="242887"/>
                  </a:lnTo>
                  <a:lnTo>
                    <a:pt x="1478983" y="235630"/>
                  </a:lnTo>
                  <a:lnTo>
                    <a:pt x="1476938" y="228600"/>
                  </a:lnTo>
                  <a:lnTo>
                    <a:pt x="1474665" y="222023"/>
                  </a:lnTo>
                  <a:lnTo>
                    <a:pt x="1472165" y="215446"/>
                  </a:lnTo>
                  <a:lnTo>
                    <a:pt x="1469665" y="208870"/>
                  </a:lnTo>
                  <a:lnTo>
                    <a:pt x="1466711" y="202746"/>
                  </a:lnTo>
                  <a:lnTo>
                    <a:pt x="1463757" y="196623"/>
                  </a:lnTo>
                  <a:lnTo>
                    <a:pt x="1460348" y="190727"/>
                  </a:lnTo>
                  <a:lnTo>
                    <a:pt x="1456939" y="185057"/>
                  </a:lnTo>
                  <a:lnTo>
                    <a:pt x="1453075" y="179614"/>
                  </a:lnTo>
                  <a:lnTo>
                    <a:pt x="1449212" y="174171"/>
                  </a:lnTo>
                  <a:lnTo>
                    <a:pt x="1444667" y="169182"/>
                  </a:lnTo>
                  <a:lnTo>
                    <a:pt x="1440349" y="164420"/>
                  </a:lnTo>
                  <a:lnTo>
                    <a:pt x="1435349" y="159657"/>
                  </a:lnTo>
                  <a:lnTo>
                    <a:pt x="1430122" y="155348"/>
                  </a:lnTo>
                  <a:lnTo>
                    <a:pt x="1424668" y="151039"/>
                  </a:lnTo>
                  <a:lnTo>
                    <a:pt x="1418759" y="146957"/>
                  </a:lnTo>
                  <a:lnTo>
                    <a:pt x="1412396" y="143328"/>
                  </a:lnTo>
                  <a:lnTo>
                    <a:pt x="1405806" y="139700"/>
                  </a:lnTo>
                  <a:lnTo>
                    <a:pt x="1398533" y="144689"/>
                  </a:lnTo>
                  <a:lnTo>
                    <a:pt x="1391261" y="149678"/>
                  </a:lnTo>
                  <a:lnTo>
                    <a:pt x="1384216" y="154214"/>
                  </a:lnTo>
                  <a:lnTo>
                    <a:pt x="1376944" y="158750"/>
                  </a:lnTo>
                  <a:lnTo>
                    <a:pt x="1369671" y="162832"/>
                  </a:lnTo>
                  <a:lnTo>
                    <a:pt x="1362399" y="166914"/>
                  </a:lnTo>
                  <a:lnTo>
                    <a:pt x="1355127" y="170543"/>
                  </a:lnTo>
                  <a:lnTo>
                    <a:pt x="1348082" y="174171"/>
                  </a:lnTo>
                  <a:lnTo>
                    <a:pt x="1340809" y="177573"/>
                  </a:lnTo>
                  <a:lnTo>
                    <a:pt x="1333764" y="180975"/>
                  </a:lnTo>
                  <a:lnTo>
                    <a:pt x="1326492" y="183696"/>
                  </a:lnTo>
                  <a:lnTo>
                    <a:pt x="1319447" y="186645"/>
                  </a:lnTo>
                  <a:lnTo>
                    <a:pt x="1305357" y="191861"/>
                  </a:lnTo>
                  <a:lnTo>
                    <a:pt x="1291494" y="196170"/>
                  </a:lnTo>
                  <a:lnTo>
                    <a:pt x="1277859" y="199798"/>
                  </a:lnTo>
                  <a:lnTo>
                    <a:pt x="1264450" y="202973"/>
                  </a:lnTo>
                  <a:lnTo>
                    <a:pt x="1250815" y="205695"/>
                  </a:lnTo>
                  <a:lnTo>
                    <a:pt x="1237861" y="207736"/>
                  </a:lnTo>
                  <a:lnTo>
                    <a:pt x="1225135" y="209323"/>
                  </a:lnTo>
                  <a:lnTo>
                    <a:pt x="1212635" y="210230"/>
                  </a:lnTo>
                  <a:lnTo>
                    <a:pt x="1200363" y="210684"/>
                  </a:lnTo>
                  <a:lnTo>
                    <a:pt x="1188546" y="211137"/>
                  </a:lnTo>
                  <a:lnTo>
                    <a:pt x="1177183" y="211137"/>
                  </a:lnTo>
                  <a:lnTo>
                    <a:pt x="1165820" y="210457"/>
                  </a:lnTo>
                  <a:lnTo>
                    <a:pt x="1155366" y="209777"/>
                  </a:lnTo>
                  <a:lnTo>
                    <a:pt x="1145139" y="208643"/>
                  </a:lnTo>
                  <a:lnTo>
                    <a:pt x="1135367" y="207509"/>
                  </a:lnTo>
                  <a:lnTo>
                    <a:pt x="1125822" y="206148"/>
                  </a:lnTo>
                  <a:lnTo>
                    <a:pt x="1117186" y="204561"/>
                  </a:lnTo>
                  <a:lnTo>
                    <a:pt x="1108551" y="202973"/>
                  </a:lnTo>
                  <a:lnTo>
                    <a:pt x="1100597" y="201159"/>
                  </a:lnTo>
                  <a:lnTo>
                    <a:pt x="1093324" y="199345"/>
                  </a:lnTo>
                  <a:lnTo>
                    <a:pt x="1080598" y="195943"/>
                  </a:lnTo>
                  <a:lnTo>
                    <a:pt x="1070598" y="192541"/>
                  </a:lnTo>
                  <a:lnTo>
                    <a:pt x="1062871" y="190046"/>
                  </a:lnTo>
                  <a:lnTo>
                    <a:pt x="1059235" y="197757"/>
                  </a:lnTo>
                  <a:lnTo>
                    <a:pt x="1055599" y="205921"/>
                  </a:lnTo>
                  <a:lnTo>
                    <a:pt x="1052418" y="214312"/>
                  </a:lnTo>
                  <a:lnTo>
                    <a:pt x="1049463" y="222930"/>
                  </a:lnTo>
                  <a:lnTo>
                    <a:pt x="1047191" y="232228"/>
                  </a:lnTo>
                  <a:lnTo>
                    <a:pt x="1044918" y="241527"/>
                  </a:lnTo>
                  <a:lnTo>
                    <a:pt x="1042418" y="251278"/>
                  </a:lnTo>
                  <a:lnTo>
                    <a:pt x="1040600" y="261257"/>
                  </a:lnTo>
                  <a:lnTo>
                    <a:pt x="1036737" y="282121"/>
                  </a:lnTo>
                  <a:lnTo>
                    <a:pt x="1033101" y="304120"/>
                  </a:lnTo>
                  <a:lnTo>
                    <a:pt x="1029010" y="327252"/>
                  </a:lnTo>
                  <a:lnTo>
                    <a:pt x="1026737" y="339045"/>
                  </a:lnTo>
                  <a:lnTo>
                    <a:pt x="1024237" y="351291"/>
                  </a:lnTo>
                  <a:lnTo>
                    <a:pt x="1020374" y="352198"/>
                  </a:lnTo>
                  <a:lnTo>
                    <a:pt x="1016511" y="353105"/>
                  </a:lnTo>
                  <a:lnTo>
                    <a:pt x="1012874" y="354239"/>
                  </a:lnTo>
                  <a:lnTo>
                    <a:pt x="1009238" y="355373"/>
                  </a:lnTo>
                  <a:lnTo>
                    <a:pt x="1005829" y="356734"/>
                  </a:lnTo>
                  <a:lnTo>
                    <a:pt x="1002193" y="358321"/>
                  </a:lnTo>
                  <a:lnTo>
                    <a:pt x="998784" y="360136"/>
                  </a:lnTo>
                  <a:lnTo>
                    <a:pt x="995830" y="361950"/>
                  </a:lnTo>
                  <a:lnTo>
                    <a:pt x="993557" y="347889"/>
                  </a:lnTo>
                  <a:lnTo>
                    <a:pt x="992421" y="338818"/>
                  </a:lnTo>
                  <a:lnTo>
                    <a:pt x="991285" y="329066"/>
                  </a:lnTo>
                  <a:lnTo>
                    <a:pt x="990376" y="317953"/>
                  </a:lnTo>
                  <a:lnTo>
                    <a:pt x="989694" y="305934"/>
                  </a:lnTo>
                  <a:lnTo>
                    <a:pt x="989240" y="293234"/>
                  </a:lnTo>
                  <a:lnTo>
                    <a:pt x="989012" y="279853"/>
                  </a:lnTo>
                  <a:lnTo>
                    <a:pt x="989240" y="265793"/>
                  </a:lnTo>
                  <a:lnTo>
                    <a:pt x="989921" y="251278"/>
                  </a:lnTo>
                  <a:lnTo>
                    <a:pt x="991058" y="236084"/>
                  </a:lnTo>
                  <a:lnTo>
                    <a:pt x="993103" y="220662"/>
                  </a:lnTo>
                  <a:lnTo>
                    <a:pt x="994239" y="213178"/>
                  </a:lnTo>
                  <a:lnTo>
                    <a:pt x="995376" y="205014"/>
                  </a:lnTo>
                  <a:lnTo>
                    <a:pt x="996966" y="197303"/>
                  </a:lnTo>
                  <a:lnTo>
                    <a:pt x="998784" y="189593"/>
                  </a:lnTo>
                  <a:lnTo>
                    <a:pt x="1000602" y="181655"/>
                  </a:lnTo>
                  <a:lnTo>
                    <a:pt x="1002648" y="173718"/>
                  </a:lnTo>
                  <a:lnTo>
                    <a:pt x="1005148" y="166007"/>
                  </a:lnTo>
                  <a:lnTo>
                    <a:pt x="1007648" y="158070"/>
                  </a:lnTo>
                  <a:lnTo>
                    <a:pt x="1010602" y="150359"/>
                  </a:lnTo>
                  <a:lnTo>
                    <a:pt x="1013783" y="142875"/>
                  </a:lnTo>
                  <a:lnTo>
                    <a:pt x="1016965" y="135164"/>
                  </a:lnTo>
                  <a:lnTo>
                    <a:pt x="1020601" y="127453"/>
                  </a:lnTo>
                  <a:lnTo>
                    <a:pt x="1024237" y="119970"/>
                  </a:lnTo>
                  <a:lnTo>
                    <a:pt x="1028555" y="112712"/>
                  </a:lnTo>
                  <a:lnTo>
                    <a:pt x="1032873" y="105455"/>
                  </a:lnTo>
                  <a:lnTo>
                    <a:pt x="1037873" y="98425"/>
                  </a:lnTo>
                  <a:lnTo>
                    <a:pt x="1042873" y="91395"/>
                  </a:lnTo>
                  <a:lnTo>
                    <a:pt x="1047872" y="84818"/>
                  </a:lnTo>
                  <a:lnTo>
                    <a:pt x="1053781" y="78014"/>
                  </a:lnTo>
                  <a:lnTo>
                    <a:pt x="1059690" y="71437"/>
                  </a:lnTo>
                  <a:lnTo>
                    <a:pt x="1066053" y="65314"/>
                  </a:lnTo>
                  <a:lnTo>
                    <a:pt x="1072644" y="59418"/>
                  </a:lnTo>
                  <a:lnTo>
                    <a:pt x="1079689" y="53748"/>
                  </a:lnTo>
                  <a:lnTo>
                    <a:pt x="1087188" y="47852"/>
                  </a:lnTo>
                  <a:lnTo>
                    <a:pt x="1094915" y="42409"/>
                  </a:lnTo>
                  <a:lnTo>
                    <a:pt x="1103096" y="37646"/>
                  </a:lnTo>
                  <a:lnTo>
                    <a:pt x="1111505" y="32657"/>
                  </a:lnTo>
                  <a:lnTo>
                    <a:pt x="1120368" y="28121"/>
                  </a:lnTo>
                  <a:lnTo>
                    <a:pt x="1129913" y="23812"/>
                  </a:lnTo>
                  <a:lnTo>
                    <a:pt x="1139685" y="19957"/>
                  </a:lnTo>
                  <a:lnTo>
                    <a:pt x="1149912" y="16328"/>
                  </a:lnTo>
                  <a:lnTo>
                    <a:pt x="1160366" y="12927"/>
                  </a:lnTo>
                  <a:lnTo>
                    <a:pt x="1171729" y="9978"/>
                  </a:lnTo>
                  <a:lnTo>
                    <a:pt x="1183092" y="7484"/>
                  </a:lnTo>
                  <a:lnTo>
                    <a:pt x="1194909" y="5216"/>
                  </a:lnTo>
                  <a:lnTo>
                    <a:pt x="1207408" y="3402"/>
                  </a:lnTo>
                  <a:lnTo>
                    <a:pt x="1220589" y="1814"/>
                  </a:lnTo>
                  <a:lnTo>
                    <a:pt x="1233998" y="680"/>
                  </a:lnTo>
                  <a:lnTo>
                    <a:pt x="1247860"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9" name="组合 28"/>
          <p:cNvGrpSpPr/>
          <p:nvPr/>
        </p:nvGrpSpPr>
        <p:grpSpPr>
          <a:xfrm>
            <a:off x="4788024" y="2723372"/>
            <a:ext cx="1224000" cy="1224000"/>
            <a:chOff x="4788024" y="2723372"/>
            <a:chExt cx="1224000" cy="1224000"/>
          </a:xfrm>
        </p:grpSpPr>
        <p:sp>
          <p:nvSpPr>
            <p:cNvPr id="11" name="矩形 7"/>
            <p:cNvSpPr/>
            <p:nvPr/>
          </p:nvSpPr>
          <p:spPr>
            <a:xfrm>
              <a:off x="4788024" y="2723372"/>
              <a:ext cx="1224000" cy="1224000"/>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latin typeface="Impact" panose="020B0806030902050204" pitchFamily="34" charset="0"/>
              </a:endParaRPr>
            </a:p>
          </p:txBody>
        </p:sp>
        <p:sp>
          <p:nvSpPr>
            <p:cNvPr id="26" name="KSO_Shape"/>
            <p:cNvSpPr/>
            <p:nvPr/>
          </p:nvSpPr>
          <p:spPr bwMode="auto">
            <a:xfrm>
              <a:off x="5171728" y="3089281"/>
              <a:ext cx="456593" cy="492183"/>
            </a:xfrm>
            <a:custGeom>
              <a:avLst/>
              <a:gdLst>
                <a:gd name="T0" fmla="*/ 1669374 w 3041"/>
                <a:gd name="T1" fmla="*/ 576347 h 3280"/>
                <a:gd name="T2" fmla="*/ 904679 w 3041"/>
                <a:gd name="T3" fmla="*/ 1072554 h 3280"/>
                <a:gd name="T4" fmla="*/ 904679 w 3041"/>
                <a:gd name="T5" fmla="*/ 1482034 h 3280"/>
                <a:gd name="T6" fmla="*/ 1163237 w 3041"/>
                <a:gd name="T7" fmla="*/ 1165318 h 3280"/>
                <a:gd name="T8" fmla="*/ 1179706 w 3041"/>
                <a:gd name="T9" fmla="*/ 1354689 h 3280"/>
                <a:gd name="T10" fmla="*/ 1018313 w 3041"/>
                <a:gd name="T11" fmla="*/ 1564369 h 3280"/>
                <a:gd name="T12" fmla="*/ 1298280 w 3041"/>
                <a:gd name="T13" fmla="*/ 1800397 h 3280"/>
                <a:gd name="T14" fmla="*/ 360664 w 3041"/>
                <a:gd name="T15" fmla="*/ 1800397 h 3280"/>
                <a:gd name="T16" fmla="*/ 625809 w 3041"/>
                <a:gd name="T17" fmla="*/ 1570956 h 3280"/>
                <a:gd name="T18" fmla="*/ 439713 w 3041"/>
                <a:gd name="T19" fmla="*/ 1245458 h 3280"/>
                <a:gd name="T20" fmla="*/ 516567 w 3041"/>
                <a:gd name="T21" fmla="*/ 1017115 h 3280"/>
                <a:gd name="T22" fmla="*/ 0 w 3041"/>
                <a:gd name="T23" fmla="*/ 575798 h 3280"/>
                <a:gd name="T24" fmla="*/ 1517862 w 3041"/>
                <a:gd name="T25" fmla="*/ 576347 h 3280"/>
                <a:gd name="T26" fmla="*/ 1538174 w 3041"/>
                <a:gd name="T27" fmla="*/ 459431 h 3280"/>
                <a:gd name="T28" fmla="*/ 1117674 w 3041"/>
                <a:gd name="T29" fmla="*/ 91667 h 3280"/>
                <a:gd name="T30" fmla="*/ 851430 w 3041"/>
                <a:gd name="T31" fmla="*/ 175648 h 3280"/>
                <a:gd name="T32" fmla="*/ 698820 w 3041"/>
                <a:gd name="T33" fmla="*/ 394660 h 3280"/>
                <a:gd name="T34" fmla="*/ 402384 w 3041"/>
                <a:gd name="T35" fmla="*/ 413872 h 3280"/>
                <a:gd name="T36" fmla="*/ 542917 w 3041"/>
                <a:gd name="T37" fmla="*/ 152046 h 3280"/>
                <a:gd name="T38" fmla="*/ 794888 w 3041"/>
                <a:gd name="T39" fmla="*/ 98802 h 3280"/>
                <a:gd name="T40" fmla="*/ 1117674 w 3041"/>
                <a:gd name="T41" fmla="*/ 0 h 3280"/>
                <a:gd name="T42" fmla="*/ 1643024 w 3041"/>
                <a:gd name="T43" fmla="*/ 459431 h 3280"/>
                <a:gd name="T44" fmla="*/ 1635339 w 3041"/>
                <a:gd name="T45" fmla="*/ 576347 h 3280"/>
                <a:gd name="T46" fmla="*/ 1669374 w 3041"/>
                <a:gd name="T47" fmla="*/ 576347 h 3280"/>
                <a:gd name="T48" fmla="*/ 760852 w 3041"/>
                <a:gd name="T49" fmla="*/ 1072005 h 3280"/>
                <a:gd name="T50" fmla="*/ 658198 w 3041"/>
                <a:gd name="T51" fmla="*/ 1059380 h 3280"/>
                <a:gd name="T52" fmla="*/ 572012 w 3041"/>
                <a:gd name="T53" fmla="*/ 1245458 h 3280"/>
                <a:gd name="T54" fmla="*/ 760852 w 3041"/>
                <a:gd name="T55" fmla="*/ 1483681 h 3280"/>
                <a:gd name="T56" fmla="*/ 760852 w 3041"/>
                <a:gd name="T57" fmla="*/ 1072005 h 3280"/>
                <a:gd name="T58" fmla="*/ 1645769 w 3041"/>
                <a:gd name="T59" fmla="*/ 616416 h 3280"/>
                <a:gd name="T60" fmla="*/ 1645769 w 3041"/>
                <a:gd name="T61" fmla="*/ 616416 h 3280"/>
                <a:gd name="T62" fmla="*/ 1648514 w 3041"/>
                <a:gd name="T63" fmla="*/ 612574 h 3280"/>
                <a:gd name="T64" fmla="*/ 1645769 w 3041"/>
                <a:gd name="T65" fmla="*/ 616416 h 3280"/>
                <a:gd name="T66" fmla="*/ 1648514 w 3041"/>
                <a:gd name="T67" fmla="*/ 612574 h 3280"/>
                <a:gd name="T68" fmla="*/ 1650161 w 3041"/>
                <a:gd name="T69" fmla="*/ 609281 h 3280"/>
                <a:gd name="T70" fmla="*/ 1648514 w 3041"/>
                <a:gd name="T71" fmla="*/ 612574 h 3280"/>
                <a:gd name="T72" fmla="*/ 1650161 w 3041"/>
                <a:gd name="T73" fmla="*/ 609281 h 3280"/>
                <a:gd name="T74" fmla="*/ 1652356 w 3041"/>
                <a:gd name="T75" fmla="*/ 605438 h 3280"/>
                <a:gd name="T76" fmla="*/ 1650161 w 3041"/>
                <a:gd name="T77" fmla="*/ 609281 h 3280"/>
                <a:gd name="T78" fmla="*/ 1652356 w 3041"/>
                <a:gd name="T79" fmla="*/ 605438 h 3280"/>
                <a:gd name="T80" fmla="*/ 1656748 w 3041"/>
                <a:gd name="T81" fmla="*/ 597754 h 3280"/>
                <a:gd name="T82" fmla="*/ 1652356 w 3041"/>
                <a:gd name="T83" fmla="*/ 605438 h 3280"/>
                <a:gd name="T84" fmla="*/ 1656748 w 3041"/>
                <a:gd name="T85" fmla="*/ 597754 h 3280"/>
                <a:gd name="T86" fmla="*/ 1661689 w 3041"/>
                <a:gd name="T87" fmla="*/ 590069 h 3280"/>
                <a:gd name="T88" fmla="*/ 1656748 w 3041"/>
                <a:gd name="T89" fmla="*/ 597754 h 3280"/>
                <a:gd name="T90" fmla="*/ 1661689 w 3041"/>
                <a:gd name="T91" fmla="*/ 590069 h 3280"/>
                <a:gd name="T92" fmla="*/ 1663335 w 3041"/>
                <a:gd name="T93" fmla="*/ 587325 h 3280"/>
                <a:gd name="T94" fmla="*/ 1661689 w 3041"/>
                <a:gd name="T95" fmla="*/ 590069 h 3280"/>
                <a:gd name="T96" fmla="*/ 1663335 w 3041"/>
                <a:gd name="T97" fmla="*/ 587325 h 3280"/>
                <a:gd name="T98" fmla="*/ 1664982 w 3041"/>
                <a:gd name="T99" fmla="*/ 583482 h 3280"/>
                <a:gd name="T100" fmla="*/ 1663335 w 3041"/>
                <a:gd name="T101" fmla="*/ 587325 h 3280"/>
                <a:gd name="T102" fmla="*/ 1664982 w 3041"/>
                <a:gd name="T103" fmla="*/ 583482 h 3280"/>
                <a:gd name="T104" fmla="*/ 1669374 w 3041"/>
                <a:gd name="T105" fmla="*/ 576347 h 3280"/>
                <a:gd name="T106" fmla="*/ 1664982 w 3041"/>
                <a:gd name="T107" fmla="*/ 583482 h 3280"/>
                <a:gd name="T108" fmla="*/ 1669374 w 3041"/>
                <a:gd name="T109" fmla="*/ 576347 h 32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041" h="3280">
                  <a:moveTo>
                    <a:pt x="3041" y="1050"/>
                  </a:moveTo>
                  <a:cubicBezTo>
                    <a:pt x="2756" y="1538"/>
                    <a:pt x="2243" y="1908"/>
                    <a:pt x="1648" y="1954"/>
                  </a:cubicBezTo>
                  <a:cubicBezTo>
                    <a:pt x="1648" y="2700"/>
                    <a:pt x="1648" y="2700"/>
                    <a:pt x="1648" y="2700"/>
                  </a:cubicBezTo>
                  <a:cubicBezTo>
                    <a:pt x="1847" y="2656"/>
                    <a:pt x="2014" y="2508"/>
                    <a:pt x="2119" y="2123"/>
                  </a:cubicBezTo>
                  <a:cubicBezTo>
                    <a:pt x="2184" y="2253"/>
                    <a:pt x="2149" y="2468"/>
                    <a:pt x="2149" y="2468"/>
                  </a:cubicBezTo>
                  <a:cubicBezTo>
                    <a:pt x="2100" y="2629"/>
                    <a:pt x="1993" y="2763"/>
                    <a:pt x="1855" y="2850"/>
                  </a:cubicBezTo>
                  <a:cubicBezTo>
                    <a:pt x="2070" y="2931"/>
                    <a:pt x="2251" y="3084"/>
                    <a:pt x="2365" y="3280"/>
                  </a:cubicBezTo>
                  <a:cubicBezTo>
                    <a:pt x="657" y="3280"/>
                    <a:pt x="657" y="3280"/>
                    <a:pt x="657" y="3280"/>
                  </a:cubicBezTo>
                  <a:cubicBezTo>
                    <a:pt x="767" y="3092"/>
                    <a:pt x="937" y="2945"/>
                    <a:pt x="1140" y="2862"/>
                  </a:cubicBezTo>
                  <a:cubicBezTo>
                    <a:pt x="937" y="2742"/>
                    <a:pt x="801" y="2522"/>
                    <a:pt x="801" y="2269"/>
                  </a:cubicBezTo>
                  <a:cubicBezTo>
                    <a:pt x="801" y="2113"/>
                    <a:pt x="854" y="1969"/>
                    <a:pt x="941" y="1853"/>
                  </a:cubicBezTo>
                  <a:cubicBezTo>
                    <a:pt x="543" y="1706"/>
                    <a:pt x="210" y="1408"/>
                    <a:pt x="0" y="1049"/>
                  </a:cubicBezTo>
                  <a:cubicBezTo>
                    <a:pt x="2765" y="1050"/>
                    <a:pt x="2765" y="1050"/>
                    <a:pt x="2765" y="1050"/>
                  </a:cubicBezTo>
                  <a:cubicBezTo>
                    <a:pt x="2788" y="985"/>
                    <a:pt x="2802" y="908"/>
                    <a:pt x="2802" y="837"/>
                  </a:cubicBezTo>
                  <a:cubicBezTo>
                    <a:pt x="2802" y="467"/>
                    <a:pt x="2459" y="167"/>
                    <a:pt x="2036" y="167"/>
                  </a:cubicBezTo>
                  <a:cubicBezTo>
                    <a:pt x="1851" y="167"/>
                    <a:pt x="1683" y="225"/>
                    <a:pt x="1551" y="320"/>
                  </a:cubicBezTo>
                  <a:cubicBezTo>
                    <a:pt x="1558" y="442"/>
                    <a:pt x="1451" y="604"/>
                    <a:pt x="1273" y="719"/>
                  </a:cubicBezTo>
                  <a:cubicBezTo>
                    <a:pt x="1053" y="860"/>
                    <a:pt x="812" y="876"/>
                    <a:pt x="733" y="754"/>
                  </a:cubicBezTo>
                  <a:cubicBezTo>
                    <a:pt x="655" y="632"/>
                    <a:pt x="769" y="419"/>
                    <a:pt x="989" y="277"/>
                  </a:cubicBezTo>
                  <a:cubicBezTo>
                    <a:pt x="1157" y="169"/>
                    <a:pt x="1337" y="135"/>
                    <a:pt x="1448" y="180"/>
                  </a:cubicBezTo>
                  <a:cubicBezTo>
                    <a:pt x="1610" y="68"/>
                    <a:pt x="1814" y="0"/>
                    <a:pt x="2036" y="0"/>
                  </a:cubicBezTo>
                  <a:cubicBezTo>
                    <a:pt x="2564" y="0"/>
                    <a:pt x="2993" y="375"/>
                    <a:pt x="2993" y="837"/>
                  </a:cubicBezTo>
                  <a:cubicBezTo>
                    <a:pt x="2993" y="906"/>
                    <a:pt x="2995" y="985"/>
                    <a:pt x="2979" y="1050"/>
                  </a:cubicBezTo>
                  <a:lnTo>
                    <a:pt x="3041" y="1050"/>
                  </a:lnTo>
                  <a:close/>
                  <a:moveTo>
                    <a:pt x="1386" y="1953"/>
                  </a:moveTo>
                  <a:cubicBezTo>
                    <a:pt x="1212" y="1938"/>
                    <a:pt x="1199" y="1930"/>
                    <a:pt x="1199" y="1930"/>
                  </a:cubicBezTo>
                  <a:cubicBezTo>
                    <a:pt x="1104" y="2013"/>
                    <a:pt x="1042" y="2133"/>
                    <a:pt x="1042" y="2269"/>
                  </a:cubicBezTo>
                  <a:cubicBezTo>
                    <a:pt x="1042" y="2480"/>
                    <a:pt x="1189" y="2656"/>
                    <a:pt x="1386" y="2703"/>
                  </a:cubicBezTo>
                  <a:lnTo>
                    <a:pt x="1386" y="1953"/>
                  </a:lnTo>
                  <a:close/>
                  <a:moveTo>
                    <a:pt x="2998" y="1123"/>
                  </a:moveTo>
                  <a:cubicBezTo>
                    <a:pt x="2998" y="1123"/>
                    <a:pt x="2998" y="1123"/>
                    <a:pt x="2998" y="1123"/>
                  </a:cubicBezTo>
                  <a:moveTo>
                    <a:pt x="3003" y="1116"/>
                  </a:moveTo>
                  <a:cubicBezTo>
                    <a:pt x="3001" y="1119"/>
                    <a:pt x="2999" y="1121"/>
                    <a:pt x="2998" y="1123"/>
                  </a:cubicBezTo>
                  <a:cubicBezTo>
                    <a:pt x="2999" y="1121"/>
                    <a:pt x="3001" y="1119"/>
                    <a:pt x="3003" y="1116"/>
                  </a:cubicBezTo>
                  <a:close/>
                  <a:moveTo>
                    <a:pt x="3006" y="1110"/>
                  </a:moveTo>
                  <a:cubicBezTo>
                    <a:pt x="3005" y="1112"/>
                    <a:pt x="3004" y="1114"/>
                    <a:pt x="3003" y="1116"/>
                  </a:cubicBezTo>
                  <a:cubicBezTo>
                    <a:pt x="3004" y="1114"/>
                    <a:pt x="3005" y="1112"/>
                    <a:pt x="3006" y="1110"/>
                  </a:cubicBezTo>
                  <a:close/>
                  <a:moveTo>
                    <a:pt x="3010" y="1103"/>
                  </a:moveTo>
                  <a:cubicBezTo>
                    <a:pt x="3008" y="1106"/>
                    <a:pt x="3007" y="1108"/>
                    <a:pt x="3006" y="1110"/>
                  </a:cubicBezTo>
                  <a:cubicBezTo>
                    <a:pt x="3007" y="1108"/>
                    <a:pt x="3008" y="1106"/>
                    <a:pt x="3010" y="1103"/>
                  </a:cubicBezTo>
                  <a:close/>
                  <a:moveTo>
                    <a:pt x="3018" y="1089"/>
                  </a:moveTo>
                  <a:cubicBezTo>
                    <a:pt x="3015" y="1094"/>
                    <a:pt x="3012" y="1099"/>
                    <a:pt x="3010" y="1103"/>
                  </a:cubicBezTo>
                  <a:cubicBezTo>
                    <a:pt x="3012" y="1099"/>
                    <a:pt x="3015" y="1094"/>
                    <a:pt x="3018" y="1089"/>
                  </a:cubicBezTo>
                  <a:close/>
                  <a:moveTo>
                    <a:pt x="3027" y="1075"/>
                  </a:moveTo>
                  <a:cubicBezTo>
                    <a:pt x="3023" y="1080"/>
                    <a:pt x="3021" y="1084"/>
                    <a:pt x="3018" y="1089"/>
                  </a:cubicBezTo>
                  <a:cubicBezTo>
                    <a:pt x="3021" y="1084"/>
                    <a:pt x="3024" y="1079"/>
                    <a:pt x="3027" y="1075"/>
                  </a:cubicBezTo>
                  <a:close/>
                  <a:moveTo>
                    <a:pt x="3030" y="1070"/>
                  </a:moveTo>
                  <a:cubicBezTo>
                    <a:pt x="3028" y="1071"/>
                    <a:pt x="3027" y="1073"/>
                    <a:pt x="3027" y="1075"/>
                  </a:cubicBezTo>
                  <a:cubicBezTo>
                    <a:pt x="3027" y="1073"/>
                    <a:pt x="3028" y="1071"/>
                    <a:pt x="3030" y="1070"/>
                  </a:cubicBezTo>
                  <a:close/>
                  <a:moveTo>
                    <a:pt x="3033" y="1063"/>
                  </a:moveTo>
                  <a:cubicBezTo>
                    <a:pt x="3032" y="1065"/>
                    <a:pt x="3031" y="1068"/>
                    <a:pt x="3030" y="1070"/>
                  </a:cubicBezTo>
                  <a:cubicBezTo>
                    <a:pt x="3031" y="1067"/>
                    <a:pt x="3032" y="1065"/>
                    <a:pt x="3033" y="1063"/>
                  </a:cubicBezTo>
                  <a:close/>
                  <a:moveTo>
                    <a:pt x="3041" y="1050"/>
                  </a:moveTo>
                  <a:cubicBezTo>
                    <a:pt x="3041" y="1050"/>
                    <a:pt x="3038" y="1055"/>
                    <a:pt x="3033" y="1063"/>
                  </a:cubicBezTo>
                  <a:cubicBezTo>
                    <a:pt x="3036" y="1059"/>
                    <a:pt x="3038" y="1055"/>
                    <a:pt x="3041" y="1050"/>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28" name="组合 27"/>
          <p:cNvGrpSpPr/>
          <p:nvPr/>
        </p:nvGrpSpPr>
        <p:grpSpPr>
          <a:xfrm>
            <a:off x="6516216" y="2723372"/>
            <a:ext cx="1224000" cy="1224000"/>
            <a:chOff x="6516216" y="2723372"/>
            <a:chExt cx="1224000" cy="1224000"/>
          </a:xfrm>
        </p:grpSpPr>
        <p:sp>
          <p:nvSpPr>
            <p:cNvPr id="12" name="矩形 7"/>
            <p:cNvSpPr>
              <a:spLocks noChangeAspect="1"/>
            </p:cNvSpPr>
            <p:nvPr/>
          </p:nvSpPr>
          <p:spPr>
            <a:xfrm>
              <a:off x="6516216" y="2723372"/>
              <a:ext cx="1224000" cy="1224000"/>
            </a:xfrm>
            <a:custGeom>
              <a:avLst/>
              <a:gdLst/>
              <a:ahLst/>
              <a:cxnLst/>
              <a:rect l="l" t="t" r="r" b="b"/>
              <a:pathLst>
                <a:path w="2545868" h="2545868">
                  <a:moveTo>
                    <a:pt x="1272934" y="0"/>
                  </a:moveTo>
                  <a:lnTo>
                    <a:pt x="2545868" y="1272934"/>
                  </a:lnTo>
                  <a:lnTo>
                    <a:pt x="1272934" y="2545868"/>
                  </a:lnTo>
                  <a:lnTo>
                    <a:pt x="0" y="127293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dirty="0">
                <a:latin typeface="Impact" panose="020B0806030902050204" pitchFamily="34" charset="0"/>
              </a:endParaRPr>
            </a:p>
          </p:txBody>
        </p:sp>
        <p:sp>
          <p:nvSpPr>
            <p:cNvPr id="27" name="KSO_Shape"/>
            <p:cNvSpPr/>
            <p:nvPr/>
          </p:nvSpPr>
          <p:spPr bwMode="auto">
            <a:xfrm>
              <a:off x="6930216" y="3083372"/>
              <a:ext cx="396000" cy="504000"/>
            </a:xfrm>
            <a:custGeom>
              <a:avLst/>
              <a:gdLst>
                <a:gd name="T0" fmla="*/ 2147483646 w 5278"/>
                <a:gd name="T1" fmla="*/ 2147483646 h 6863"/>
                <a:gd name="T2" fmla="*/ 2147483646 w 5278"/>
                <a:gd name="T3" fmla="*/ 2147483646 h 6863"/>
                <a:gd name="T4" fmla="*/ 2147483646 w 5278"/>
                <a:gd name="T5" fmla="*/ 2147483646 h 6863"/>
                <a:gd name="T6" fmla="*/ 2147483646 w 5278"/>
                <a:gd name="T7" fmla="*/ 2147483646 h 6863"/>
                <a:gd name="T8" fmla="*/ 2147483646 w 5278"/>
                <a:gd name="T9" fmla="*/ 2147483646 h 6863"/>
                <a:gd name="T10" fmla="*/ 2147483646 w 5278"/>
                <a:gd name="T11" fmla="*/ 2147483646 h 6863"/>
                <a:gd name="T12" fmla="*/ 2147483646 w 5278"/>
                <a:gd name="T13" fmla="*/ 2147483646 h 6863"/>
                <a:gd name="T14" fmla="*/ 2147483646 w 5278"/>
                <a:gd name="T15" fmla="*/ 2147483646 h 6863"/>
                <a:gd name="T16" fmla="*/ 2147483646 w 5278"/>
                <a:gd name="T17" fmla="*/ 2147483646 h 6863"/>
                <a:gd name="T18" fmla="*/ 2147483646 w 5278"/>
                <a:gd name="T19" fmla="*/ 2147483646 h 6863"/>
                <a:gd name="T20" fmla="*/ 2147483646 w 5278"/>
                <a:gd name="T21" fmla="*/ 2147483646 h 6863"/>
                <a:gd name="T22" fmla="*/ 2147483646 w 5278"/>
                <a:gd name="T23" fmla="*/ 2147483646 h 6863"/>
                <a:gd name="T24" fmla="*/ 2147483646 w 5278"/>
                <a:gd name="T25" fmla="*/ 2147483646 h 6863"/>
                <a:gd name="T26" fmla="*/ 2147483646 w 5278"/>
                <a:gd name="T27" fmla="*/ 2147483646 h 6863"/>
                <a:gd name="T28" fmla="*/ 2147483646 w 5278"/>
                <a:gd name="T29" fmla="*/ 2147483646 h 6863"/>
                <a:gd name="T30" fmla="*/ 2147483646 w 5278"/>
                <a:gd name="T31" fmla="*/ 2147483646 h 6863"/>
                <a:gd name="T32" fmla="*/ 2147483646 w 5278"/>
                <a:gd name="T33" fmla="*/ 2147483646 h 6863"/>
                <a:gd name="T34" fmla="*/ 2147483646 w 5278"/>
                <a:gd name="T35" fmla="*/ 2147483646 h 6863"/>
                <a:gd name="T36" fmla="*/ 2147483646 w 5278"/>
                <a:gd name="T37" fmla="*/ 2147483646 h 6863"/>
                <a:gd name="T38" fmla="*/ 2147483646 w 5278"/>
                <a:gd name="T39" fmla="*/ 2147483646 h 6863"/>
                <a:gd name="T40" fmla="*/ 2147483646 w 5278"/>
                <a:gd name="T41" fmla="*/ 2147483646 h 6863"/>
                <a:gd name="T42" fmla="*/ 2147483646 w 5278"/>
                <a:gd name="T43" fmla="*/ 2147483646 h 6863"/>
                <a:gd name="T44" fmla="*/ 2147483646 w 5278"/>
                <a:gd name="T45" fmla="*/ 2147483646 h 6863"/>
                <a:gd name="T46" fmla="*/ 2147483646 w 5278"/>
                <a:gd name="T47" fmla="*/ 2147483646 h 6863"/>
                <a:gd name="T48" fmla="*/ 2147483646 w 5278"/>
                <a:gd name="T49" fmla="*/ 2147483646 h 6863"/>
                <a:gd name="T50" fmla="*/ 2147483646 w 5278"/>
                <a:gd name="T51" fmla="*/ 2147483646 h 6863"/>
                <a:gd name="T52" fmla="*/ 2147483646 w 5278"/>
                <a:gd name="T53" fmla="*/ 2147483646 h 6863"/>
                <a:gd name="T54" fmla="*/ 2147483646 w 5278"/>
                <a:gd name="T55" fmla="*/ 2147483646 h 6863"/>
                <a:gd name="T56" fmla="*/ 2147483646 w 5278"/>
                <a:gd name="T57" fmla="*/ 2147483646 h 6863"/>
                <a:gd name="T58" fmla="*/ 2147483646 w 5278"/>
                <a:gd name="T59" fmla="*/ 2147483646 h 6863"/>
                <a:gd name="T60" fmla="*/ 2147483646 w 5278"/>
                <a:gd name="T61" fmla="*/ 2147483646 h 6863"/>
                <a:gd name="T62" fmla="*/ 2147483646 w 5278"/>
                <a:gd name="T63" fmla="*/ 2147483646 h 6863"/>
                <a:gd name="T64" fmla="*/ 2147483646 w 5278"/>
                <a:gd name="T65" fmla="*/ 2147483646 h 6863"/>
                <a:gd name="T66" fmla="*/ 2147483646 w 5278"/>
                <a:gd name="T67" fmla="*/ 2147483646 h 6863"/>
                <a:gd name="T68" fmla="*/ 2147483646 w 5278"/>
                <a:gd name="T69" fmla="*/ 2147483646 h 6863"/>
                <a:gd name="T70" fmla="*/ 2147483646 w 5278"/>
                <a:gd name="T71" fmla="*/ 2147483646 h 6863"/>
                <a:gd name="T72" fmla="*/ 2147483646 w 5278"/>
                <a:gd name="T73" fmla="*/ 2147483646 h 6863"/>
                <a:gd name="T74" fmla="*/ 2147483646 w 5278"/>
                <a:gd name="T75" fmla="*/ 2147483646 h 6863"/>
                <a:gd name="T76" fmla="*/ 2147483646 w 5278"/>
                <a:gd name="T77" fmla="*/ 2147483646 h 6863"/>
                <a:gd name="T78" fmla="*/ 2147483646 w 5278"/>
                <a:gd name="T79" fmla="*/ 2147483646 h 6863"/>
                <a:gd name="T80" fmla="*/ 2147483646 w 5278"/>
                <a:gd name="T81" fmla="*/ 2147483646 h 6863"/>
                <a:gd name="T82" fmla="*/ 2147483646 w 5278"/>
                <a:gd name="T83" fmla="*/ 2147483646 h 6863"/>
                <a:gd name="T84" fmla="*/ 0 w 5278"/>
                <a:gd name="T85" fmla="*/ 2147483646 h 6863"/>
                <a:gd name="T86" fmla="*/ 2147483646 w 5278"/>
                <a:gd name="T87" fmla="*/ 2147483646 h 6863"/>
                <a:gd name="T88" fmla="*/ 2147483646 w 5278"/>
                <a:gd name="T89" fmla="*/ 2147483646 h 6863"/>
                <a:gd name="T90" fmla="*/ 2147483646 w 5278"/>
                <a:gd name="T91" fmla="*/ 2147483646 h 6863"/>
                <a:gd name="T92" fmla="*/ 2147483646 w 5278"/>
                <a:gd name="T93" fmla="*/ 2147483646 h 6863"/>
                <a:gd name="T94" fmla="*/ 2147483646 w 5278"/>
                <a:gd name="T95" fmla="*/ 2147483646 h 6863"/>
                <a:gd name="T96" fmla="*/ 2147483646 w 5278"/>
                <a:gd name="T97" fmla="*/ 1347340187 h 6863"/>
                <a:gd name="T98" fmla="*/ 2147483646 w 5278"/>
                <a:gd name="T99" fmla="*/ 513294381 h 6863"/>
                <a:gd name="T100" fmla="*/ 2147483646 w 5278"/>
                <a:gd name="T101" fmla="*/ 42761601 h 6863"/>
                <a:gd name="T102" fmla="*/ 2147483646 w 5278"/>
                <a:gd name="T103" fmla="*/ 21419384 h 6863"/>
                <a:gd name="T104" fmla="*/ 2147483646 w 5278"/>
                <a:gd name="T105" fmla="*/ 363589915 h 6863"/>
                <a:gd name="T106" fmla="*/ 2147483646 w 5278"/>
                <a:gd name="T107" fmla="*/ 1133454737 h 6863"/>
                <a:gd name="T108" fmla="*/ 2147483646 w 5278"/>
                <a:gd name="T109" fmla="*/ 2147483646 h 6863"/>
                <a:gd name="T110" fmla="*/ 2147483646 w 5278"/>
                <a:gd name="T111" fmla="*/ 2147483646 h 6863"/>
                <a:gd name="T112" fmla="*/ 2147483646 w 5278"/>
                <a:gd name="T113" fmla="*/ 2147483646 h 6863"/>
                <a:gd name="T114" fmla="*/ 2147483646 w 5278"/>
                <a:gd name="T115" fmla="*/ 2147483646 h 6863"/>
                <a:gd name="T116" fmla="*/ 2147483646 w 5278"/>
                <a:gd name="T117" fmla="*/ 2147483646 h 6863"/>
                <a:gd name="T118" fmla="*/ 2147483646 w 5278"/>
                <a:gd name="T119" fmla="*/ 2147483646 h 68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78" h="6863">
                  <a:moveTo>
                    <a:pt x="4046" y="5103"/>
                  </a:moveTo>
                  <a:lnTo>
                    <a:pt x="1054" y="5103"/>
                  </a:lnTo>
                  <a:lnTo>
                    <a:pt x="1054" y="4927"/>
                  </a:lnTo>
                  <a:lnTo>
                    <a:pt x="4046" y="4927"/>
                  </a:lnTo>
                  <a:lnTo>
                    <a:pt x="4046" y="5103"/>
                  </a:lnTo>
                  <a:close/>
                  <a:moveTo>
                    <a:pt x="2814" y="4575"/>
                  </a:moveTo>
                  <a:lnTo>
                    <a:pt x="1054" y="4575"/>
                  </a:lnTo>
                  <a:lnTo>
                    <a:pt x="1054" y="4399"/>
                  </a:lnTo>
                  <a:lnTo>
                    <a:pt x="2814" y="4399"/>
                  </a:lnTo>
                  <a:lnTo>
                    <a:pt x="2814" y="4575"/>
                  </a:lnTo>
                  <a:close/>
                  <a:moveTo>
                    <a:pt x="3342" y="4047"/>
                  </a:moveTo>
                  <a:lnTo>
                    <a:pt x="1054" y="4047"/>
                  </a:lnTo>
                  <a:lnTo>
                    <a:pt x="1054" y="3872"/>
                  </a:lnTo>
                  <a:lnTo>
                    <a:pt x="3342" y="3872"/>
                  </a:lnTo>
                  <a:lnTo>
                    <a:pt x="3342" y="4047"/>
                  </a:lnTo>
                  <a:close/>
                  <a:moveTo>
                    <a:pt x="4222" y="3520"/>
                  </a:moveTo>
                  <a:lnTo>
                    <a:pt x="1054" y="3520"/>
                  </a:lnTo>
                  <a:lnTo>
                    <a:pt x="1054" y="3344"/>
                  </a:lnTo>
                  <a:lnTo>
                    <a:pt x="4222" y="3344"/>
                  </a:lnTo>
                  <a:lnTo>
                    <a:pt x="4222" y="3520"/>
                  </a:lnTo>
                  <a:close/>
                  <a:moveTo>
                    <a:pt x="2814" y="2992"/>
                  </a:moveTo>
                  <a:lnTo>
                    <a:pt x="1054" y="2992"/>
                  </a:lnTo>
                  <a:lnTo>
                    <a:pt x="1054" y="2816"/>
                  </a:lnTo>
                  <a:lnTo>
                    <a:pt x="2814" y="2816"/>
                  </a:lnTo>
                  <a:lnTo>
                    <a:pt x="2814" y="2992"/>
                  </a:lnTo>
                  <a:close/>
                  <a:moveTo>
                    <a:pt x="4750" y="1056"/>
                  </a:moveTo>
                  <a:lnTo>
                    <a:pt x="3518" y="1056"/>
                  </a:lnTo>
                  <a:lnTo>
                    <a:pt x="3620" y="1362"/>
                  </a:lnTo>
                  <a:lnTo>
                    <a:pt x="3664" y="1373"/>
                  </a:lnTo>
                  <a:lnTo>
                    <a:pt x="3707" y="1385"/>
                  </a:lnTo>
                  <a:lnTo>
                    <a:pt x="3747" y="1397"/>
                  </a:lnTo>
                  <a:lnTo>
                    <a:pt x="3785" y="1412"/>
                  </a:lnTo>
                  <a:lnTo>
                    <a:pt x="3822" y="1426"/>
                  </a:lnTo>
                  <a:lnTo>
                    <a:pt x="3856" y="1441"/>
                  </a:lnTo>
                  <a:lnTo>
                    <a:pt x="3888" y="1458"/>
                  </a:lnTo>
                  <a:lnTo>
                    <a:pt x="3919" y="1476"/>
                  </a:lnTo>
                  <a:lnTo>
                    <a:pt x="3948" y="1494"/>
                  </a:lnTo>
                  <a:lnTo>
                    <a:pt x="3976" y="1513"/>
                  </a:lnTo>
                  <a:lnTo>
                    <a:pt x="4001" y="1534"/>
                  </a:lnTo>
                  <a:lnTo>
                    <a:pt x="4025" y="1555"/>
                  </a:lnTo>
                  <a:lnTo>
                    <a:pt x="4046" y="1577"/>
                  </a:lnTo>
                  <a:lnTo>
                    <a:pt x="4067" y="1599"/>
                  </a:lnTo>
                  <a:lnTo>
                    <a:pt x="4086" y="1622"/>
                  </a:lnTo>
                  <a:lnTo>
                    <a:pt x="4104" y="1646"/>
                  </a:lnTo>
                  <a:lnTo>
                    <a:pt x="4119" y="1671"/>
                  </a:lnTo>
                  <a:lnTo>
                    <a:pt x="4134" y="1696"/>
                  </a:lnTo>
                  <a:lnTo>
                    <a:pt x="4148" y="1723"/>
                  </a:lnTo>
                  <a:lnTo>
                    <a:pt x="4160" y="1749"/>
                  </a:lnTo>
                  <a:lnTo>
                    <a:pt x="4171" y="1777"/>
                  </a:lnTo>
                  <a:lnTo>
                    <a:pt x="4180" y="1805"/>
                  </a:lnTo>
                  <a:lnTo>
                    <a:pt x="4189" y="1834"/>
                  </a:lnTo>
                  <a:lnTo>
                    <a:pt x="4196" y="1863"/>
                  </a:lnTo>
                  <a:lnTo>
                    <a:pt x="4203" y="1892"/>
                  </a:lnTo>
                  <a:lnTo>
                    <a:pt x="4208" y="1923"/>
                  </a:lnTo>
                  <a:lnTo>
                    <a:pt x="4213" y="1953"/>
                  </a:lnTo>
                  <a:lnTo>
                    <a:pt x="4216" y="1984"/>
                  </a:lnTo>
                  <a:lnTo>
                    <a:pt x="4219" y="2015"/>
                  </a:lnTo>
                  <a:lnTo>
                    <a:pt x="4221" y="2047"/>
                  </a:lnTo>
                  <a:lnTo>
                    <a:pt x="4222" y="2078"/>
                  </a:lnTo>
                  <a:lnTo>
                    <a:pt x="4222" y="2111"/>
                  </a:lnTo>
                  <a:lnTo>
                    <a:pt x="1054" y="2111"/>
                  </a:lnTo>
                  <a:lnTo>
                    <a:pt x="1056" y="2081"/>
                  </a:lnTo>
                  <a:lnTo>
                    <a:pt x="1057" y="2050"/>
                  </a:lnTo>
                  <a:lnTo>
                    <a:pt x="1058" y="2020"/>
                  </a:lnTo>
                  <a:lnTo>
                    <a:pt x="1062" y="1990"/>
                  </a:lnTo>
                  <a:lnTo>
                    <a:pt x="1065" y="1960"/>
                  </a:lnTo>
                  <a:lnTo>
                    <a:pt x="1070" y="1931"/>
                  </a:lnTo>
                  <a:lnTo>
                    <a:pt x="1076" y="1902"/>
                  </a:lnTo>
                  <a:lnTo>
                    <a:pt x="1083" y="1874"/>
                  </a:lnTo>
                  <a:lnTo>
                    <a:pt x="1092" y="1846"/>
                  </a:lnTo>
                  <a:lnTo>
                    <a:pt x="1101" y="1819"/>
                  </a:lnTo>
                  <a:lnTo>
                    <a:pt x="1111" y="1792"/>
                  </a:lnTo>
                  <a:lnTo>
                    <a:pt x="1123" y="1766"/>
                  </a:lnTo>
                  <a:lnTo>
                    <a:pt x="1135" y="1740"/>
                  </a:lnTo>
                  <a:lnTo>
                    <a:pt x="1149" y="1714"/>
                  </a:lnTo>
                  <a:lnTo>
                    <a:pt x="1165" y="1690"/>
                  </a:lnTo>
                  <a:lnTo>
                    <a:pt x="1180" y="1665"/>
                  </a:lnTo>
                  <a:lnTo>
                    <a:pt x="1198" y="1643"/>
                  </a:lnTo>
                  <a:lnTo>
                    <a:pt x="1217" y="1620"/>
                  </a:lnTo>
                  <a:lnTo>
                    <a:pt x="1239" y="1597"/>
                  </a:lnTo>
                  <a:lnTo>
                    <a:pt x="1260" y="1576"/>
                  </a:lnTo>
                  <a:lnTo>
                    <a:pt x="1284" y="1555"/>
                  </a:lnTo>
                  <a:lnTo>
                    <a:pt x="1309" y="1535"/>
                  </a:lnTo>
                  <a:lnTo>
                    <a:pt x="1336" y="1516"/>
                  </a:lnTo>
                  <a:lnTo>
                    <a:pt x="1363" y="1498"/>
                  </a:lnTo>
                  <a:lnTo>
                    <a:pt x="1393" y="1480"/>
                  </a:lnTo>
                  <a:lnTo>
                    <a:pt x="1426" y="1463"/>
                  </a:lnTo>
                  <a:lnTo>
                    <a:pt x="1458" y="1447"/>
                  </a:lnTo>
                  <a:lnTo>
                    <a:pt x="1493" y="1432"/>
                  </a:lnTo>
                  <a:lnTo>
                    <a:pt x="1530" y="1418"/>
                  </a:lnTo>
                  <a:lnTo>
                    <a:pt x="1568" y="1404"/>
                  </a:lnTo>
                  <a:lnTo>
                    <a:pt x="1609" y="1392"/>
                  </a:lnTo>
                  <a:lnTo>
                    <a:pt x="1651" y="1380"/>
                  </a:lnTo>
                  <a:lnTo>
                    <a:pt x="1758" y="1056"/>
                  </a:lnTo>
                  <a:lnTo>
                    <a:pt x="526" y="1056"/>
                  </a:lnTo>
                  <a:lnTo>
                    <a:pt x="526" y="6335"/>
                  </a:lnTo>
                  <a:lnTo>
                    <a:pt x="4750" y="6335"/>
                  </a:lnTo>
                  <a:lnTo>
                    <a:pt x="4750" y="1056"/>
                  </a:lnTo>
                  <a:close/>
                  <a:moveTo>
                    <a:pt x="2638" y="265"/>
                  </a:moveTo>
                  <a:lnTo>
                    <a:pt x="2638" y="265"/>
                  </a:lnTo>
                  <a:lnTo>
                    <a:pt x="2611" y="266"/>
                  </a:lnTo>
                  <a:lnTo>
                    <a:pt x="2584" y="269"/>
                  </a:lnTo>
                  <a:lnTo>
                    <a:pt x="2559" y="275"/>
                  </a:lnTo>
                  <a:lnTo>
                    <a:pt x="2535" y="285"/>
                  </a:lnTo>
                  <a:lnTo>
                    <a:pt x="2513" y="296"/>
                  </a:lnTo>
                  <a:lnTo>
                    <a:pt x="2491" y="309"/>
                  </a:lnTo>
                  <a:lnTo>
                    <a:pt x="2471" y="324"/>
                  </a:lnTo>
                  <a:lnTo>
                    <a:pt x="2452" y="341"/>
                  </a:lnTo>
                  <a:lnTo>
                    <a:pt x="2435" y="360"/>
                  </a:lnTo>
                  <a:lnTo>
                    <a:pt x="2419" y="381"/>
                  </a:lnTo>
                  <a:lnTo>
                    <a:pt x="2406" y="402"/>
                  </a:lnTo>
                  <a:lnTo>
                    <a:pt x="2395" y="425"/>
                  </a:lnTo>
                  <a:lnTo>
                    <a:pt x="2386" y="449"/>
                  </a:lnTo>
                  <a:lnTo>
                    <a:pt x="2380" y="474"/>
                  </a:lnTo>
                  <a:lnTo>
                    <a:pt x="2375" y="500"/>
                  </a:lnTo>
                  <a:lnTo>
                    <a:pt x="2374" y="528"/>
                  </a:lnTo>
                  <a:lnTo>
                    <a:pt x="2375" y="554"/>
                  </a:lnTo>
                  <a:lnTo>
                    <a:pt x="2380" y="581"/>
                  </a:lnTo>
                  <a:lnTo>
                    <a:pt x="2386" y="606"/>
                  </a:lnTo>
                  <a:lnTo>
                    <a:pt x="2395" y="631"/>
                  </a:lnTo>
                  <a:lnTo>
                    <a:pt x="2406" y="654"/>
                  </a:lnTo>
                  <a:lnTo>
                    <a:pt x="2419" y="675"/>
                  </a:lnTo>
                  <a:lnTo>
                    <a:pt x="2435" y="696"/>
                  </a:lnTo>
                  <a:lnTo>
                    <a:pt x="2452" y="715"/>
                  </a:lnTo>
                  <a:lnTo>
                    <a:pt x="2471" y="732"/>
                  </a:lnTo>
                  <a:lnTo>
                    <a:pt x="2491" y="747"/>
                  </a:lnTo>
                  <a:lnTo>
                    <a:pt x="2513" y="760"/>
                  </a:lnTo>
                  <a:lnTo>
                    <a:pt x="2535" y="771"/>
                  </a:lnTo>
                  <a:lnTo>
                    <a:pt x="2559" y="779"/>
                  </a:lnTo>
                  <a:lnTo>
                    <a:pt x="2584" y="787"/>
                  </a:lnTo>
                  <a:lnTo>
                    <a:pt x="2611" y="790"/>
                  </a:lnTo>
                  <a:lnTo>
                    <a:pt x="2638" y="791"/>
                  </a:lnTo>
                  <a:lnTo>
                    <a:pt x="2665" y="790"/>
                  </a:lnTo>
                  <a:lnTo>
                    <a:pt x="2691" y="787"/>
                  </a:lnTo>
                  <a:lnTo>
                    <a:pt x="2716" y="779"/>
                  </a:lnTo>
                  <a:lnTo>
                    <a:pt x="2741" y="771"/>
                  </a:lnTo>
                  <a:lnTo>
                    <a:pt x="2764" y="760"/>
                  </a:lnTo>
                  <a:lnTo>
                    <a:pt x="2786" y="747"/>
                  </a:lnTo>
                  <a:lnTo>
                    <a:pt x="2806" y="732"/>
                  </a:lnTo>
                  <a:lnTo>
                    <a:pt x="2825" y="715"/>
                  </a:lnTo>
                  <a:lnTo>
                    <a:pt x="2842" y="696"/>
                  </a:lnTo>
                  <a:lnTo>
                    <a:pt x="2857" y="675"/>
                  </a:lnTo>
                  <a:lnTo>
                    <a:pt x="2871" y="654"/>
                  </a:lnTo>
                  <a:lnTo>
                    <a:pt x="2881" y="631"/>
                  </a:lnTo>
                  <a:lnTo>
                    <a:pt x="2890" y="606"/>
                  </a:lnTo>
                  <a:lnTo>
                    <a:pt x="2897" y="581"/>
                  </a:lnTo>
                  <a:lnTo>
                    <a:pt x="2900" y="554"/>
                  </a:lnTo>
                  <a:lnTo>
                    <a:pt x="2902" y="528"/>
                  </a:lnTo>
                  <a:lnTo>
                    <a:pt x="2900" y="500"/>
                  </a:lnTo>
                  <a:lnTo>
                    <a:pt x="2897" y="474"/>
                  </a:lnTo>
                  <a:lnTo>
                    <a:pt x="2890" y="449"/>
                  </a:lnTo>
                  <a:lnTo>
                    <a:pt x="2881" y="425"/>
                  </a:lnTo>
                  <a:lnTo>
                    <a:pt x="2871" y="402"/>
                  </a:lnTo>
                  <a:lnTo>
                    <a:pt x="2857" y="381"/>
                  </a:lnTo>
                  <a:lnTo>
                    <a:pt x="2842" y="360"/>
                  </a:lnTo>
                  <a:lnTo>
                    <a:pt x="2825" y="341"/>
                  </a:lnTo>
                  <a:lnTo>
                    <a:pt x="2806" y="324"/>
                  </a:lnTo>
                  <a:lnTo>
                    <a:pt x="2786" y="309"/>
                  </a:lnTo>
                  <a:lnTo>
                    <a:pt x="2764" y="296"/>
                  </a:lnTo>
                  <a:lnTo>
                    <a:pt x="2741" y="285"/>
                  </a:lnTo>
                  <a:lnTo>
                    <a:pt x="2716" y="275"/>
                  </a:lnTo>
                  <a:lnTo>
                    <a:pt x="2691" y="269"/>
                  </a:lnTo>
                  <a:lnTo>
                    <a:pt x="2665" y="266"/>
                  </a:lnTo>
                  <a:lnTo>
                    <a:pt x="2638" y="265"/>
                  </a:lnTo>
                  <a:close/>
                  <a:moveTo>
                    <a:pt x="0" y="6863"/>
                  </a:moveTo>
                  <a:lnTo>
                    <a:pt x="0" y="528"/>
                  </a:lnTo>
                  <a:lnTo>
                    <a:pt x="2110" y="528"/>
                  </a:lnTo>
                  <a:lnTo>
                    <a:pt x="2110" y="500"/>
                  </a:lnTo>
                  <a:lnTo>
                    <a:pt x="2113" y="474"/>
                  </a:lnTo>
                  <a:lnTo>
                    <a:pt x="2116" y="448"/>
                  </a:lnTo>
                  <a:lnTo>
                    <a:pt x="2121" y="421"/>
                  </a:lnTo>
                  <a:lnTo>
                    <a:pt x="2127" y="396"/>
                  </a:lnTo>
                  <a:lnTo>
                    <a:pt x="2134" y="371"/>
                  </a:lnTo>
                  <a:lnTo>
                    <a:pt x="2143" y="346"/>
                  </a:lnTo>
                  <a:lnTo>
                    <a:pt x="2152" y="322"/>
                  </a:lnTo>
                  <a:lnTo>
                    <a:pt x="2162" y="299"/>
                  </a:lnTo>
                  <a:lnTo>
                    <a:pt x="2174" y="277"/>
                  </a:lnTo>
                  <a:lnTo>
                    <a:pt x="2187" y="254"/>
                  </a:lnTo>
                  <a:lnTo>
                    <a:pt x="2200" y="232"/>
                  </a:lnTo>
                  <a:lnTo>
                    <a:pt x="2216" y="212"/>
                  </a:lnTo>
                  <a:lnTo>
                    <a:pt x="2231" y="192"/>
                  </a:lnTo>
                  <a:lnTo>
                    <a:pt x="2248" y="172"/>
                  </a:lnTo>
                  <a:lnTo>
                    <a:pt x="2265" y="154"/>
                  </a:lnTo>
                  <a:lnTo>
                    <a:pt x="2283" y="136"/>
                  </a:lnTo>
                  <a:lnTo>
                    <a:pt x="2302" y="121"/>
                  </a:lnTo>
                  <a:lnTo>
                    <a:pt x="2322" y="105"/>
                  </a:lnTo>
                  <a:lnTo>
                    <a:pt x="2343" y="90"/>
                  </a:lnTo>
                  <a:lnTo>
                    <a:pt x="2364" y="77"/>
                  </a:lnTo>
                  <a:lnTo>
                    <a:pt x="2387" y="63"/>
                  </a:lnTo>
                  <a:lnTo>
                    <a:pt x="2410" y="53"/>
                  </a:lnTo>
                  <a:lnTo>
                    <a:pt x="2432" y="42"/>
                  </a:lnTo>
                  <a:lnTo>
                    <a:pt x="2456" y="32"/>
                  </a:lnTo>
                  <a:lnTo>
                    <a:pt x="2481" y="24"/>
                  </a:lnTo>
                  <a:lnTo>
                    <a:pt x="2507" y="17"/>
                  </a:lnTo>
                  <a:lnTo>
                    <a:pt x="2532" y="11"/>
                  </a:lnTo>
                  <a:lnTo>
                    <a:pt x="2558" y="6"/>
                  </a:lnTo>
                  <a:lnTo>
                    <a:pt x="2584" y="2"/>
                  </a:lnTo>
                  <a:lnTo>
                    <a:pt x="2611" y="1"/>
                  </a:lnTo>
                  <a:lnTo>
                    <a:pt x="2638" y="0"/>
                  </a:lnTo>
                  <a:lnTo>
                    <a:pt x="2665" y="1"/>
                  </a:lnTo>
                  <a:lnTo>
                    <a:pt x="2692" y="2"/>
                  </a:lnTo>
                  <a:lnTo>
                    <a:pt x="2718" y="6"/>
                  </a:lnTo>
                  <a:lnTo>
                    <a:pt x="2745" y="11"/>
                  </a:lnTo>
                  <a:lnTo>
                    <a:pt x="2770" y="17"/>
                  </a:lnTo>
                  <a:lnTo>
                    <a:pt x="2795" y="24"/>
                  </a:lnTo>
                  <a:lnTo>
                    <a:pt x="2820" y="32"/>
                  </a:lnTo>
                  <a:lnTo>
                    <a:pt x="2844" y="42"/>
                  </a:lnTo>
                  <a:lnTo>
                    <a:pt x="2867" y="53"/>
                  </a:lnTo>
                  <a:lnTo>
                    <a:pt x="2890" y="63"/>
                  </a:lnTo>
                  <a:lnTo>
                    <a:pt x="2912" y="77"/>
                  </a:lnTo>
                  <a:lnTo>
                    <a:pt x="2934" y="90"/>
                  </a:lnTo>
                  <a:lnTo>
                    <a:pt x="2954" y="105"/>
                  </a:lnTo>
                  <a:lnTo>
                    <a:pt x="2975" y="121"/>
                  </a:lnTo>
                  <a:lnTo>
                    <a:pt x="2994" y="136"/>
                  </a:lnTo>
                  <a:lnTo>
                    <a:pt x="3012" y="154"/>
                  </a:lnTo>
                  <a:lnTo>
                    <a:pt x="3030" y="172"/>
                  </a:lnTo>
                  <a:lnTo>
                    <a:pt x="3045" y="192"/>
                  </a:lnTo>
                  <a:lnTo>
                    <a:pt x="3062" y="212"/>
                  </a:lnTo>
                  <a:lnTo>
                    <a:pt x="3076" y="232"/>
                  </a:lnTo>
                  <a:lnTo>
                    <a:pt x="3090" y="254"/>
                  </a:lnTo>
                  <a:lnTo>
                    <a:pt x="3103" y="277"/>
                  </a:lnTo>
                  <a:lnTo>
                    <a:pt x="3115" y="299"/>
                  </a:lnTo>
                  <a:lnTo>
                    <a:pt x="3126" y="322"/>
                  </a:lnTo>
                  <a:lnTo>
                    <a:pt x="3134" y="346"/>
                  </a:lnTo>
                  <a:lnTo>
                    <a:pt x="3142" y="371"/>
                  </a:lnTo>
                  <a:lnTo>
                    <a:pt x="3149" y="396"/>
                  </a:lnTo>
                  <a:lnTo>
                    <a:pt x="3155" y="421"/>
                  </a:lnTo>
                  <a:lnTo>
                    <a:pt x="3160" y="448"/>
                  </a:lnTo>
                  <a:lnTo>
                    <a:pt x="3164" y="474"/>
                  </a:lnTo>
                  <a:lnTo>
                    <a:pt x="3166" y="500"/>
                  </a:lnTo>
                  <a:lnTo>
                    <a:pt x="3166" y="528"/>
                  </a:lnTo>
                  <a:lnTo>
                    <a:pt x="5278" y="528"/>
                  </a:lnTo>
                  <a:lnTo>
                    <a:pt x="5278" y="6863"/>
                  </a:lnTo>
                  <a:lnTo>
                    <a:pt x="0" y="6863"/>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6000">
        <p14:prism dir="d"/>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5"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6"/>
                                        </p:tgtEl>
                                      </p:cBhvr>
                                    </p:animEffect>
                                  </p:childTnLst>
                                </p:cTn>
                              </p:par>
                            </p:childTnLst>
                          </p:cTn>
                        </p:par>
                        <p:par>
                          <p:cTn id="24" fill="hold">
                            <p:stCondLst>
                              <p:cond delay="2000"/>
                            </p:stCondLst>
                            <p:childTnLst>
                              <p:par>
                                <p:cTn id="25" presetID="16" presetClass="entr" presetSubtype="37"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Vertical)">
                                      <p:cBhvr>
                                        <p:cTn id="27" dur="500"/>
                                        <p:tgtEl>
                                          <p:spTgt spid="8"/>
                                        </p:tgtEl>
                                      </p:cBhvr>
                                    </p:animEffect>
                                  </p:childTnLst>
                                </p:cTn>
                              </p:par>
                            </p:childTnLst>
                          </p:cTn>
                        </p:par>
                        <p:par>
                          <p:cTn id="28" fill="hold">
                            <p:stCondLst>
                              <p:cond delay="2500"/>
                            </p:stCondLst>
                            <p:childTnLst>
                              <p:par>
                                <p:cTn id="29" presetID="35"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750"/>
                                        <p:tgtEl>
                                          <p:spTgt spid="18"/>
                                        </p:tgtEl>
                                      </p:cBhvr>
                                    </p:animEffect>
                                    <p:anim calcmode="lin" valueType="num">
                                      <p:cBhvr>
                                        <p:cTn id="32" dur="750" fill="hold"/>
                                        <p:tgtEl>
                                          <p:spTgt spid="18"/>
                                        </p:tgtEl>
                                        <p:attrNameLst>
                                          <p:attrName>style.rotation</p:attrName>
                                        </p:attrNameLst>
                                      </p:cBhvr>
                                      <p:tavLst>
                                        <p:tav tm="0">
                                          <p:val>
                                            <p:fltVal val="720"/>
                                          </p:val>
                                        </p:tav>
                                        <p:tav tm="100000">
                                          <p:val>
                                            <p:fltVal val="0"/>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 calcmode="lin" valueType="num">
                                      <p:cBhvr>
                                        <p:cTn id="34" dur="750" fill="hold"/>
                                        <p:tgtEl>
                                          <p:spTgt spid="18"/>
                                        </p:tgtEl>
                                        <p:attrNameLst>
                                          <p:attrName>ppt_w</p:attrName>
                                        </p:attrNameLst>
                                      </p:cBhvr>
                                      <p:tavLst>
                                        <p:tav tm="0">
                                          <p:val>
                                            <p:fltVal val="0"/>
                                          </p:val>
                                        </p:tav>
                                        <p:tav tm="100000">
                                          <p:val>
                                            <p:strVal val="#ppt_w"/>
                                          </p:val>
                                        </p:tav>
                                      </p:tavLst>
                                    </p:anim>
                                  </p:childTnLst>
                                </p:cTn>
                              </p:par>
                              <p:par>
                                <p:cTn id="35" presetID="47" presetClass="entr" presetSubtype="0" fill="hold" grpId="0" nodeType="withEffect">
                                  <p:stCondLst>
                                    <p:cond delay="25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35"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750"/>
                                        <p:tgtEl>
                                          <p:spTgt spid="24"/>
                                        </p:tgtEl>
                                      </p:cBhvr>
                                    </p:animEffect>
                                    <p:anim calcmode="lin" valueType="num">
                                      <p:cBhvr>
                                        <p:cTn id="44" dur="750" fill="hold"/>
                                        <p:tgtEl>
                                          <p:spTgt spid="24"/>
                                        </p:tgtEl>
                                        <p:attrNameLst>
                                          <p:attrName>style.rotation</p:attrName>
                                        </p:attrNameLst>
                                      </p:cBhvr>
                                      <p:tavLst>
                                        <p:tav tm="0">
                                          <p:val>
                                            <p:fltVal val="720"/>
                                          </p:val>
                                        </p:tav>
                                        <p:tav tm="100000">
                                          <p:val>
                                            <p:fltVal val="0"/>
                                          </p:val>
                                        </p:tav>
                                      </p:tavLst>
                                    </p:anim>
                                    <p:anim calcmode="lin" valueType="num">
                                      <p:cBhvr>
                                        <p:cTn id="45" dur="750" fill="hold"/>
                                        <p:tgtEl>
                                          <p:spTgt spid="24"/>
                                        </p:tgtEl>
                                        <p:attrNameLst>
                                          <p:attrName>ppt_h</p:attrName>
                                        </p:attrNameLst>
                                      </p:cBhvr>
                                      <p:tavLst>
                                        <p:tav tm="0">
                                          <p:val>
                                            <p:fltVal val="0"/>
                                          </p:val>
                                        </p:tav>
                                        <p:tav tm="100000">
                                          <p:val>
                                            <p:strVal val="#ppt_h"/>
                                          </p:val>
                                        </p:tav>
                                      </p:tavLst>
                                    </p:anim>
                                    <p:anim calcmode="lin" valueType="num">
                                      <p:cBhvr>
                                        <p:cTn id="46" dur="750" fill="hold"/>
                                        <p:tgtEl>
                                          <p:spTgt spid="24"/>
                                        </p:tgtEl>
                                        <p:attrNameLst>
                                          <p:attrName>ppt_w</p:attrName>
                                        </p:attrNameLst>
                                      </p:cBhvr>
                                      <p:tavLst>
                                        <p:tav tm="0">
                                          <p:val>
                                            <p:fltVal val="0"/>
                                          </p:val>
                                        </p:tav>
                                        <p:tav tm="100000">
                                          <p:val>
                                            <p:strVal val="#ppt_w"/>
                                          </p:val>
                                        </p:tav>
                                      </p:tavLst>
                                    </p:anim>
                                  </p:childTnLst>
                                </p:cTn>
                              </p:par>
                              <p:par>
                                <p:cTn id="47" presetID="47" presetClass="entr" presetSubtype="0" fill="hold" grpId="0" nodeType="withEffect">
                                  <p:stCondLst>
                                    <p:cond delay="25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anim calcmode="lin" valueType="num">
                                      <p:cBhvr>
                                        <p:cTn id="50" dur="500" fill="hold"/>
                                        <p:tgtEl>
                                          <p:spTgt spid="20"/>
                                        </p:tgtEl>
                                        <p:attrNameLst>
                                          <p:attrName>ppt_x</p:attrName>
                                        </p:attrNameLst>
                                      </p:cBhvr>
                                      <p:tavLst>
                                        <p:tav tm="0">
                                          <p:val>
                                            <p:strVal val="#ppt_x"/>
                                          </p:val>
                                        </p:tav>
                                        <p:tav tm="100000">
                                          <p:val>
                                            <p:strVal val="#ppt_x"/>
                                          </p:val>
                                        </p:tav>
                                      </p:tavLst>
                                    </p:anim>
                                    <p:anim calcmode="lin" valueType="num">
                                      <p:cBhvr>
                                        <p:cTn id="51" dur="500" fill="hold"/>
                                        <p:tgtEl>
                                          <p:spTgt spid="20"/>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35"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750"/>
                                        <p:tgtEl>
                                          <p:spTgt spid="29"/>
                                        </p:tgtEl>
                                      </p:cBhvr>
                                    </p:animEffect>
                                    <p:anim calcmode="lin" valueType="num">
                                      <p:cBhvr>
                                        <p:cTn id="56" dur="750" fill="hold"/>
                                        <p:tgtEl>
                                          <p:spTgt spid="29"/>
                                        </p:tgtEl>
                                        <p:attrNameLst>
                                          <p:attrName>style.rotation</p:attrName>
                                        </p:attrNameLst>
                                      </p:cBhvr>
                                      <p:tavLst>
                                        <p:tav tm="0">
                                          <p:val>
                                            <p:fltVal val="720"/>
                                          </p:val>
                                        </p:tav>
                                        <p:tav tm="100000">
                                          <p:val>
                                            <p:fltVal val="0"/>
                                          </p:val>
                                        </p:tav>
                                      </p:tavLst>
                                    </p:anim>
                                    <p:anim calcmode="lin" valueType="num">
                                      <p:cBhvr>
                                        <p:cTn id="57" dur="750" fill="hold"/>
                                        <p:tgtEl>
                                          <p:spTgt spid="29"/>
                                        </p:tgtEl>
                                        <p:attrNameLst>
                                          <p:attrName>ppt_h</p:attrName>
                                        </p:attrNameLst>
                                      </p:cBhvr>
                                      <p:tavLst>
                                        <p:tav tm="0">
                                          <p:val>
                                            <p:fltVal val="0"/>
                                          </p:val>
                                        </p:tav>
                                        <p:tav tm="100000">
                                          <p:val>
                                            <p:strVal val="#ppt_h"/>
                                          </p:val>
                                        </p:tav>
                                      </p:tavLst>
                                    </p:anim>
                                    <p:anim calcmode="lin" valueType="num">
                                      <p:cBhvr>
                                        <p:cTn id="58" dur="750" fill="hold"/>
                                        <p:tgtEl>
                                          <p:spTgt spid="29"/>
                                        </p:tgtEl>
                                        <p:attrNameLst>
                                          <p:attrName>ppt_w</p:attrName>
                                        </p:attrNameLst>
                                      </p:cBhvr>
                                      <p:tavLst>
                                        <p:tav tm="0">
                                          <p:val>
                                            <p:fltVal val="0"/>
                                          </p:val>
                                        </p:tav>
                                        <p:tav tm="100000">
                                          <p:val>
                                            <p:strVal val="#ppt_w"/>
                                          </p:val>
                                        </p:tav>
                                      </p:tavLst>
                                    </p:anim>
                                  </p:childTnLst>
                                </p:cTn>
                              </p:par>
                              <p:par>
                                <p:cTn id="59" presetID="47" presetClass="entr" presetSubtype="0" fill="hold" grpId="0" nodeType="withEffect">
                                  <p:stCondLst>
                                    <p:cond delay="25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anim calcmode="lin" valueType="num">
                                      <p:cBhvr>
                                        <p:cTn id="62" dur="500" fill="hold"/>
                                        <p:tgtEl>
                                          <p:spTgt spid="21"/>
                                        </p:tgtEl>
                                        <p:attrNameLst>
                                          <p:attrName>ppt_x</p:attrName>
                                        </p:attrNameLst>
                                      </p:cBhvr>
                                      <p:tavLst>
                                        <p:tav tm="0">
                                          <p:val>
                                            <p:strVal val="#ppt_x"/>
                                          </p:val>
                                        </p:tav>
                                        <p:tav tm="100000">
                                          <p:val>
                                            <p:strVal val="#ppt_x"/>
                                          </p:val>
                                        </p:tav>
                                      </p:tavLst>
                                    </p:anim>
                                    <p:anim calcmode="lin" valueType="num">
                                      <p:cBhvr>
                                        <p:cTn id="63" dur="500" fill="hold"/>
                                        <p:tgtEl>
                                          <p:spTgt spid="21"/>
                                        </p:tgtEl>
                                        <p:attrNameLst>
                                          <p:attrName>ppt_y</p:attrName>
                                        </p:attrNameLst>
                                      </p:cBhvr>
                                      <p:tavLst>
                                        <p:tav tm="0">
                                          <p:val>
                                            <p:strVal val="#ppt_y-.1"/>
                                          </p:val>
                                        </p:tav>
                                        <p:tav tm="100000">
                                          <p:val>
                                            <p:strVal val="#ppt_y"/>
                                          </p:val>
                                        </p:tav>
                                      </p:tavLst>
                                    </p:anim>
                                  </p:childTnLst>
                                </p:cTn>
                              </p:par>
                            </p:childTnLst>
                          </p:cTn>
                        </p:par>
                        <p:par>
                          <p:cTn id="64" fill="hold">
                            <p:stCondLst>
                              <p:cond delay="5500"/>
                            </p:stCondLst>
                            <p:childTnLst>
                              <p:par>
                                <p:cTn id="65" presetID="35" presetClass="entr" presetSubtype="0"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750"/>
                                        <p:tgtEl>
                                          <p:spTgt spid="28"/>
                                        </p:tgtEl>
                                      </p:cBhvr>
                                    </p:animEffect>
                                    <p:anim calcmode="lin" valueType="num">
                                      <p:cBhvr>
                                        <p:cTn id="68" dur="750" fill="hold"/>
                                        <p:tgtEl>
                                          <p:spTgt spid="28"/>
                                        </p:tgtEl>
                                        <p:attrNameLst>
                                          <p:attrName>style.rotation</p:attrName>
                                        </p:attrNameLst>
                                      </p:cBhvr>
                                      <p:tavLst>
                                        <p:tav tm="0">
                                          <p:val>
                                            <p:fltVal val="720"/>
                                          </p:val>
                                        </p:tav>
                                        <p:tav tm="100000">
                                          <p:val>
                                            <p:fltVal val="0"/>
                                          </p:val>
                                        </p:tav>
                                      </p:tavLst>
                                    </p:anim>
                                    <p:anim calcmode="lin" valueType="num">
                                      <p:cBhvr>
                                        <p:cTn id="69" dur="750" fill="hold"/>
                                        <p:tgtEl>
                                          <p:spTgt spid="28"/>
                                        </p:tgtEl>
                                        <p:attrNameLst>
                                          <p:attrName>ppt_h</p:attrName>
                                        </p:attrNameLst>
                                      </p:cBhvr>
                                      <p:tavLst>
                                        <p:tav tm="0">
                                          <p:val>
                                            <p:fltVal val="0"/>
                                          </p:val>
                                        </p:tav>
                                        <p:tav tm="100000">
                                          <p:val>
                                            <p:strVal val="#ppt_h"/>
                                          </p:val>
                                        </p:tav>
                                      </p:tavLst>
                                    </p:anim>
                                    <p:anim calcmode="lin" valueType="num">
                                      <p:cBhvr>
                                        <p:cTn id="70" dur="750" fill="hold"/>
                                        <p:tgtEl>
                                          <p:spTgt spid="28"/>
                                        </p:tgtEl>
                                        <p:attrNameLst>
                                          <p:attrName>ppt_w</p:attrName>
                                        </p:attrNameLst>
                                      </p:cBhvr>
                                      <p:tavLst>
                                        <p:tav tm="0">
                                          <p:val>
                                            <p:fltVal val="0"/>
                                          </p:val>
                                        </p:tav>
                                        <p:tav tm="100000">
                                          <p:val>
                                            <p:strVal val="#ppt_w"/>
                                          </p:val>
                                        </p:tav>
                                      </p:tavLst>
                                    </p:anim>
                                  </p:childTnLst>
                                </p:cTn>
                              </p:par>
                              <p:par>
                                <p:cTn id="71" presetID="47" presetClass="entr" presetSubtype="0" fill="hold" grpId="0" nodeType="withEffect">
                                  <p:stCondLst>
                                    <p:cond delay="25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anim calcmode="lin" valueType="num">
                                      <p:cBhvr>
                                        <p:cTn id="74" dur="500" fill="hold"/>
                                        <p:tgtEl>
                                          <p:spTgt spid="22"/>
                                        </p:tgtEl>
                                        <p:attrNameLst>
                                          <p:attrName>ppt_x</p:attrName>
                                        </p:attrNameLst>
                                      </p:cBhvr>
                                      <p:tavLst>
                                        <p:tav tm="0">
                                          <p:val>
                                            <p:strVal val="#ppt_x"/>
                                          </p:val>
                                        </p:tav>
                                        <p:tav tm="100000">
                                          <p:val>
                                            <p:strVal val="#ppt_x"/>
                                          </p:val>
                                        </p:tav>
                                      </p:tavLst>
                                    </p:anim>
                                    <p:anim calcmode="lin" valueType="num">
                                      <p:cBhvr>
                                        <p:cTn id="7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9" grpId="0"/>
      <p:bldP spid="20"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39"/>
          <p:cNvSpPr>
            <a:spLocks noEditPoints="1" noChangeArrowheads="1"/>
          </p:cNvSpPr>
          <p:nvPr/>
        </p:nvSpPr>
        <p:spPr bwMode="auto">
          <a:xfrm>
            <a:off x="2385302" y="2292535"/>
            <a:ext cx="1522277" cy="1522277"/>
          </a:xfrm>
          <a:custGeom>
            <a:avLst/>
            <a:gdLst>
              <a:gd name="T0" fmla="*/ 2147483646 w 2116"/>
              <a:gd name="T1" fmla="*/ 1262169863 h 2116"/>
              <a:gd name="T2" fmla="*/ 2147483646 w 2116"/>
              <a:gd name="T3" fmla="*/ 1059407178 h 2116"/>
              <a:gd name="T4" fmla="*/ 2147483646 w 2116"/>
              <a:gd name="T5" fmla="*/ 782257393 h 2116"/>
              <a:gd name="T6" fmla="*/ 2147483646 w 2116"/>
              <a:gd name="T7" fmla="*/ 683875654 h 2116"/>
              <a:gd name="T8" fmla="*/ 2147483646 w 2116"/>
              <a:gd name="T9" fmla="*/ 365933012 h 2116"/>
              <a:gd name="T10" fmla="*/ 1857261195 w 2116"/>
              <a:gd name="T11" fmla="*/ 385130037 h 2116"/>
              <a:gd name="T12" fmla="*/ 1756479555 w 2116"/>
              <a:gd name="T13" fmla="*/ 95982932 h 2116"/>
              <a:gd name="T14" fmla="*/ 1480530267 w 2116"/>
              <a:gd name="T15" fmla="*/ 229158320 h 2116"/>
              <a:gd name="T16" fmla="*/ 1262169863 w 2116"/>
              <a:gd name="T17" fmla="*/ 0 h 2116"/>
              <a:gd name="T18" fmla="*/ 1060606582 w 2116"/>
              <a:gd name="T19" fmla="*/ 229158320 h 2116"/>
              <a:gd name="T20" fmla="*/ 783456796 w 2116"/>
              <a:gd name="T21" fmla="*/ 93583030 h 2116"/>
              <a:gd name="T22" fmla="*/ 683875654 w 2116"/>
              <a:gd name="T23" fmla="*/ 385130037 h 2116"/>
              <a:gd name="T24" fmla="*/ 365933012 w 2116"/>
              <a:gd name="T25" fmla="*/ 376730928 h 2116"/>
              <a:gd name="T26" fmla="*/ 386329440 w 2116"/>
              <a:gd name="T27" fmla="*/ 681475752 h 2116"/>
              <a:gd name="T28" fmla="*/ 97182336 w 2116"/>
              <a:gd name="T29" fmla="*/ 782257393 h 2116"/>
              <a:gd name="T30" fmla="*/ 230357723 w 2116"/>
              <a:gd name="T31" fmla="*/ 1058206680 h 2116"/>
              <a:gd name="T32" fmla="*/ 0 w 2116"/>
              <a:gd name="T33" fmla="*/ 1276567084 h 2116"/>
              <a:gd name="T34" fmla="*/ 229158320 w 2116"/>
              <a:gd name="T35" fmla="*/ 1479329769 h 2116"/>
              <a:gd name="T36" fmla="*/ 93583030 w 2116"/>
              <a:gd name="T37" fmla="*/ 1755280151 h 2116"/>
              <a:gd name="T38" fmla="*/ 385130037 w 2116"/>
              <a:gd name="T39" fmla="*/ 1854861293 h 2116"/>
              <a:gd name="T40" fmla="*/ 376730928 w 2116"/>
              <a:gd name="T41" fmla="*/ 2147483646 h 2116"/>
              <a:gd name="T42" fmla="*/ 682675155 w 2116"/>
              <a:gd name="T43" fmla="*/ 2147483646 h 2116"/>
              <a:gd name="T44" fmla="*/ 783456796 w 2116"/>
              <a:gd name="T45" fmla="*/ 2147483646 h 2116"/>
              <a:gd name="T46" fmla="*/ 1058206680 w 2116"/>
              <a:gd name="T47" fmla="*/ 2147483646 h 2116"/>
              <a:gd name="T48" fmla="*/ 1276567084 w 2116"/>
              <a:gd name="T49" fmla="*/ 2147483646 h 2116"/>
              <a:gd name="T50" fmla="*/ 1479329769 w 2116"/>
              <a:gd name="T51" fmla="*/ 2147483646 h 2116"/>
              <a:gd name="T52" fmla="*/ 1756479555 w 2116"/>
              <a:gd name="T53" fmla="*/ 2147483646 h 2116"/>
              <a:gd name="T54" fmla="*/ 1854861293 w 2116"/>
              <a:gd name="T55" fmla="*/ 2147483646 h 2116"/>
              <a:gd name="T56" fmla="*/ 2147483646 w 2116"/>
              <a:gd name="T57" fmla="*/ 2147483646 h 2116"/>
              <a:gd name="T58" fmla="*/ 2147483646 w 2116"/>
              <a:gd name="T59" fmla="*/ 1856061792 h 2116"/>
              <a:gd name="T60" fmla="*/ 2147483646 w 2116"/>
              <a:gd name="T61" fmla="*/ 1755280151 h 2116"/>
              <a:gd name="T62" fmla="*/ 2147483646 w 2116"/>
              <a:gd name="T63" fmla="*/ 1480530267 h 2116"/>
              <a:gd name="T64" fmla="*/ 1629302279 w 2116"/>
              <a:gd name="T65" fmla="*/ 2002434997 h 2116"/>
              <a:gd name="T66" fmla="*/ 910634072 w 2116"/>
              <a:gd name="T67" fmla="*/ 536301950 h 2116"/>
              <a:gd name="T68" fmla="*/ 1629302279 w 2116"/>
              <a:gd name="T69" fmla="*/ 2002434997 h 21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16"/>
              <a:gd name="T106" fmla="*/ 0 h 2116"/>
              <a:gd name="T107" fmla="*/ 2116 w 2116"/>
              <a:gd name="T108" fmla="*/ 2116 h 21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16" h="2116">
                <a:moveTo>
                  <a:pt x="1941" y="1111"/>
                </a:moveTo>
                <a:cubicBezTo>
                  <a:pt x="2116" y="1052"/>
                  <a:pt x="2116" y="1052"/>
                  <a:pt x="2116" y="1052"/>
                </a:cubicBezTo>
                <a:cubicBezTo>
                  <a:pt x="2107" y="917"/>
                  <a:pt x="2107" y="917"/>
                  <a:pt x="2107" y="917"/>
                </a:cubicBezTo>
                <a:cubicBezTo>
                  <a:pt x="1925" y="883"/>
                  <a:pt x="1925" y="883"/>
                  <a:pt x="1925" y="883"/>
                </a:cubicBezTo>
                <a:cubicBezTo>
                  <a:pt x="1918" y="847"/>
                  <a:pt x="1908" y="810"/>
                  <a:pt x="1896" y="774"/>
                </a:cubicBezTo>
                <a:cubicBezTo>
                  <a:pt x="2038" y="652"/>
                  <a:pt x="2038" y="652"/>
                  <a:pt x="2038" y="652"/>
                </a:cubicBezTo>
                <a:cubicBezTo>
                  <a:pt x="1979" y="532"/>
                  <a:pt x="1979" y="532"/>
                  <a:pt x="1979" y="532"/>
                </a:cubicBezTo>
                <a:cubicBezTo>
                  <a:pt x="1795" y="570"/>
                  <a:pt x="1795" y="570"/>
                  <a:pt x="1795" y="570"/>
                </a:cubicBezTo>
                <a:cubicBezTo>
                  <a:pt x="1772" y="535"/>
                  <a:pt x="1747" y="502"/>
                  <a:pt x="1720" y="471"/>
                </a:cubicBezTo>
                <a:cubicBezTo>
                  <a:pt x="1802" y="305"/>
                  <a:pt x="1802" y="305"/>
                  <a:pt x="1802" y="305"/>
                </a:cubicBezTo>
                <a:cubicBezTo>
                  <a:pt x="1700" y="217"/>
                  <a:pt x="1700" y="217"/>
                  <a:pt x="1700" y="217"/>
                </a:cubicBezTo>
                <a:cubicBezTo>
                  <a:pt x="1548" y="321"/>
                  <a:pt x="1548" y="321"/>
                  <a:pt x="1548" y="321"/>
                </a:cubicBezTo>
                <a:cubicBezTo>
                  <a:pt x="1516" y="301"/>
                  <a:pt x="1483" y="282"/>
                  <a:pt x="1450" y="265"/>
                </a:cubicBezTo>
                <a:cubicBezTo>
                  <a:pt x="1464" y="80"/>
                  <a:pt x="1464" y="80"/>
                  <a:pt x="1464" y="80"/>
                </a:cubicBezTo>
                <a:cubicBezTo>
                  <a:pt x="1336" y="37"/>
                  <a:pt x="1336" y="37"/>
                  <a:pt x="1336" y="37"/>
                </a:cubicBezTo>
                <a:cubicBezTo>
                  <a:pt x="1234" y="191"/>
                  <a:pt x="1234" y="191"/>
                  <a:pt x="1234" y="191"/>
                </a:cubicBezTo>
                <a:cubicBezTo>
                  <a:pt x="1194" y="183"/>
                  <a:pt x="1152" y="178"/>
                  <a:pt x="1111" y="175"/>
                </a:cubicBezTo>
                <a:cubicBezTo>
                  <a:pt x="1052" y="0"/>
                  <a:pt x="1052" y="0"/>
                  <a:pt x="1052" y="0"/>
                </a:cubicBezTo>
                <a:cubicBezTo>
                  <a:pt x="918" y="9"/>
                  <a:pt x="918" y="9"/>
                  <a:pt x="918" y="9"/>
                </a:cubicBezTo>
                <a:cubicBezTo>
                  <a:pt x="884" y="191"/>
                  <a:pt x="884" y="191"/>
                  <a:pt x="884" y="191"/>
                </a:cubicBezTo>
                <a:cubicBezTo>
                  <a:pt x="847" y="198"/>
                  <a:pt x="810" y="208"/>
                  <a:pt x="774" y="220"/>
                </a:cubicBezTo>
                <a:cubicBezTo>
                  <a:pt x="653" y="78"/>
                  <a:pt x="653" y="78"/>
                  <a:pt x="653" y="78"/>
                </a:cubicBezTo>
                <a:cubicBezTo>
                  <a:pt x="532" y="137"/>
                  <a:pt x="532" y="137"/>
                  <a:pt x="532" y="137"/>
                </a:cubicBezTo>
                <a:cubicBezTo>
                  <a:pt x="570" y="321"/>
                  <a:pt x="570" y="321"/>
                  <a:pt x="570" y="321"/>
                </a:cubicBezTo>
                <a:cubicBezTo>
                  <a:pt x="535" y="344"/>
                  <a:pt x="502" y="369"/>
                  <a:pt x="471" y="396"/>
                </a:cubicBezTo>
                <a:cubicBezTo>
                  <a:pt x="305" y="314"/>
                  <a:pt x="305" y="314"/>
                  <a:pt x="305" y="314"/>
                </a:cubicBezTo>
                <a:cubicBezTo>
                  <a:pt x="217" y="416"/>
                  <a:pt x="217" y="416"/>
                  <a:pt x="217" y="416"/>
                </a:cubicBezTo>
                <a:cubicBezTo>
                  <a:pt x="322" y="568"/>
                  <a:pt x="322" y="568"/>
                  <a:pt x="322" y="568"/>
                </a:cubicBezTo>
                <a:cubicBezTo>
                  <a:pt x="301" y="600"/>
                  <a:pt x="282" y="633"/>
                  <a:pt x="265" y="666"/>
                </a:cubicBezTo>
                <a:cubicBezTo>
                  <a:pt x="81" y="652"/>
                  <a:pt x="81" y="652"/>
                  <a:pt x="81" y="652"/>
                </a:cubicBezTo>
                <a:cubicBezTo>
                  <a:pt x="37" y="780"/>
                  <a:pt x="37" y="780"/>
                  <a:pt x="37" y="780"/>
                </a:cubicBezTo>
                <a:cubicBezTo>
                  <a:pt x="192" y="882"/>
                  <a:pt x="192" y="882"/>
                  <a:pt x="192" y="882"/>
                </a:cubicBezTo>
                <a:cubicBezTo>
                  <a:pt x="183" y="923"/>
                  <a:pt x="178" y="964"/>
                  <a:pt x="175" y="1005"/>
                </a:cubicBezTo>
                <a:cubicBezTo>
                  <a:pt x="0" y="1064"/>
                  <a:pt x="0" y="1064"/>
                  <a:pt x="0" y="1064"/>
                </a:cubicBezTo>
                <a:cubicBezTo>
                  <a:pt x="9" y="1198"/>
                  <a:pt x="9" y="1198"/>
                  <a:pt x="9" y="1198"/>
                </a:cubicBezTo>
                <a:cubicBezTo>
                  <a:pt x="191" y="1233"/>
                  <a:pt x="191" y="1233"/>
                  <a:pt x="191" y="1233"/>
                </a:cubicBezTo>
                <a:cubicBezTo>
                  <a:pt x="199" y="1269"/>
                  <a:pt x="208" y="1306"/>
                  <a:pt x="221" y="1342"/>
                </a:cubicBezTo>
                <a:cubicBezTo>
                  <a:pt x="78" y="1463"/>
                  <a:pt x="78" y="1463"/>
                  <a:pt x="78" y="1463"/>
                </a:cubicBezTo>
                <a:cubicBezTo>
                  <a:pt x="138" y="1584"/>
                  <a:pt x="138" y="1584"/>
                  <a:pt x="138" y="1584"/>
                </a:cubicBezTo>
                <a:cubicBezTo>
                  <a:pt x="321" y="1546"/>
                  <a:pt x="321" y="1546"/>
                  <a:pt x="321" y="1546"/>
                </a:cubicBezTo>
                <a:cubicBezTo>
                  <a:pt x="344" y="1581"/>
                  <a:pt x="369" y="1614"/>
                  <a:pt x="397" y="1645"/>
                </a:cubicBezTo>
                <a:cubicBezTo>
                  <a:pt x="314" y="1811"/>
                  <a:pt x="314" y="1811"/>
                  <a:pt x="314" y="1811"/>
                </a:cubicBezTo>
                <a:cubicBezTo>
                  <a:pt x="416" y="1899"/>
                  <a:pt x="416" y="1899"/>
                  <a:pt x="416" y="1899"/>
                </a:cubicBezTo>
                <a:cubicBezTo>
                  <a:pt x="569" y="1794"/>
                  <a:pt x="569" y="1794"/>
                  <a:pt x="569" y="1794"/>
                </a:cubicBezTo>
                <a:cubicBezTo>
                  <a:pt x="600" y="1815"/>
                  <a:pt x="633" y="1834"/>
                  <a:pt x="667" y="1851"/>
                </a:cubicBezTo>
                <a:cubicBezTo>
                  <a:pt x="653" y="2035"/>
                  <a:pt x="653" y="2035"/>
                  <a:pt x="653" y="2035"/>
                </a:cubicBezTo>
                <a:cubicBezTo>
                  <a:pt x="780" y="2079"/>
                  <a:pt x="780" y="2079"/>
                  <a:pt x="780" y="2079"/>
                </a:cubicBezTo>
                <a:cubicBezTo>
                  <a:pt x="882" y="1925"/>
                  <a:pt x="882" y="1925"/>
                  <a:pt x="882" y="1925"/>
                </a:cubicBezTo>
                <a:cubicBezTo>
                  <a:pt x="923" y="1933"/>
                  <a:pt x="964" y="1938"/>
                  <a:pt x="1005" y="1941"/>
                </a:cubicBezTo>
                <a:cubicBezTo>
                  <a:pt x="1064" y="2116"/>
                  <a:pt x="1064" y="2116"/>
                  <a:pt x="1064" y="2116"/>
                </a:cubicBezTo>
                <a:cubicBezTo>
                  <a:pt x="1199" y="2107"/>
                  <a:pt x="1199" y="2107"/>
                  <a:pt x="1199" y="2107"/>
                </a:cubicBezTo>
                <a:cubicBezTo>
                  <a:pt x="1233" y="1925"/>
                  <a:pt x="1233" y="1925"/>
                  <a:pt x="1233" y="1925"/>
                </a:cubicBezTo>
                <a:cubicBezTo>
                  <a:pt x="1269" y="1918"/>
                  <a:pt x="1306" y="1908"/>
                  <a:pt x="1342" y="1896"/>
                </a:cubicBezTo>
                <a:cubicBezTo>
                  <a:pt x="1464" y="2038"/>
                  <a:pt x="1464" y="2038"/>
                  <a:pt x="1464" y="2038"/>
                </a:cubicBezTo>
                <a:cubicBezTo>
                  <a:pt x="1584" y="1979"/>
                  <a:pt x="1584" y="1979"/>
                  <a:pt x="1584" y="1979"/>
                </a:cubicBezTo>
                <a:cubicBezTo>
                  <a:pt x="1546" y="1795"/>
                  <a:pt x="1546" y="1795"/>
                  <a:pt x="1546" y="1795"/>
                </a:cubicBezTo>
                <a:cubicBezTo>
                  <a:pt x="1581" y="1772"/>
                  <a:pt x="1614" y="1747"/>
                  <a:pt x="1645" y="1719"/>
                </a:cubicBezTo>
                <a:cubicBezTo>
                  <a:pt x="1811" y="1802"/>
                  <a:pt x="1811" y="1802"/>
                  <a:pt x="1811" y="1802"/>
                </a:cubicBezTo>
                <a:cubicBezTo>
                  <a:pt x="1899" y="1700"/>
                  <a:pt x="1899" y="1700"/>
                  <a:pt x="1899" y="1700"/>
                </a:cubicBezTo>
                <a:cubicBezTo>
                  <a:pt x="1795" y="1547"/>
                  <a:pt x="1795" y="1547"/>
                  <a:pt x="1795" y="1547"/>
                </a:cubicBezTo>
                <a:cubicBezTo>
                  <a:pt x="1816" y="1516"/>
                  <a:pt x="1834" y="1483"/>
                  <a:pt x="1851" y="1450"/>
                </a:cubicBezTo>
                <a:cubicBezTo>
                  <a:pt x="2036" y="1463"/>
                  <a:pt x="2036" y="1463"/>
                  <a:pt x="2036" y="1463"/>
                </a:cubicBezTo>
                <a:cubicBezTo>
                  <a:pt x="2079" y="1336"/>
                  <a:pt x="2079" y="1336"/>
                  <a:pt x="2079" y="1336"/>
                </a:cubicBezTo>
                <a:cubicBezTo>
                  <a:pt x="1925" y="1234"/>
                  <a:pt x="1925" y="1234"/>
                  <a:pt x="1925" y="1234"/>
                </a:cubicBezTo>
                <a:cubicBezTo>
                  <a:pt x="1933" y="1193"/>
                  <a:pt x="1938" y="1152"/>
                  <a:pt x="1941" y="1111"/>
                </a:cubicBezTo>
                <a:close/>
                <a:moveTo>
                  <a:pt x="1358" y="1669"/>
                </a:moveTo>
                <a:cubicBezTo>
                  <a:pt x="1020" y="1834"/>
                  <a:pt x="613" y="1695"/>
                  <a:pt x="447" y="1357"/>
                </a:cubicBezTo>
                <a:cubicBezTo>
                  <a:pt x="282" y="1020"/>
                  <a:pt x="421" y="613"/>
                  <a:pt x="759" y="447"/>
                </a:cubicBezTo>
                <a:cubicBezTo>
                  <a:pt x="1096" y="282"/>
                  <a:pt x="1504" y="421"/>
                  <a:pt x="1669" y="759"/>
                </a:cubicBezTo>
                <a:cubicBezTo>
                  <a:pt x="1834" y="1096"/>
                  <a:pt x="1695" y="1503"/>
                  <a:pt x="1358" y="1669"/>
                </a:cubicBezTo>
                <a:close/>
              </a:path>
            </a:pathLst>
          </a:custGeom>
          <a:solidFill>
            <a:schemeClr val="accent2"/>
          </a:solidFill>
          <a:ln>
            <a:noFill/>
          </a:ln>
          <a:effectLst/>
        </p:spPr>
        <p:txBody>
          <a:bodyPr vert="horz" wrap="square" lIns="68580" tIns="34290" rIns="68580" bIns="34290" numCol="1" anchor="t" anchorCtr="0" compatLnSpc="1"/>
          <a:lstStyle/>
          <a:p>
            <a:endParaRPr lang="zh-CN" altLang="en-US">
              <a:solidFill>
                <a:srgbClr val="00518C"/>
              </a:solidFill>
              <a:latin typeface="微软雅黑" panose="020B0503020204020204" pitchFamily="34" charset="-122"/>
              <a:ea typeface="微软雅黑" panose="020B0503020204020204" pitchFamily="34" charset="-122"/>
            </a:endParaRPr>
          </a:p>
        </p:txBody>
      </p:sp>
      <p:sp>
        <p:nvSpPr>
          <p:cNvPr id="8" name="Freeform 242"/>
          <p:cNvSpPr>
            <a:spLocks noEditPoints="1" noChangeArrowheads="1"/>
          </p:cNvSpPr>
          <p:nvPr/>
        </p:nvSpPr>
        <p:spPr bwMode="auto">
          <a:xfrm>
            <a:off x="2089152" y="3614773"/>
            <a:ext cx="932259" cy="931069"/>
          </a:xfrm>
          <a:custGeom>
            <a:avLst/>
            <a:gdLst>
              <a:gd name="T0" fmla="*/ 1214977973 w 1135"/>
              <a:gd name="T1" fmla="*/ 651949556 h 1134"/>
              <a:gd name="T2" fmla="*/ 1361302936 w 1135"/>
              <a:gd name="T3" fmla="*/ 565661760 h 1134"/>
              <a:gd name="T4" fmla="*/ 1327719709 w 1135"/>
              <a:gd name="T5" fmla="*/ 439825711 h 1134"/>
              <a:gd name="T6" fmla="*/ 1157407352 w 1135"/>
              <a:gd name="T7" fmla="*/ 438628075 h 1134"/>
              <a:gd name="T8" fmla="*/ 1038668493 w 1135"/>
              <a:gd name="T9" fmla="*/ 284029063 h 1134"/>
              <a:gd name="T10" fmla="*/ 1080646159 w 1135"/>
              <a:gd name="T11" fmla="*/ 118644761 h 1134"/>
              <a:gd name="T12" fmla="*/ 969103628 w 1135"/>
              <a:gd name="T13" fmla="*/ 53929735 h 1134"/>
              <a:gd name="T14" fmla="*/ 846766058 w 1135"/>
              <a:gd name="T15" fmla="*/ 172574496 h 1134"/>
              <a:gd name="T16" fmla="*/ 652466308 w 1135"/>
              <a:gd name="T17" fmla="*/ 147407724 h 1134"/>
              <a:gd name="T18" fmla="*/ 566110376 w 1135"/>
              <a:gd name="T19" fmla="*/ 0 h 1134"/>
              <a:gd name="T20" fmla="*/ 440174095 w 1135"/>
              <a:gd name="T21" fmla="*/ 33555696 h 1134"/>
              <a:gd name="T22" fmla="*/ 437775684 w 1135"/>
              <a:gd name="T23" fmla="*/ 203733826 h 1134"/>
              <a:gd name="T24" fmla="*/ 284254394 w 1135"/>
              <a:gd name="T25" fmla="*/ 322379681 h 1134"/>
              <a:gd name="T26" fmla="*/ 118738858 w 1135"/>
              <a:gd name="T27" fmla="*/ 280433966 h 1134"/>
              <a:gd name="T28" fmla="*/ 53971910 w 1135"/>
              <a:gd name="T29" fmla="*/ 391888534 h 1134"/>
              <a:gd name="T30" fmla="*/ 172711863 w 1135"/>
              <a:gd name="T31" fmla="*/ 514129486 h 1134"/>
              <a:gd name="T32" fmla="*/ 147524169 w 1135"/>
              <a:gd name="T33" fmla="*/ 707076927 h 1134"/>
              <a:gd name="T34" fmla="*/ 0 w 1135"/>
              <a:gd name="T35" fmla="*/ 794563452 h 1134"/>
              <a:gd name="T36" fmla="*/ 33583227 w 1135"/>
              <a:gd name="T37" fmla="*/ 919200771 h 1134"/>
              <a:gd name="T38" fmla="*/ 205094790 w 1135"/>
              <a:gd name="T39" fmla="*/ 921597137 h 1134"/>
              <a:gd name="T40" fmla="*/ 322634442 w 1135"/>
              <a:gd name="T41" fmla="*/ 1076195055 h 1134"/>
              <a:gd name="T42" fmla="*/ 280656777 w 1135"/>
              <a:gd name="T43" fmla="*/ 1241579357 h 1134"/>
              <a:gd name="T44" fmla="*/ 393398513 w 1135"/>
              <a:gd name="T45" fmla="*/ 1306295477 h 1134"/>
              <a:gd name="T46" fmla="*/ 514536877 w 1135"/>
              <a:gd name="T47" fmla="*/ 1187649622 h 1134"/>
              <a:gd name="T48" fmla="*/ 708836628 w 1135"/>
              <a:gd name="T49" fmla="*/ 1212817488 h 1134"/>
              <a:gd name="T50" fmla="*/ 796391765 w 1135"/>
              <a:gd name="T51" fmla="*/ 1359026482 h 1134"/>
              <a:gd name="T52" fmla="*/ 921128841 w 1135"/>
              <a:gd name="T53" fmla="*/ 1325470786 h 1134"/>
              <a:gd name="T54" fmla="*/ 923527251 w 1135"/>
              <a:gd name="T55" fmla="*/ 1155292656 h 1134"/>
              <a:gd name="T56" fmla="*/ 1078247748 w 1135"/>
              <a:gd name="T57" fmla="*/ 1036646801 h 1134"/>
              <a:gd name="T58" fmla="*/ 1242564078 w 1135"/>
              <a:gd name="T59" fmla="*/ 1078592516 h 1134"/>
              <a:gd name="T60" fmla="*/ 1307331026 w 1135"/>
              <a:gd name="T61" fmla="*/ 967137948 h 1134"/>
              <a:gd name="T62" fmla="*/ 1189790278 w 1135"/>
              <a:gd name="T63" fmla="*/ 844896996 h 1134"/>
              <a:gd name="T64" fmla="*/ 1214977973 w 1135"/>
              <a:gd name="T65" fmla="*/ 651949556 h 1134"/>
              <a:gd name="T66" fmla="*/ 711236134 w 1135"/>
              <a:gd name="T67" fmla="*/ 1053425744 h 1134"/>
              <a:gd name="T68" fmla="*/ 307042582 w 1135"/>
              <a:gd name="T69" fmla="*/ 710673118 h 1134"/>
              <a:gd name="T70" fmla="*/ 651266007 w 1135"/>
              <a:gd name="T71" fmla="*/ 306799469 h 1134"/>
              <a:gd name="T72" fmla="*/ 1054260354 w 1135"/>
              <a:gd name="T73" fmla="*/ 649552095 h 1134"/>
              <a:gd name="T74" fmla="*/ 711236134 w 1135"/>
              <a:gd name="T75" fmla="*/ 1053425744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35"/>
              <a:gd name="T115" fmla="*/ 0 h 1134"/>
              <a:gd name="T116" fmla="*/ 1135 w 1135"/>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35" h="1134">
                <a:moveTo>
                  <a:pt x="1013" y="544"/>
                </a:moveTo>
                <a:cubicBezTo>
                  <a:pt x="1135" y="472"/>
                  <a:pt x="1135" y="472"/>
                  <a:pt x="1135" y="472"/>
                </a:cubicBezTo>
                <a:cubicBezTo>
                  <a:pt x="1107" y="367"/>
                  <a:pt x="1107" y="367"/>
                  <a:pt x="1107" y="367"/>
                </a:cubicBezTo>
                <a:cubicBezTo>
                  <a:pt x="965" y="366"/>
                  <a:pt x="965" y="366"/>
                  <a:pt x="965" y="366"/>
                </a:cubicBezTo>
                <a:cubicBezTo>
                  <a:pt x="940" y="317"/>
                  <a:pt x="906" y="273"/>
                  <a:pt x="866" y="237"/>
                </a:cubicBezTo>
                <a:cubicBezTo>
                  <a:pt x="901" y="99"/>
                  <a:pt x="901" y="99"/>
                  <a:pt x="901" y="99"/>
                </a:cubicBezTo>
                <a:cubicBezTo>
                  <a:pt x="808" y="45"/>
                  <a:pt x="808" y="45"/>
                  <a:pt x="808" y="45"/>
                </a:cubicBezTo>
                <a:cubicBezTo>
                  <a:pt x="706" y="144"/>
                  <a:pt x="706" y="144"/>
                  <a:pt x="706" y="144"/>
                </a:cubicBezTo>
                <a:cubicBezTo>
                  <a:pt x="655" y="127"/>
                  <a:pt x="601" y="120"/>
                  <a:pt x="544" y="123"/>
                </a:cubicBezTo>
                <a:cubicBezTo>
                  <a:pt x="472" y="0"/>
                  <a:pt x="472" y="0"/>
                  <a:pt x="472" y="0"/>
                </a:cubicBezTo>
                <a:cubicBezTo>
                  <a:pt x="367" y="28"/>
                  <a:pt x="367" y="28"/>
                  <a:pt x="367" y="28"/>
                </a:cubicBezTo>
                <a:cubicBezTo>
                  <a:pt x="365" y="170"/>
                  <a:pt x="365" y="170"/>
                  <a:pt x="365" y="170"/>
                </a:cubicBezTo>
                <a:cubicBezTo>
                  <a:pt x="317" y="195"/>
                  <a:pt x="273" y="229"/>
                  <a:pt x="237" y="269"/>
                </a:cubicBezTo>
                <a:cubicBezTo>
                  <a:pt x="99" y="234"/>
                  <a:pt x="99" y="234"/>
                  <a:pt x="99" y="234"/>
                </a:cubicBezTo>
                <a:cubicBezTo>
                  <a:pt x="45" y="327"/>
                  <a:pt x="45" y="327"/>
                  <a:pt x="45" y="327"/>
                </a:cubicBezTo>
                <a:cubicBezTo>
                  <a:pt x="144" y="429"/>
                  <a:pt x="144" y="429"/>
                  <a:pt x="144" y="429"/>
                </a:cubicBezTo>
                <a:cubicBezTo>
                  <a:pt x="128" y="480"/>
                  <a:pt x="120" y="534"/>
                  <a:pt x="123" y="590"/>
                </a:cubicBezTo>
                <a:cubicBezTo>
                  <a:pt x="0" y="663"/>
                  <a:pt x="0" y="663"/>
                  <a:pt x="0" y="663"/>
                </a:cubicBezTo>
                <a:cubicBezTo>
                  <a:pt x="28" y="767"/>
                  <a:pt x="28" y="767"/>
                  <a:pt x="28" y="767"/>
                </a:cubicBezTo>
                <a:cubicBezTo>
                  <a:pt x="171" y="769"/>
                  <a:pt x="171" y="769"/>
                  <a:pt x="171" y="769"/>
                </a:cubicBezTo>
                <a:cubicBezTo>
                  <a:pt x="195" y="818"/>
                  <a:pt x="229" y="862"/>
                  <a:pt x="269" y="898"/>
                </a:cubicBezTo>
                <a:cubicBezTo>
                  <a:pt x="234" y="1036"/>
                  <a:pt x="234" y="1036"/>
                  <a:pt x="234" y="1036"/>
                </a:cubicBezTo>
                <a:cubicBezTo>
                  <a:pt x="328" y="1090"/>
                  <a:pt x="328" y="1090"/>
                  <a:pt x="328" y="1090"/>
                </a:cubicBezTo>
                <a:cubicBezTo>
                  <a:pt x="429" y="991"/>
                  <a:pt x="429" y="991"/>
                  <a:pt x="429" y="991"/>
                </a:cubicBezTo>
                <a:cubicBezTo>
                  <a:pt x="480" y="1008"/>
                  <a:pt x="535" y="1015"/>
                  <a:pt x="591" y="1012"/>
                </a:cubicBezTo>
                <a:cubicBezTo>
                  <a:pt x="664" y="1134"/>
                  <a:pt x="664" y="1134"/>
                  <a:pt x="664" y="1134"/>
                </a:cubicBezTo>
                <a:cubicBezTo>
                  <a:pt x="768" y="1106"/>
                  <a:pt x="768" y="1106"/>
                  <a:pt x="768" y="1106"/>
                </a:cubicBezTo>
                <a:cubicBezTo>
                  <a:pt x="770" y="964"/>
                  <a:pt x="770" y="964"/>
                  <a:pt x="770" y="964"/>
                </a:cubicBezTo>
                <a:cubicBezTo>
                  <a:pt x="819" y="939"/>
                  <a:pt x="863" y="906"/>
                  <a:pt x="899" y="865"/>
                </a:cubicBezTo>
                <a:cubicBezTo>
                  <a:pt x="1036" y="900"/>
                  <a:pt x="1036" y="900"/>
                  <a:pt x="1036" y="900"/>
                </a:cubicBezTo>
                <a:cubicBezTo>
                  <a:pt x="1090" y="807"/>
                  <a:pt x="1090" y="807"/>
                  <a:pt x="1090" y="807"/>
                </a:cubicBezTo>
                <a:cubicBezTo>
                  <a:pt x="992" y="705"/>
                  <a:pt x="992" y="705"/>
                  <a:pt x="992" y="705"/>
                </a:cubicBezTo>
                <a:cubicBezTo>
                  <a:pt x="1008" y="654"/>
                  <a:pt x="1015" y="600"/>
                  <a:pt x="1013" y="544"/>
                </a:cubicBezTo>
                <a:close/>
                <a:moveTo>
                  <a:pt x="593" y="879"/>
                </a:moveTo>
                <a:cubicBezTo>
                  <a:pt x="421" y="893"/>
                  <a:pt x="270" y="764"/>
                  <a:pt x="256" y="593"/>
                </a:cubicBezTo>
                <a:cubicBezTo>
                  <a:pt x="243" y="421"/>
                  <a:pt x="371" y="270"/>
                  <a:pt x="543" y="256"/>
                </a:cubicBezTo>
                <a:cubicBezTo>
                  <a:pt x="714" y="242"/>
                  <a:pt x="865" y="370"/>
                  <a:pt x="879" y="542"/>
                </a:cubicBezTo>
                <a:cubicBezTo>
                  <a:pt x="893" y="714"/>
                  <a:pt x="765" y="865"/>
                  <a:pt x="593" y="879"/>
                </a:cubicBezTo>
                <a:close/>
              </a:path>
            </a:pathLst>
          </a:custGeom>
          <a:solidFill>
            <a:schemeClr val="accent1"/>
          </a:solidFill>
          <a:ln>
            <a:noFill/>
          </a:ln>
          <a:effectLst/>
        </p:spPr>
        <p:txBody>
          <a:bodyPr vert="horz" wrap="square" lIns="68580" tIns="34290" rIns="68580" bIns="34290" numCol="1" anchor="t" anchorCtr="0" compatLnSpc="1"/>
          <a:lstStyle/>
          <a:p>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9" name="组合 10"/>
          <p:cNvGrpSpPr/>
          <p:nvPr/>
        </p:nvGrpSpPr>
        <p:grpSpPr bwMode="auto">
          <a:xfrm>
            <a:off x="1274734" y="3361136"/>
            <a:ext cx="960834" cy="1914525"/>
            <a:chOff x="0" y="0"/>
            <a:chExt cx="960900" cy="1913939"/>
          </a:xfrm>
          <a:solidFill>
            <a:schemeClr val="accent2"/>
          </a:solidFill>
        </p:grpSpPr>
        <p:sp>
          <p:nvSpPr>
            <p:cNvPr id="10" name="Freeform 254"/>
            <p:cNvSpPr>
              <a:spLocks noChangeArrowheads="1"/>
            </p:cNvSpPr>
            <p:nvPr/>
          </p:nvSpPr>
          <p:spPr bwMode="auto">
            <a:xfrm>
              <a:off x="99379" y="0"/>
              <a:ext cx="478886" cy="229617"/>
            </a:xfrm>
            <a:custGeom>
              <a:avLst/>
              <a:gdLst>
                <a:gd name="T0" fmla="*/ 340912396 w 651"/>
                <a:gd name="T1" fmla="*/ 146920401 h 313"/>
                <a:gd name="T2" fmla="*/ 318726219 w 651"/>
                <a:gd name="T3" fmla="*/ 146920401 h 313"/>
                <a:gd name="T4" fmla="*/ 164503594 w 651"/>
                <a:gd name="T5" fmla="*/ 0 h 313"/>
                <a:gd name="T6" fmla="*/ 10281704 w 651"/>
                <a:gd name="T7" fmla="*/ 145844209 h 313"/>
                <a:gd name="T8" fmla="*/ 0 w 651"/>
                <a:gd name="T9" fmla="*/ 157145326 h 313"/>
                <a:gd name="T10" fmla="*/ 11363796 w 651"/>
                <a:gd name="T11" fmla="*/ 168447178 h 313"/>
                <a:gd name="T12" fmla="*/ 340912396 w 651"/>
                <a:gd name="T13" fmla="*/ 168447178 h 313"/>
                <a:gd name="T14" fmla="*/ 352276192 w 651"/>
                <a:gd name="T15" fmla="*/ 157683789 h 313"/>
                <a:gd name="T16" fmla="*/ 340912396 w 651"/>
                <a:gd name="T17" fmla="*/ 146920401 h 3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1"/>
                <a:gd name="T28" fmla="*/ 0 h 313"/>
                <a:gd name="T29" fmla="*/ 651 w 651"/>
                <a:gd name="T30" fmla="*/ 313 h 3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1" h="313">
                  <a:moveTo>
                    <a:pt x="630" y="273"/>
                  </a:moveTo>
                  <a:cubicBezTo>
                    <a:pt x="589" y="273"/>
                    <a:pt x="589" y="273"/>
                    <a:pt x="589" y="273"/>
                  </a:cubicBezTo>
                  <a:cubicBezTo>
                    <a:pt x="578" y="113"/>
                    <a:pt x="454" y="0"/>
                    <a:pt x="304" y="0"/>
                  </a:cubicBezTo>
                  <a:cubicBezTo>
                    <a:pt x="153" y="0"/>
                    <a:pt x="30" y="116"/>
                    <a:pt x="19" y="271"/>
                  </a:cubicBezTo>
                  <a:cubicBezTo>
                    <a:pt x="9" y="272"/>
                    <a:pt x="0" y="281"/>
                    <a:pt x="0" y="292"/>
                  </a:cubicBezTo>
                  <a:cubicBezTo>
                    <a:pt x="0" y="303"/>
                    <a:pt x="10" y="313"/>
                    <a:pt x="21" y="313"/>
                  </a:cubicBezTo>
                  <a:cubicBezTo>
                    <a:pt x="630" y="313"/>
                    <a:pt x="630" y="313"/>
                    <a:pt x="630" y="313"/>
                  </a:cubicBezTo>
                  <a:cubicBezTo>
                    <a:pt x="642" y="313"/>
                    <a:pt x="651" y="304"/>
                    <a:pt x="651" y="293"/>
                  </a:cubicBezTo>
                  <a:cubicBezTo>
                    <a:pt x="651" y="282"/>
                    <a:pt x="642" y="273"/>
                    <a:pt x="630" y="273"/>
                  </a:cubicBezTo>
                  <a:close/>
                </a:path>
              </a:pathLst>
            </a:custGeom>
            <a:grpFill/>
            <a:ln>
              <a:noFill/>
            </a:ln>
            <a:effectLst/>
          </p:spPr>
          <p:txBody>
            <a:bodyPr vert="horz" wrap="square" lIns="68580" tIns="34290" rIns="68580" bIns="34290" numCol="1" anchor="t" anchorCtr="0" compatLnSpc="1"/>
            <a:lstStyle/>
            <a:p>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1" name="Freeform 255"/>
            <p:cNvSpPr>
              <a:spLocks noChangeArrowheads="1"/>
            </p:cNvSpPr>
            <p:nvPr/>
          </p:nvSpPr>
          <p:spPr bwMode="auto">
            <a:xfrm>
              <a:off x="0" y="71987"/>
              <a:ext cx="960900" cy="1841952"/>
            </a:xfrm>
            <a:custGeom>
              <a:avLst/>
              <a:gdLst>
                <a:gd name="T0" fmla="*/ 348206783 w 1488"/>
                <a:gd name="T1" fmla="*/ 298653736 h 2854"/>
                <a:gd name="T2" fmla="*/ 354878839 w 1488"/>
                <a:gd name="T3" fmla="*/ 294904647 h 2854"/>
                <a:gd name="T4" fmla="*/ 520850421 w 1488"/>
                <a:gd name="T5" fmla="*/ 28324368 h 2854"/>
                <a:gd name="T6" fmla="*/ 590908942 w 1488"/>
                <a:gd name="T7" fmla="*/ 14995064 h 2854"/>
                <a:gd name="T8" fmla="*/ 605087383 w 1488"/>
                <a:gd name="T9" fmla="*/ 82889776 h 2854"/>
                <a:gd name="T10" fmla="*/ 371142459 w 1488"/>
                <a:gd name="T11" fmla="*/ 447355541 h 2854"/>
                <a:gd name="T12" fmla="*/ 369891610 w 1488"/>
                <a:gd name="T13" fmla="*/ 451937832 h 2854"/>
                <a:gd name="T14" fmla="*/ 369891610 w 1488"/>
                <a:gd name="T15" fmla="*/ 766002910 h 2854"/>
                <a:gd name="T16" fmla="*/ 369891610 w 1488"/>
                <a:gd name="T17" fmla="*/ 793910355 h 2854"/>
                <a:gd name="T18" fmla="*/ 369891610 w 1488"/>
                <a:gd name="T19" fmla="*/ 1134217118 h 2854"/>
                <a:gd name="T20" fmla="*/ 313177200 w 1488"/>
                <a:gd name="T21" fmla="*/ 1188783171 h 2854"/>
                <a:gd name="T22" fmla="*/ 312343516 w 1488"/>
                <a:gd name="T23" fmla="*/ 1188783171 h 2854"/>
                <a:gd name="T24" fmla="*/ 256046270 w 1488"/>
                <a:gd name="T25" fmla="*/ 1134217118 h 2854"/>
                <a:gd name="T26" fmla="*/ 256046270 w 1488"/>
                <a:gd name="T27" fmla="*/ 801824811 h 2854"/>
                <a:gd name="T28" fmla="*/ 248123366 w 1488"/>
                <a:gd name="T29" fmla="*/ 793910355 h 2854"/>
                <a:gd name="T30" fmla="*/ 240199815 w 1488"/>
                <a:gd name="T31" fmla="*/ 793910355 h 2854"/>
                <a:gd name="T32" fmla="*/ 232276910 w 1488"/>
                <a:gd name="T33" fmla="*/ 801824811 h 2854"/>
                <a:gd name="T34" fmla="*/ 232276910 w 1488"/>
                <a:gd name="T35" fmla="*/ 1134217118 h 2854"/>
                <a:gd name="T36" fmla="*/ 175563146 w 1488"/>
                <a:gd name="T37" fmla="*/ 1188783171 h 2854"/>
                <a:gd name="T38" fmla="*/ 174728816 w 1488"/>
                <a:gd name="T39" fmla="*/ 1188783171 h 2854"/>
                <a:gd name="T40" fmla="*/ 118015052 w 1488"/>
                <a:gd name="T41" fmla="*/ 1134217118 h 2854"/>
                <a:gd name="T42" fmla="*/ 118015052 w 1488"/>
                <a:gd name="T43" fmla="*/ 793910355 h 2854"/>
                <a:gd name="T44" fmla="*/ 118015052 w 1488"/>
                <a:gd name="T45" fmla="*/ 766002910 h 2854"/>
                <a:gd name="T46" fmla="*/ 118015052 w 1488"/>
                <a:gd name="T47" fmla="*/ 459435364 h 2854"/>
                <a:gd name="T48" fmla="*/ 109674336 w 1488"/>
                <a:gd name="T49" fmla="*/ 451937832 h 2854"/>
                <a:gd name="T50" fmla="*/ 109674336 w 1488"/>
                <a:gd name="T51" fmla="*/ 451937832 h 2854"/>
                <a:gd name="T52" fmla="*/ 102585116 w 1488"/>
                <a:gd name="T53" fmla="*/ 459435364 h 2854"/>
                <a:gd name="T54" fmla="*/ 102585116 w 1488"/>
                <a:gd name="T55" fmla="*/ 713103262 h 2854"/>
                <a:gd name="T56" fmla="*/ 51292558 w 1488"/>
                <a:gd name="T57" fmla="*/ 762253822 h 2854"/>
                <a:gd name="T58" fmla="*/ 0 w 1488"/>
                <a:gd name="T59" fmla="*/ 713103262 h 2854"/>
                <a:gd name="T60" fmla="*/ 0 w 1488"/>
                <a:gd name="T61" fmla="*/ 487342808 h 2854"/>
                <a:gd name="T62" fmla="*/ 0 w 1488"/>
                <a:gd name="T63" fmla="*/ 426529350 h 2854"/>
                <a:gd name="T64" fmla="*/ 0 w 1488"/>
                <a:gd name="T65" fmla="*/ 306567546 h 2854"/>
                <a:gd name="T66" fmla="*/ 7923550 w 1488"/>
                <a:gd name="T67" fmla="*/ 298653736 h 2854"/>
                <a:gd name="T68" fmla="*/ 348206783 w 1488"/>
                <a:gd name="T69" fmla="*/ 298653736 h 28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8"/>
                <a:gd name="T106" fmla="*/ 0 h 2854"/>
                <a:gd name="T107" fmla="*/ 1488 w 1488"/>
                <a:gd name="T108" fmla="*/ 2854 h 28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8" h="2854">
                  <a:moveTo>
                    <a:pt x="835" y="717"/>
                  </a:moveTo>
                  <a:cubicBezTo>
                    <a:pt x="841" y="717"/>
                    <a:pt x="847" y="714"/>
                    <a:pt x="851" y="708"/>
                  </a:cubicBezTo>
                  <a:cubicBezTo>
                    <a:pt x="1249" y="68"/>
                    <a:pt x="1249" y="68"/>
                    <a:pt x="1249" y="68"/>
                  </a:cubicBezTo>
                  <a:cubicBezTo>
                    <a:pt x="1286" y="14"/>
                    <a:pt x="1361" y="0"/>
                    <a:pt x="1417" y="36"/>
                  </a:cubicBezTo>
                  <a:cubicBezTo>
                    <a:pt x="1473" y="72"/>
                    <a:pt x="1488" y="145"/>
                    <a:pt x="1451" y="199"/>
                  </a:cubicBezTo>
                  <a:cubicBezTo>
                    <a:pt x="890" y="1074"/>
                    <a:pt x="890" y="1074"/>
                    <a:pt x="890" y="1074"/>
                  </a:cubicBezTo>
                  <a:cubicBezTo>
                    <a:pt x="888" y="1077"/>
                    <a:pt x="887" y="1081"/>
                    <a:pt x="887" y="1085"/>
                  </a:cubicBezTo>
                  <a:cubicBezTo>
                    <a:pt x="887" y="1839"/>
                    <a:pt x="887" y="1839"/>
                    <a:pt x="887" y="1839"/>
                  </a:cubicBezTo>
                  <a:cubicBezTo>
                    <a:pt x="887" y="1906"/>
                    <a:pt x="887" y="1906"/>
                    <a:pt x="887" y="1906"/>
                  </a:cubicBezTo>
                  <a:cubicBezTo>
                    <a:pt x="887" y="2723"/>
                    <a:pt x="887" y="2723"/>
                    <a:pt x="887" y="2723"/>
                  </a:cubicBezTo>
                  <a:cubicBezTo>
                    <a:pt x="887" y="2795"/>
                    <a:pt x="826" y="2854"/>
                    <a:pt x="751" y="2854"/>
                  </a:cubicBezTo>
                  <a:cubicBezTo>
                    <a:pt x="749" y="2854"/>
                    <a:pt x="749" y="2854"/>
                    <a:pt x="749" y="2854"/>
                  </a:cubicBezTo>
                  <a:cubicBezTo>
                    <a:pt x="675" y="2854"/>
                    <a:pt x="614" y="2795"/>
                    <a:pt x="614" y="2723"/>
                  </a:cubicBezTo>
                  <a:cubicBezTo>
                    <a:pt x="614" y="1925"/>
                    <a:pt x="614" y="1925"/>
                    <a:pt x="614" y="1925"/>
                  </a:cubicBezTo>
                  <a:cubicBezTo>
                    <a:pt x="614" y="1914"/>
                    <a:pt x="605" y="1906"/>
                    <a:pt x="595" y="1906"/>
                  </a:cubicBezTo>
                  <a:cubicBezTo>
                    <a:pt x="576" y="1906"/>
                    <a:pt x="576" y="1906"/>
                    <a:pt x="576" y="1906"/>
                  </a:cubicBezTo>
                  <a:cubicBezTo>
                    <a:pt x="565" y="1906"/>
                    <a:pt x="557" y="1914"/>
                    <a:pt x="557" y="1925"/>
                  </a:cubicBezTo>
                  <a:cubicBezTo>
                    <a:pt x="557" y="2723"/>
                    <a:pt x="557" y="2723"/>
                    <a:pt x="557" y="2723"/>
                  </a:cubicBezTo>
                  <a:cubicBezTo>
                    <a:pt x="557" y="2795"/>
                    <a:pt x="495" y="2854"/>
                    <a:pt x="421" y="2854"/>
                  </a:cubicBezTo>
                  <a:cubicBezTo>
                    <a:pt x="419" y="2854"/>
                    <a:pt x="419" y="2854"/>
                    <a:pt x="419" y="2854"/>
                  </a:cubicBezTo>
                  <a:cubicBezTo>
                    <a:pt x="344" y="2854"/>
                    <a:pt x="283" y="2795"/>
                    <a:pt x="283" y="2723"/>
                  </a:cubicBezTo>
                  <a:cubicBezTo>
                    <a:pt x="283" y="1906"/>
                    <a:pt x="283" y="1906"/>
                    <a:pt x="283" y="1906"/>
                  </a:cubicBezTo>
                  <a:cubicBezTo>
                    <a:pt x="283" y="1839"/>
                    <a:pt x="283" y="1839"/>
                    <a:pt x="283" y="1839"/>
                  </a:cubicBezTo>
                  <a:cubicBezTo>
                    <a:pt x="283" y="1103"/>
                    <a:pt x="283" y="1103"/>
                    <a:pt x="283" y="1103"/>
                  </a:cubicBezTo>
                  <a:cubicBezTo>
                    <a:pt x="283" y="1092"/>
                    <a:pt x="274" y="1084"/>
                    <a:pt x="263" y="1085"/>
                  </a:cubicBezTo>
                  <a:cubicBezTo>
                    <a:pt x="263" y="1085"/>
                    <a:pt x="263" y="1085"/>
                    <a:pt x="263" y="1085"/>
                  </a:cubicBezTo>
                  <a:cubicBezTo>
                    <a:pt x="253" y="1086"/>
                    <a:pt x="246" y="1094"/>
                    <a:pt x="246" y="1103"/>
                  </a:cubicBezTo>
                  <a:cubicBezTo>
                    <a:pt x="246" y="1712"/>
                    <a:pt x="246" y="1712"/>
                    <a:pt x="246" y="1712"/>
                  </a:cubicBezTo>
                  <a:cubicBezTo>
                    <a:pt x="246" y="1778"/>
                    <a:pt x="190" y="1830"/>
                    <a:pt x="123" y="1830"/>
                  </a:cubicBezTo>
                  <a:cubicBezTo>
                    <a:pt x="56" y="1830"/>
                    <a:pt x="0" y="1778"/>
                    <a:pt x="0" y="1712"/>
                  </a:cubicBezTo>
                  <a:cubicBezTo>
                    <a:pt x="0" y="1170"/>
                    <a:pt x="0" y="1170"/>
                    <a:pt x="0" y="1170"/>
                  </a:cubicBezTo>
                  <a:cubicBezTo>
                    <a:pt x="0" y="1024"/>
                    <a:pt x="0" y="1024"/>
                    <a:pt x="0" y="1024"/>
                  </a:cubicBezTo>
                  <a:cubicBezTo>
                    <a:pt x="0" y="736"/>
                    <a:pt x="0" y="736"/>
                    <a:pt x="0" y="736"/>
                  </a:cubicBezTo>
                  <a:cubicBezTo>
                    <a:pt x="0" y="726"/>
                    <a:pt x="9" y="717"/>
                    <a:pt x="19" y="717"/>
                  </a:cubicBezTo>
                  <a:lnTo>
                    <a:pt x="835" y="717"/>
                  </a:lnTo>
                  <a:close/>
                </a:path>
              </a:pathLst>
            </a:custGeom>
            <a:grpFill/>
            <a:ln>
              <a:noFill/>
            </a:ln>
            <a:effectLst/>
          </p:spPr>
          <p:txBody>
            <a:bodyPr vert="horz" wrap="square" lIns="68580" tIns="34290" rIns="68580" bIns="34290" numCol="1" anchor="t" anchorCtr="0" compatLnSpc="1"/>
            <a:lstStyle/>
            <a:p>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2" name="Freeform 256"/>
            <p:cNvSpPr>
              <a:spLocks noChangeArrowheads="1"/>
            </p:cNvSpPr>
            <p:nvPr/>
          </p:nvSpPr>
          <p:spPr bwMode="auto">
            <a:xfrm>
              <a:off x="124449" y="273027"/>
              <a:ext cx="394073" cy="213068"/>
            </a:xfrm>
            <a:custGeom>
              <a:avLst/>
              <a:gdLst>
                <a:gd name="T0" fmla="*/ 542863 w 535"/>
                <a:gd name="T1" fmla="*/ 0 h 290"/>
                <a:gd name="T2" fmla="*/ 0 w 535"/>
                <a:gd name="T3" fmla="*/ 11875969 h 290"/>
                <a:gd name="T4" fmla="*/ 144862708 w 535"/>
                <a:gd name="T5" fmla="*/ 156544733 h 290"/>
                <a:gd name="T6" fmla="*/ 290268279 w 535"/>
                <a:gd name="T7" fmla="*/ 11875969 h 290"/>
                <a:gd name="T8" fmla="*/ 289725416 w 535"/>
                <a:gd name="T9" fmla="*/ 0 h 290"/>
                <a:gd name="T10" fmla="*/ 542863 w 535"/>
                <a:gd name="T11" fmla="*/ 0 h 290"/>
                <a:gd name="T12" fmla="*/ 0 60000 65536"/>
                <a:gd name="T13" fmla="*/ 0 60000 65536"/>
                <a:gd name="T14" fmla="*/ 0 60000 65536"/>
                <a:gd name="T15" fmla="*/ 0 60000 65536"/>
                <a:gd name="T16" fmla="*/ 0 60000 65536"/>
                <a:gd name="T17" fmla="*/ 0 60000 65536"/>
                <a:gd name="T18" fmla="*/ 0 w 535"/>
                <a:gd name="T19" fmla="*/ 0 h 290"/>
                <a:gd name="T20" fmla="*/ 535 w 535"/>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535" h="290">
                  <a:moveTo>
                    <a:pt x="1" y="0"/>
                  </a:moveTo>
                  <a:cubicBezTo>
                    <a:pt x="0" y="7"/>
                    <a:pt x="0" y="15"/>
                    <a:pt x="0" y="22"/>
                  </a:cubicBezTo>
                  <a:cubicBezTo>
                    <a:pt x="0" y="170"/>
                    <a:pt x="120" y="290"/>
                    <a:pt x="267" y="290"/>
                  </a:cubicBezTo>
                  <a:cubicBezTo>
                    <a:pt x="415" y="290"/>
                    <a:pt x="535" y="170"/>
                    <a:pt x="535" y="22"/>
                  </a:cubicBezTo>
                  <a:cubicBezTo>
                    <a:pt x="535" y="15"/>
                    <a:pt x="534" y="7"/>
                    <a:pt x="534" y="0"/>
                  </a:cubicBezTo>
                  <a:lnTo>
                    <a:pt x="1" y="0"/>
                  </a:lnTo>
                  <a:close/>
                </a:path>
              </a:pathLst>
            </a:custGeom>
            <a:grpFill/>
            <a:ln>
              <a:noFill/>
            </a:ln>
            <a:effectLst/>
          </p:spPr>
          <p:txBody>
            <a:bodyPr vert="horz" wrap="square" lIns="68580" tIns="34290" rIns="68580" bIns="34290" numCol="1" anchor="t" anchorCtr="0" compatLnSpc="1"/>
            <a:lstStyle/>
            <a:p>
              <a:endParaRPr lang="zh-CN" altLang="en-US">
                <a:solidFill>
                  <a:srgbClr val="FFFFFF"/>
                </a:solidFill>
                <a:latin typeface="微软雅黑" panose="020B0503020204020204" pitchFamily="34" charset="-122"/>
                <a:ea typeface="微软雅黑" panose="020B0503020204020204" pitchFamily="34" charset="-122"/>
              </a:endParaRPr>
            </a:p>
          </p:txBody>
        </p:sp>
      </p:grpSp>
      <p:grpSp>
        <p:nvGrpSpPr>
          <p:cNvPr id="13" name="组合 13"/>
          <p:cNvGrpSpPr/>
          <p:nvPr/>
        </p:nvGrpSpPr>
        <p:grpSpPr bwMode="auto">
          <a:xfrm>
            <a:off x="4932048" y="1102114"/>
            <a:ext cx="2758678" cy="396000"/>
            <a:chOff x="0" y="0"/>
            <a:chExt cx="3240360" cy="346442"/>
          </a:xfrm>
          <a:solidFill>
            <a:schemeClr val="accent2"/>
          </a:solidFill>
        </p:grpSpPr>
        <p:sp>
          <p:nvSpPr>
            <p:cNvPr id="14" name="矩形 14"/>
            <p:cNvSpPr>
              <a:spLocks noChangeArrowheads="1"/>
            </p:cNvSpPr>
            <p:nvPr/>
          </p:nvSpPr>
          <p:spPr bwMode="auto">
            <a:xfrm>
              <a:off x="0" y="1900"/>
              <a:ext cx="3240360" cy="326896"/>
            </a:xfrm>
            <a:prstGeom prst="rect">
              <a:avLst/>
            </a:prstGeom>
            <a:solidFill>
              <a:schemeClr val="accent1"/>
            </a:solidFill>
            <a:ln>
              <a:noFill/>
            </a:ln>
            <a:effectLst/>
          </p:spPr>
          <p:txBody>
            <a:bodyPr vert="horz" wrap="square" lIns="68580" tIns="34290" rIns="68580" bIns="34290" numCol="1" anchor="t" anchorCtr="0" compatLnSpc="1"/>
            <a:lstStyle/>
            <a:p>
              <a:endParaRPr lang="zh-CN" altLang="zh-CN" sz="2000"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5" name="文本框 11"/>
            <p:cNvSpPr>
              <a:spLocks noChangeArrowheads="1"/>
            </p:cNvSpPr>
            <p:nvPr/>
          </p:nvSpPr>
          <p:spPr bwMode="auto">
            <a:xfrm>
              <a:off x="98073" y="0"/>
              <a:ext cx="2862253" cy="346442"/>
            </a:xfrm>
            <a:prstGeom prst="rect">
              <a:avLst/>
            </a:prstGeom>
            <a:noFill/>
            <a:ln>
              <a:noFill/>
            </a:ln>
            <a:effectLst/>
          </p:spPr>
          <p:txBody>
            <a:bodyPr vert="horz" wrap="square" lIns="68580" tIns="34290" rIns="68580" bIns="34290" numCol="1" anchor="t" anchorCtr="0" compatLnSpc="1"/>
            <a:lstStyle/>
            <a:p>
              <a:r>
                <a:rPr lang="en-US" altLang="zh-CN" dirty="0">
                  <a:solidFill>
                    <a:srgbClr val="FFFFFF"/>
                  </a:solidFill>
                  <a:latin typeface="Impact" panose="020B0806030902050204" pitchFamily="34" charset="0"/>
                  <a:ea typeface="微软雅黑" panose="020B0503020204020204" pitchFamily="34" charset="-122"/>
                  <a:sym typeface="方正兰亭黑_GBK" panose="02000000000000000000" pitchFamily="2" charset="-122"/>
                </a:rPr>
                <a:t>1 </a:t>
              </a:r>
              <a:r>
                <a:rPr lang="en-US" altLang="zh-CN" dirty="0">
                  <a:solidFill>
                    <a:srgbClr val="FFFFFF"/>
                  </a:solidFill>
                  <a:latin typeface="微软雅黑" panose="020B0503020204020204" pitchFamily="34" charset="-122"/>
                  <a:ea typeface="微软雅黑" panose="020B0503020204020204" pitchFamily="34" charset="-122"/>
                  <a:sym typeface="方正兰亭黑_GBK" panose="02000000000000000000" pitchFamily="2" charset="-122"/>
                </a:rPr>
                <a:t> </a:t>
              </a:r>
              <a:r>
                <a:rPr lang="en-US" altLang="zh-CN" b="1" dirty="0">
                  <a:solidFill>
                    <a:srgbClr val="FFFFFF"/>
                  </a:solidFill>
                  <a:latin typeface="微软雅黑" panose="020B0503020204020204" pitchFamily="34" charset="-122"/>
                  <a:ea typeface="微软雅黑" panose="020B0503020204020204" pitchFamily="34" charset="-122"/>
                  <a:sym typeface="方正兰亭黑_GBK" panose="02000000000000000000" pitchFamily="2" charset="-122"/>
                </a:rPr>
                <a:t>  </a:t>
              </a:r>
              <a:r>
                <a:rPr lang="zh-CN" altLang="en-US" b="1" dirty="0">
                  <a:solidFill>
                    <a:srgbClr val="FFFFFF"/>
                  </a:solidFill>
                  <a:latin typeface="微软雅黑" panose="020B0503020204020204" pitchFamily="34" charset="-122"/>
                  <a:ea typeface="微软雅黑" panose="020B0503020204020204" pitchFamily="34" charset="-122"/>
                  <a:sym typeface="方正兰亭黑_GBK" panose="02000000000000000000" pitchFamily="2" charset="-122"/>
                </a:rPr>
                <a:t>员工辞职预告期</a:t>
              </a:r>
              <a:endParaRPr lang="zh-CN" altLang="en-US" b="1" dirty="0">
                <a:solidFill>
                  <a:srgbClr val="FFFFFF"/>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17" name="组合 18"/>
          <p:cNvGrpSpPr/>
          <p:nvPr/>
        </p:nvGrpSpPr>
        <p:grpSpPr bwMode="auto">
          <a:xfrm>
            <a:off x="4932047" y="2395408"/>
            <a:ext cx="2758679" cy="369332"/>
            <a:chOff x="0" y="0"/>
            <a:chExt cx="3240360" cy="344652"/>
          </a:xfrm>
          <a:solidFill>
            <a:schemeClr val="accent1"/>
          </a:solidFill>
        </p:grpSpPr>
        <p:sp>
          <p:nvSpPr>
            <p:cNvPr id="18" name="矩形 19"/>
            <p:cNvSpPr>
              <a:spLocks noChangeArrowheads="1"/>
            </p:cNvSpPr>
            <p:nvPr/>
          </p:nvSpPr>
          <p:spPr bwMode="auto">
            <a:xfrm>
              <a:off x="0" y="1900"/>
              <a:ext cx="3240360" cy="326896"/>
            </a:xfrm>
            <a:prstGeom prst="rect">
              <a:avLst/>
            </a:prstGeom>
            <a:solidFill>
              <a:schemeClr val="accent2"/>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a:lnSpc>
                  <a:spcPct val="100000"/>
                </a:lnSpc>
                <a:spcBef>
                  <a:spcPct val="0"/>
                </a:spcBef>
                <a:buFont typeface="Arial" panose="020B0604020202020204" pitchFamily="34" charset="0"/>
                <a:buNone/>
              </a:pPr>
              <a:endParaRPr lang="zh-CN" altLang="zh-CN" sz="1400" b="1">
                <a:solidFill>
                  <a:srgbClr val="080808"/>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9" name="文本框 11"/>
            <p:cNvSpPr>
              <a:spLocks noChangeArrowheads="1"/>
            </p:cNvSpPr>
            <p:nvPr/>
          </p:nvSpPr>
          <p:spPr bwMode="auto">
            <a:xfrm>
              <a:off x="72008" y="0"/>
              <a:ext cx="2888318" cy="3446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nSpc>
                  <a:spcPct val="100000"/>
                </a:lnSpc>
                <a:spcBef>
                  <a:spcPct val="0"/>
                </a:spcBef>
                <a:buFont typeface="Arial" panose="020B0604020202020204" pitchFamily="34" charset="0"/>
                <a:buNone/>
              </a:pPr>
              <a:r>
                <a:rPr lang="en-US" altLang="zh-CN" sz="1800" dirty="0">
                  <a:solidFill>
                    <a:srgbClr val="FFFFFF"/>
                  </a:solidFill>
                  <a:latin typeface="Impact" panose="020B0806030902050204" pitchFamily="34" charset="0"/>
                  <a:ea typeface="微软雅黑" panose="020B0503020204020204" pitchFamily="34" charset="-122"/>
                  <a:sym typeface="方正兰亭黑_GBK" panose="02000000000000000000" pitchFamily="2" charset="-122"/>
                </a:rPr>
                <a:t>2</a:t>
              </a:r>
              <a:r>
                <a:rPr lang="en-US" altLang="zh-CN" sz="1800" b="1" dirty="0">
                  <a:solidFill>
                    <a:srgbClr val="FFFFFF"/>
                  </a:solidFill>
                  <a:latin typeface="Impact" panose="020B0806030902050204" pitchFamily="34" charset="0"/>
                  <a:ea typeface="微软雅黑" panose="020B0503020204020204" pitchFamily="34" charset="-122"/>
                  <a:sym typeface="方正兰亭黑_GBK" panose="02000000000000000000" pitchFamily="2" charset="-122"/>
                </a:rPr>
                <a:t> </a:t>
              </a:r>
              <a:r>
                <a:rPr lang="en-US" altLang="zh-CN" sz="1800" b="1" dirty="0">
                  <a:solidFill>
                    <a:srgbClr val="FFFFFF"/>
                  </a:solidFill>
                  <a:latin typeface="微软雅黑" panose="020B0503020204020204" pitchFamily="34" charset="-122"/>
                  <a:ea typeface="微软雅黑" panose="020B0503020204020204" pitchFamily="34" charset="-122"/>
                  <a:sym typeface="方正兰亭黑_GBK" panose="02000000000000000000" pitchFamily="2" charset="-122"/>
                </a:rPr>
                <a:t>   </a:t>
              </a:r>
              <a:r>
                <a:rPr lang="zh-CN" altLang="en-US" sz="1800" b="1" dirty="0">
                  <a:solidFill>
                    <a:srgbClr val="FFFFFF"/>
                  </a:solidFill>
                  <a:latin typeface="微软雅黑" panose="020B0503020204020204" pitchFamily="34" charset="-122"/>
                  <a:ea typeface="微软雅黑" panose="020B0503020204020204" pitchFamily="34" charset="-122"/>
                  <a:sym typeface="方正兰亭黑_GBK" panose="02000000000000000000" pitchFamily="2" charset="-122"/>
                </a:rPr>
                <a:t>员工辞职手续</a:t>
              </a:r>
              <a:endParaRPr lang="zh-CN" altLang="en-US" sz="1800" b="1" dirty="0">
                <a:solidFill>
                  <a:srgbClr val="FFFFFF"/>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grpSp>
        <p:nvGrpSpPr>
          <p:cNvPr id="21" name="组合 22"/>
          <p:cNvGrpSpPr/>
          <p:nvPr/>
        </p:nvGrpSpPr>
        <p:grpSpPr bwMode="auto">
          <a:xfrm>
            <a:off x="4932047" y="3662033"/>
            <a:ext cx="2758679" cy="369332"/>
            <a:chOff x="0" y="0"/>
            <a:chExt cx="3240360" cy="344652"/>
          </a:xfrm>
        </p:grpSpPr>
        <p:sp>
          <p:nvSpPr>
            <p:cNvPr id="22" name="矩形 23"/>
            <p:cNvSpPr>
              <a:spLocks noChangeArrowheads="1"/>
            </p:cNvSpPr>
            <p:nvPr/>
          </p:nvSpPr>
          <p:spPr bwMode="auto">
            <a:xfrm>
              <a:off x="0" y="1900"/>
              <a:ext cx="3240360" cy="326896"/>
            </a:xfrm>
            <a:prstGeom prst="rect">
              <a:avLst/>
            </a:prstGeom>
            <a:solidFill>
              <a:schemeClr val="accent1"/>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a:lnSpc>
                  <a:spcPct val="100000"/>
                </a:lnSpc>
                <a:spcBef>
                  <a:spcPct val="0"/>
                </a:spcBef>
                <a:buFont typeface="Arial" panose="020B0604020202020204" pitchFamily="34" charset="0"/>
                <a:buNone/>
              </a:pPr>
              <a:endParaRPr lang="zh-CN" altLang="zh-CN" sz="1400" b="1">
                <a:solidFill>
                  <a:srgbClr val="080808"/>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3" name="文本框 11"/>
            <p:cNvSpPr>
              <a:spLocks noChangeArrowheads="1"/>
            </p:cNvSpPr>
            <p:nvPr/>
          </p:nvSpPr>
          <p:spPr bwMode="auto">
            <a:xfrm>
              <a:off x="72007" y="0"/>
              <a:ext cx="2888319" cy="3446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nSpc>
                  <a:spcPct val="100000"/>
                </a:lnSpc>
                <a:spcBef>
                  <a:spcPct val="0"/>
                </a:spcBef>
                <a:buFont typeface="Arial" panose="020B0604020202020204" pitchFamily="34" charset="0"/>
                <a:buNone/>
              </a:pPr>
              <a:r>
                <a:rPr lang="en-US" altLang="zh-CN" sz="1800" dirty="0">
                  <a:solidFill>
                    <a:srgbClr val="FFFFFF"/>
                  </a:solidFill>
                  <a:latin typeface="Impact" panose="020B0806030902050204" pitchFamily="34" charset="0"/>
                  <a:ea typeface="微软雅黑" panose="020B0503020204020204" pitchFamily="34" charset="-122"/>
                  <a:sym typeface="方正兰亭黑_GBK" panose="02000000000000000000" pitchFamily="2" charset="-122"/>
                </a:rPr>
                <a:t>3</a:t>
              </a:r>
              <a:r>
                <a:rPr lang="en-US" altLang="zh-CN" sz="1800" b="1" dirty="0">
                  <a:solidFill>
                    <a:srgbClr val="FFFFFF"/>
                  </a:solidFill>
                  <a:latin typeface="微软雅黑" panose="020B0503020204020204" pitchFamily="34" charset="-122"/>
                  <a:ea typeface="微软雅黑" panose="020B0503020204020204" pitchFamily="34" charset="-122"/>
                  <a:sym typeface="方正兰亭黑_GBK" panose="02000000000000000000" pitchFamily="2" charset="-122"/>
                </a:rPr>
                <a:t>    </a:t>
              </a:r>
              <a:r>
                <a:rPr lang="zh-CN" altLang="en-US" sz="1800" b="1" dirty="0">
                  <a:solidFill>
                    <a:srgbClr val="FFFFFF"/>
                  </a:solidFill>
                  <a:latin typeface="微软雅黑" panose="020B0503020204020204" pitchFamily="34" charset="-122"/>
                  <a:ea typeface="微软雅黑" panose="020B0503020204020204" pitchFamily="34" charset="-122"/>
                  <a:sym typeface="方正兰亭黑_GBK" panose="02000000000000000000" pitchFamily="2" charset="-122"/>
                </a:rPr>
                <a:t>员工离职手续</a:t>
              </a:r>
              <a:endParaRPr lang="zh-CN" altLang="en-US" sz="1800" b="1" dirty="0">
                <a:solidFill>
                  <a:srgbClr val="FFFFFF"/>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sp>
        <p:nvSpPr>
          <p:cNvPr id="3" name="标题 2"/>
          <p:cNvSpPr>
            <a:spLocks noGrp="1"/>
          </p:cNvSpPr>
          <p:nvPr>
            <p:ph type="title"/>
          </p:nvPr>
        </p:nvSpPr>
        <p:spPr/>
        <p:txBody>
          <a:bodyPr/>
          <a:lstStyle/>
          <a:p>
            <a:r>
              <a:rPr lang="zh-CN" altLang="en-US" dirty="0">
                <a:solidFill>
                  <a:prstClr val="black">
                    <a:lumMod val="65000"/>
                    <a:lumOff val="35000"/>
                  </a:prstClr>
                </a:solidFill>
              </a:rPr>
              <a:t>任免管理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辞职</a:t>
            </a:r>
            <a:endParaRPr lang="zh-CN" altLang="en-US" sz="2800" dirty="0"/>
          </a:p>
        </p:txBody>
      </p:sp>
      <p:sp>
        <p:nvSpPr>
          <p:cNvPr id="26" name="TextBox 11"/>
          <p:cNvSpPr txBox="1">
            <a:spLocks noChangeArrowheads="1"/>
          </p:cNvSpPr>
          <p:nvPr/>
        </p:nvSpPr>
        <p:spPr bwMode="auto">
          <a:xfrm flipH="1">
            <a:off x="4932040" y="1576565"/>
            <a:ext cx="3246094" cy="43088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r>
              <a:rPr lang="zh-CN" altLang="en-US" sz="1100" dirty="0">
                <a:solidFill>
                  <a:schemeClr val="tx1">
                    <a:lumMod val="65000"/>
                    <a:lumOff val="35000"/>
                  </a:schemeClr>
                </a:solidFill>
                <a:latin typeface="+mn-ea"/>
                <a:ea typeface="+mn-ea"/>
                <a:cs typeface="+mn-ea"/>
                <a:sym typeface="+mn-lt"/>
              </a:rPr>
              <a:t>试用期：提前</a:t>
            </a:r>
            <a:r>
              <a:rPr lang="en-US" altLang="zh-CN" sz="1100" dirty="0">
                <a:solidFill>
                  <a:schemeClr val="tx1">
                    <a:lumMod val="65000"/>
                    <a:lumOff val="35000"/>
                  </a:schemeClr>
                </a:solidFill>
                <a:latin typeface="+mn-ea"/>
                <a:ea typeface="+mn-ea"/>
                <a:cs typeface="+mn-ea"/>
                <a:sym typeface="+mn-lt"/>
              </a:rPr>
              <a:t>3</a:t>
            </a:r>
            <a:r>
              <a:rPr lang="zh-CN" altLang="en-US" sz="1100" dirty="0">
                <a:solidFill>
                  <a:schemeClr val="tx1">
                    <a:lumMod val="65000"/>
                    <a:lumOff val="35000"/>
                  </a:schemeClr>
                </a:solidFill>
                <a:latin typeface="+mn-ea"/>
                <a:ea typeface="+mn-ea"/>
                <a:cs typeface="+mn-ea"/>
                <a:sym typeface="+mn-lt"/>
              </a:rPr>
              <a:t>天。</a:t>
            </a:r>
            <a:endParaRPr lang="en-US" altLang="zh-CN" sz="1100" dirty="0">
              <a:solidFill>
                <a:schemeClr val="tx1">
                  <a:lumMod val="65000"/>
                  <a:lumOff val="35000"/>
                </a:schemeClr>
              </a:solidFill>
              <a:latin typeface="+mn-ea"/>
              <a:ea typeface="+mn-ea"/>
              <a:cs typeface="+mn-ea"/>
              <a:sym typeface="+mn-lt"/>
            </a:endParaRPr>
          </a:p>
          <a:p>
            <a:pPr lvl="0" eaLnBrk="1" hangingPunct="1"/>
            <a:r>
              <a:rPr lang="zh-CN" altLang="en-US" sz="1100" dirty="0">
                <a:solidFill>
                  <a:schemeClr val="tx1">
                    <a:lumMod val="65000"/>
                    <a:lumOff val="35000"/>
                  </a:schemeClr>
                </a:solidFill>
                <a:latin typeface="+mn-ea"/>
                <a:ea typeface="+mn-ea"/>
                <a:cs typeface="+mn-ea"/>
                <a:sym typeface="+mn-lt"/>
              </a:rPr>
              <a:t>转正后：提前</a:t>
            </a:r>
            <a:r>
              <a:rPr lang="en-US" altLang="zh-CN" sz="1100" dirty="0">
                <a:solidFill>
                  <a:schemeClr val="tx1">
                    <a:lumMod val="65000"/>
                    <a:lumOff val="35000"/>
                  </a:schemeClr>
                </a:solidFill>
                <a:latin typeface="+mn-ea"/>
                <a:ea typeface="+mn-ea"/>
                <a:cs typeface="+mn-ea"/>
                <a:sym typeface="+mn-lt"/>
              </a:rPr>
              <a:t>30</a:t>
            </a:r>
            <a:r>
              <a:rPr lang="zh-CN" altLang="en-US" sz="1100" dirty="0">
                <a:solidFill>
                  <a:schemeClr val="tx1">
                    <a:lumMod val="65000"/>
                    <a:lumOff val="35000"/>
                  </a:schemeClr>
                </a:solidFill>
                <a:latin typeface="+mn-ea"/>
                <a:ea typeface="+mn-ea"/>
                <a:cs typeface="+mn-ea"/>
                <a:sym typeface="+mn-lt"/>
              </a:rPr>
              <a:t>天，以书面报告形式提出。</a:t>
            </a:r>
            <a:endParaRPr lang="zh-CN" altLang="en-US" sz="1100" dirty="0">
              <a:solidFill>
                <a:schemeClr val="tx1">
                  <a:lumMod val="65000"/>
                  <a:lumOff val="35000"/>
                </a:schemeClr>
              </a:solidFill>
              <a:latin typeface="+mn-ea"/>
              <a:ea typeface="+mn-ea"/>
              <a:cs typeface="+mn-ea"/>
              <a:sym typeface="+mn-lt"/>
            </a:endParaRPr>
          </a:p>
        </p:txBody>
      </p:sp>
      <p:sp>
        <p:nvSpPr>
          <p:cNvPr id="28" name="TextBox 11"/>
          <p:cNvSpPr txBox="1">
            <a:spLocks noChangeArrowheads="1"/>
          </p:cNvSpPr>
          <p:nvPr/>
        </p:nvSpPr>
        <p:spPr bwMode="auto">
          <a:xfrm flipH="1">
            <a:off x="4932040" y="2832049"/>
            <a:ext cx="3246094" cy="600164"/>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fontAlgn="base" hangingPunct="1">
              <a:spcBef>
                <a:spcPct val="0"/>
              </a:spcBef>
              <a:spcAft>
                <a:spcPct val="0"/>
              </a:spcAft>
            </a:pPr>
            <a:r>
              <a:rPr lang="zh-CN" altLang="en-US" sz="1100" dirty="0">
                <a:solidFill>
                  <a:schemeClr val="tx1">
                    <a:lumMod val="65000"/>
                    <a:lumOff val="35000"/>
                  </a:schemeClr>
                </a:solidFill>
                <a:latin typeface="+mn-ea"/>
                <a:ea typeface="+mn-ea"/>
                <a:cs typeface="+mn-ea"/>
                <a:sym typeface="+mn-lt"/>
              </a:rPr>
              <a:t>员工提交</a:t>
            </a:r>
            <a:r>
              <a:rPr lang="en-US" altLang="zh-CN" sz="1100" dirty="0">
                <a:solidFill>
                  <a:schemeClr val="tx1">
                    <a:lumMod val="65000"/>
                    <a:lumOff val="35000"/>
                  </a:schemeClr>
                </a:solidFill>
                <a:latin typeface="+mn-ea"/>
                <a:ea typeface="+mn-ea"/>
                <a:cs typeface="+mn-ea"/>
                <a:sym typeface="+mn-lt"/>
              </a:rPr>
              <a:t>《</a:t>
            </a:r>
            <a:r>
              <a:rPr lang="zh-CN" altLang="en-US" sz="1100" dirty="0">
                <a:solidFill>
                  <a:schemeClr val="tx1">
                    <a:lumMod val="65000"/>
                    <a:lumOff val="35000"/>
                  </a:schemeClr>
                </a:solidFill>
                <a:latin typeface="+mn-ea"/>
                <a:ea typeface="+mn-ea"/>
                <a:cs typeface="+mn-ea"/>
                <a:sym typeface="+mn-lt"/>
              </a:rPr>
              <a:t>辞职申请表</a:t>
            </a:r>
            <a:r>
              <a:rPr lang="en-US" altLang="zh-CN" sz="1100" dirty="0">
                <a:solidFill>
                  <a:schemeClr val="tx1">
                    <a:lumMod val="65000"/>
                    <a:lumOff val="35000"/>
                  </a:schemeClr>
                </a:solidFill>
                <a:latin typeface="+mn-ea"/>
                <a:ea typeface="+mn-ea"/>
                <a:cs typeface="+mn-ea"/>
                <a:sym typeface="+mn-lt"/>
              </a:rPr>
              <a:t>》</a:t>
            </a:r>
            <a:r>
              <a:rPr lang="zh-CN" altLang="en-US" sz="1100" dirty="0">
                <a:solidFill>
                  <a:schemeClr val="tx1">
                    <a:lumMod val="65000"/>
                    <a:lumOff val="35000"/>
                  </a:schemeClr>
                </a:solidFill>
                <a:latin typeface="+mn-ea"/>
                <a:ea typeface="+mn-ea"/>
                <a:cs typeface="+mn-ea"/>
                <a:sym typeface="+mn-lt"/>
              </a:rPr>
              <a:t>→主管领导或部门负责人填写意见→ 综合管理中心面谈后填写意见→审批 → 离职手续办理。</a:t>
            </a:r>
            <a:endParaRPr lang="zh-CN" altLang="en-US" sz="1100" dirty="0">
              <a:solidFill>
                <a:schemeClr val="tx1">
                  <a:lumMod val="65000"/>
                  <a:lumOff val="35000"/>
                </a:schemeClr>
              </a:solidFill>
              <a:latin typeface="+mn-ea"/>
              <a:ea typeface="+mn-ea"/>
              <a:cs typeface="+mn-ea"/>
              <a:sym typeface="+mn-lt"/>
            </a:endParaRPr>
          </a:p>
        </p:txBody>
      </p:sp>
      <p:sp>
        <p:nvSpPr>
          <p:cNvPr id="29" name="TextBox 11"/>
          <p:cNvSpPr txBox="1">
            <a:spLocks noChangeArrowheads="1"/>
          </p:cNvSpPr>
          <p:nvPr/>
        </p:nvSpPr>
        <p:spPr bwMode="auto">
          <a:xfrm flipH="1">
            <a:off x="4932040" y="4091441"/>
            <a:ext cx="3246094" cy="43088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r>
              <a:rPr lang="zh-CN" altLang="en-US" sz="1100" dirty="0">
                <a:solidFill>
                  <a:schemeClr val="tx1">
                    <a:lumMod val="65000"/>
                    <a:lumOff val="35000"/>
                  </a:schemeClr>
                </a:solidFill>
                <a:latin typeface="+mn-ea"/>
                <a:ea typeface="+mn-ea"/>
                <a:cs typeface="+mn-ea"/>
                <a:sym typeface="+mn-lt"/>
              </a:rPr>
              <a:t>离职人员须按</a:t>
            </a:r>
            <a:r>
              <a:rPr lang="en-US" altLang="zh-CN" sz="1100" dirty="0">
                <a:solidFill>
                  <a:schemeClr val="tx1">
                    <a:lumMod val="65000"/>
                    <a:lumOff val="35000"/>
                  </a:schemeClr>
                </a:solidFill>
                <a:latin typeface="+mn-ea"/>
                <a:ea typeface="+mn-ea"/>
                <a:cs typeface="+mn-ea"/>
                <a:sym typeface="+mn-lt"/>
              </a:rPr>
              <a:t>《</a:t>
            </a:r>
            <a:r>
              <a:rPr lang="zh-CN" altLang="en-US" sz="1100" dirty="0">
                <a:solidFill>
                  <a:schemeClr val="tx1">
                    <a:lumMod val="65000"/>
                    <a:lumOff val="35000"/>
                  </a:schemeClr>
                </a:solidFill>
                <a:latin typeface="+mn-ea"/>
                <a:ea typeface="+mn-ea"/>
                <a:cs typeface="+mn-ea"/>
                <a:sym typeface="+mn-lt"/>
              </a:rPr>
              <a:t>离职交接表</a:t>
            </a:r>
            <a:r>
              <a:rPr lang="en-US" altLang="zh-CN" sz="1100" dirty="0">
                <a:solidFill>
                  <a:schemeClr val="tx1">
                    <a:lumMod val="65000"/>
                    <a:lumOff val="35000"/>
                  </a:schemeClr>
                </a:solidFill>
                <a:latin typeface="+mn-ea"/>
                <a:ea typeface="+mn-ea"/>
                <a:cs typeface="+mn-ea"/>
                <a:sym typeface="+mn-lt"/>
              </a:rPr>
              <a:t>》</a:t>
            </a:r>
            <a:r>
              <a:rPr lang="zh-CN" altLang="en-US" sz="1100" dirty="0">
                <a:solidFill>
                  <a:schemeClr val="tx1">
                    <a:lumMod val="65000"/>
                    <a:lumOff val="35000"/>
                  </a:schemeClr>
                </a:solidFill>
                <a:latin typeface="+mn-ea"/>
                <a:ea typeface="+mn-ea"/>
                <a:cs typeface="+mn-ea"/>
                <a:sym typeface="+mn-lt"/>
              </a:rPr>
              <a:t>完成手续方能领取最后一次工资</a:t>
            </a:r>
            <a:r>
              <a:rPr lang="en-US" altLang="zh-CN" sz="1100" dirty="0">
                <a:solidFill>
                  <a:schemeClr val="tx1">
                    <a:lumMod val="65000"/>
                    <a:lumOff val="35000"/>
                  </a:schemeClr>
                </a:solidFill>
                <a:latin typeface="+mn-ea"/>
                <a:ea typeface="+mn-ea"/>
                <a:cs typeface="+mn-ea"/>
                <a:sym typeface="+mn-lt"/>
              </a:rPr>
              <a:t> </a:t>
            </a:r>
            <a:r>
              <a:rPr lang="zh-CN" altLang="en-US" sz="1100" dirty="0">
                <a:solidFill>
                  <a:schemeClr val="tx1">
                    <a:lumMod val="65000"/>
                    <a:lumOff val="35000"/>
                  </a:schemeClr>
                </a:solidFill>
                <a:latin typeface="+mn-ea"/>
                <a:ea typeface="+mn-ea"/>
                <a:cs typeface="+mn-ea"/>
                <a:sym typeface="+mn-lt"/>
              </a:rPr>
              <a:t>。</a:t>
            </a:r>
            <a:endParaRPr lang="zh-CN" altLang="en-US" sz="1100" dirty="0">
              <a:solidFill>
                <a:schemeClr val="tx1">
                  <a:lumMod val="65000"/>
                  <a:lumOff val="35000"/>
                </a:schemeClr>
              </a:solidFill>
              <a:latin typeface="+mn-ea"/>
              <a:ea typeface="+mn-ea"/>
              <a:cs typeface="+mn-ea"/>
              <a:sym typeface="+mn-lt"/>
            </a:endParaRPr>
          </a:p>
        </p:txBody>
      </p:sp>
      <p:sp>
        <p:nvSpPr>
          <p:cNvPr id="24" name="Rectangle 30"/>
          <p:cNvSpPr>
            <a:spLocks noChangeArrowheads="1"/>
          </p:cNvSpPr>
          <p:nvPr/>
        </p:nvSpPr>
        <p:spPr bwMode="auto">
          <a:xfrm>
            <a:off x="1048742" y="1125169"/>
            <a:ext cx="3091210" cy="101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57" tIns="50879" rIns="101757" bIns="50879">
            <a:noAutofit/>
          </a:bodyPr>
          <a:lstStyle/>
          <a:p>
            <a:pPr fontAlgn="base">
              <a:lnSpc>
                <a:spcPct val="150000"/>
              </a:lnSpc>
              <a:spcBef>
                <a:spcPct val="0"/>
              </a:spcBef>
              <a:spcAft>
                <a:spcPct val="0"/>
              </a:spcAft>
            </a:pPr>
            <a:r>
              <a:rPr lang="zh-CN" altLang="en-US" sz="1400" b="1" dirty="0">
                <a:solidFill>
                  <a:schemeClr val="tx1">
                    <a:lumMod val="65000"/>
                    <a:lumOff val="35000"/>
                  </a:schemeClr>
                </a:solidFill>
                <a:cs typeface="+mn-ea"/>
                <a:sym typeface="+mn-lt"/>
              </a:rPr>
              <a:t>辞职：</a:t>
            </a:r>
            <a:r>
              <a:rPr lang="zh-CN" altLang="en-US" sz="1200" dirty="0">
                <a:solidFill>
                  <a:schemeClr val="tx1">
                    <a:lumMod val="65000"/>
                    <a:lumOff val="35000"/>
                  </a:schemeClr>
                </a:solidFill>
                <a:cs typeface="+mn-ea"/>
                <a:sym typeface="+mn-lt"/>
              </a:rPr>
              <a:t>是指员工本人不适应本职工作或本人不愿意继续在公司工作而提出终止雇佣关系。</a:t>
            </a:r>
            <a:endParaRPr lang="zh-CN" altLang="en-US" sz="1200" dirty="0">
              <a:solidFill>
                <a:schemeClr val="tx1">
                  <a:lumMod val="65000"/>
                  <a:lumOff val="3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 fill="hold"/>
                                        <p:tgtEl>
                                          <p:spTgt spid="8"/>
                                        </p:tgtEl>
                                        <p:attrNameLst>
                                          <p:attrName>ppt_w</p:attrName>
                                        </p:attrNameLst>
                                      </p:cBhvr>
                                      <p:tavLst>
                                        <p:tav tm="0">
                                          <p:val>
                                            <p:fltVal val="0"/>
                                          </p:val>
                                        </p:tav>
                                        <p:tav tm="100000">
                                          <p:val>
                                            <p:strVal val="#ppt_w"/>
                                          </p:val>
                                        </p:tav>
                                      </p:tavLst>
                                    </p:anim>
                                    <p:anim calcmode="lin" valueType="num">
                                      <p:cBhvr>
                                        <p:cTn id="14" dur="250" fill="hold"/>
                                        <p:tgtEl>
                                          <p:spTgt spid="8"/>
                                        </p:tgtEl>
                                        <p:attrNameLst>
                                          <p:attrName>ppt_h</p:attrName>
                                        </p:attrNameLst>
                                      </p:cBhvr>
                                      <p:tavLst>
                                        <p:tav tm="0">
                                          <p:val>
                                            <p:fltVal val="0"/>
                                          </p:val>
                                        </p:tav>
                                        <p:tav tm="100000">
                                          <p:val>
                                            <p:strVal val="#ppt_h"/>
                                          </p:val>
                                        </p:tav>
                                      </p:tavLst>
                                    </p:anim>
                                    <p:animEffect transition="in" filter="fade">
                                      <p:cBhvr>
                                        <p:cTn id="15" dur="25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ppt_w</p:attrName>
                                        </p:attrNameLst>
                                      </p:cBhvr>
                                      <p:tavLst>
                                        <p:tav tm="0">
                                          <p:val>
                                            <p:fltVal val="0"/>
                                          </p:val>
                                        </p:tav>
                                        <p:tav tm="100000">
                                          <p:val>
                                            <p:strVal val="#ppt_w"/>
                                          </p:val>
                                        </p:tav>
                                      </p:tavLst>
                                    </p:anim>
                                    <p:anim calcmode="lin" valueType="num">
                                      <p:cBhvr>
                                        <p:cTn id="20" dur="250" fill="hold"/>
                                        <p:tgtEl>
                                          <p:spTgt spid="5"/>
                                        </p:tgtEl>
                                        <p:attrNameLst>
                                          <p:attrName>ppt_h</p:attrName>
                                        </p:attrNameLst>
                                      </p:cBhvr>
                                      <p:tavLst>
                                        <p:tav tm="0">
                                          <p:val>
                                            <p:fltVal val="0"/>
                                          </p:val>
                                        </p:tav>
                                        <p:tav tm="100000">
                                          <p:val>
                                            <p:strVal val="#ppt_h"/>
                                          </p:val>
                                        </p:tav>
                                      </p:tavLst>
                                    </p:anim>
                                    <p:animEffect transition="in" filter="fade">
                                      <p:cBhvr>
                                        <p:cTn id="21" dur="250"/>
                                        <p:tgtEl>
                                          <p:spTgt spid="5"/>
                                        </p:tgtEl>
                                      </p:cBhvr>
                                    </p:animEffect>
                                  </p:childTnLst>
                                </p:cTn>
                              </p:par>
                              <p:par>
                                <p:cTn id="22" presetID="8" presetClass="emph" presetSubtype="0" fill="hold" grpId="1" nodeType="withEffect">
                                  <p:stCondLst>
                                    <p:cond delay="500"/>
                                  </p:stCondLst>
                                  <p:childTnLst>
                                    <p:animRot by="-21600000">
                                      <p:cBhvr>
                                        <p:cTn id="23" dur="3000" fill="hold"/>
                                        <p:tgtEl>
                                          <p:spTgt spid="5"/>
                                        </p:tgtEl>
                                        <p:attrNameLst>
                                          <p:attrName>r</p:attrName>
                                        </p:attrNameLst>
                                      </p:cBhvr>
                                    </p:animRot>
                                  </p:childTnLst>
                                </p:cTn>
                              </p:par>
                              <p:par>
                                <p:cTn id="24" presetID="8" presetClass="emph" presetSubtype="0" fill="hold" grpId="1" nodeType="withEffect">
                                  <p:stCondLst>
                                    <p:cond delay="500"/>
                                  </p:stCondLst>
                                  <p:childTnLst>
                                    <p:animRot by="21600000">
                                      <p:cBhvr>
                                        <p:cTn id="25" dur="3000" fill="hold"/>
                                        <p:tgtEl>
                                          <p:spTgt spid="8"/>
                                        </p:tgtEl>
                                        <p:attrNameLst>
                                          <p:attrName>r</p:attrName>
                                        </p:attrNameLst>
                                      </p:cBhvr>
                                    </p:animRot>
                                  </p:childTnLst>
                                </p:cTn>
                              </p:par>
                              <p:par>
                                <p:cTn id="26" presetID="56" presetClass="entr" presetSubtype="0" fill="hold" grpId="0" nodeType="withEffect">
                                  <p:stCondLst>
                                    <p:cond delay="1000"/>
                                  </p:stCondLst>
                                  <p:iterate type="lt">
                                    <p:tmPct val="10000"/>
                                  </p:iterate>
                                  <p:childTnLst>
                                    <p:set>
                                      <p:cBhvr>
                                        <p:cTn id="27" dur="1" fill="hold">
                                          <p:stCondLst>
                                            <p:cond delay="0"/>
                                          </p:stCondLst>
                                        </p:cTn>
                                        <p:tgtEl>
                                          <p:spTgt spid="24"/>
                                        </p:tgtEl>
                                        <p:attrNameLst>
                                          <p:attrName>style.visibility</p:attrName>
                                        </p:attrNameLst>
                                      </p:cBhvr>
                                      <p:to>
                                        <p:strVal val="visible"/>
                                      </p:to>
                                    </p:set>
                                    <p:anim by="(-#ppt_w*2)" calcmode="lin" valueType="num">
                                      <p:cBhvr rctx="PPT">
                                        <p:cTn id="28" dur="250" autoRev="1" fill="hold">
                                          <p:stCondLst>
                                            <p:cond delay="0"/>
                                          </p:stCondLst>
                                        </p:cTn>
                                        <p:tgtEl>
                                          <p:spTgt spid="24"/>
                                        </p:tgtEl>
                                        <p:attrNameLst>
                                          <p:attrName>ppt_w</p:attrName>
                                        </p:attrNameLst>
                                      </p:cBhvr>
                                    </p:anim>
                                    <p:anim by="(#ppt_w*0.50)" calcmode="lin" valueType="num">
                                      <p:cBhvr>
                                        <p:cTn id="29" dur="250" decel="50000" autoRev="1" fill="hold">
                                          <p:stCondLst>
                                            <p:cond delay="0"/>
                                          </p:stCondLst>
                                        </p:cTn>
                                        <p:tgtEl>
                                          <p:spTgt spid="24"/>
                                        </p:tgtEl>
                                        <p:attrNameLst>
                                          <p:attrName>ppt_x</p:attrName>
                                        </p:attrNameLst>
                                      </p:cBhvr>
                                    </p:anim>
                                    <p:anim from="(-#ppt_h/2)" to="(#ppt_y)" calcmode="lin" valueType="num">
                                      <p:cBhvr>
                                        <p:cTn id="30" dur="500" fill="hold">
                                          <p:stCondLst>
                                            <p:cond delay="0"/>
                                          </p:stCondLst>
                                        </p:cTn>
                                        <p:tgtEl>
                                          <p:spTgt spid="24"/>
                                        </p:tgtEl>
                                        <p:attrNameLst>
                                          <p:attrName>ppt_y</p:attrName>
                                        </p:attrNameLst>
                                      </p:cBhvr>
                                    </p:anim>
                                    <p:animRot by="21600000">
                                      <p:cBhvr>
                                        <p:cTn id="31" dur="500" fill="hold">
                                          <p:stCondLst>
                                            <p:cond delay="0"/>
                                          </p:stCondLst>
                                        </p:cTn>
                                        <p:tgtEl>
                                          <p:spTgt spid="24"/>
                                        </p:tgtEl>
                                        <p:attrNameLst>
                                          <p:attrName>r</p:attrName>
                                        </p:attrNameLst>
                                      </p:cBhvr>
                                    </p:animRot>
                                  </p:childTnLst>
                                </p:cTn>
                              </p:par>
                            </p:childTnLst>
                          </p:cTn>
                        </p:par>
                        <p:par>
                          <p:cTn id="32" fill="hold">
                            <p:stCondLst>
                              <p:cond delay="4250"/>
                            </p:stCondLst>
                            <p:childTnLst>
                              <p:par>
                                <p:cTn id="33" presetID="2" presetClass="entr" presetSubtype="2"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750" fill="hold"/>
                                        <p:tgtEl>
                                          <p:spTgt spid="13"/>
                                        </p:tgtEl>
                                        <p:attrNameLst>
                                          <p:attrName>ppt_x</p:attrName>
                                        </p:attrNameLst>
                                      </p:cBhvr>
                                      <p:tavLst>
                                        <p:tav tm="0">
                                          <p:val>
                                            <p:strVal val="1+#ppt_w/2"/>
                                          </p:val>
                                        </p:tav>
                                        <p:tav tm="100000">
                                          <p:val>
                                            <p:strVal val="#ppt_x"/>
                                          </p:val>
                                        </p:tav>
                                      </p:tavLst>
                                    </p:anim>
                                    <p:anim calcmode="lin" valueType="num">
                                      <p:cBhvr>
                                        <p:cTn id="36" dur="750" fill="hold"/>
                                        <p:tgtEl>
                                          <p:spTgt spid="13"/>
                                        </p:tgtEl>
                                        <p:attrNameLst>
                                          <p:attrName>ppt_y</p:attrName>
                                        </p:attrNameLst>
                                      </p:cBhvr>
                                      <p:tavLst>
                                        <p:tav tm="0">
                                          <p:val>
                                            <p:strVal val="#ppt_y"/>
                                          </p:val>
                                        </p:tav>
                                        <p:tav tm="100000">
                                          <p:val>
                                            <p:strVal val="#ppt_y"/>
                                          </p:val>
                                        </p:tav>
                                      </p:tavLst>
                                    </p:anim>
                                  </p:childTnLst>
                                </p:cTn>
                              </p:par>
                              <p:par>
                                <p:cTn id="37" presetID="47" presetClass="entr" presetSubtype="0" fill="hold" grpId="0" nodeType="withEffect">
                                  <p:stCondLst>
                                    <p:cond delay="50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250"/>
                                        <p:tgtEl>
                                          <p:spTgt spid="26"/>
                                        </p:tgtEl>
                                      </p:cBhvr>
                                    </p:animEffect>
                                    <p:anim calcmode="lin" valueType="num">
                                      <p:cBhvr>
                                        <p:cTn id="40" dur="250" fill="hold"/>
                                        <p:tgtEl>
                                          <p:spTgt spid="26"/>
                                        </p:tgtEl>
                                        <p:attrNameLst>
                                          <p:attrName>ppt_x</p:attrName>
                                        </p:attrNameLst>
                                      </p:cBhvr>
                                      <p:tavLst>
                                        <p:tav tm="0">
                                          <p:val>
                                            <p:strVal val="#ppt_x"/>
                                          </p:val>
                                        </p:tav>
                                        <p:tav tm="100000">
                                          <p:val>
                                            <p:strVal val="#ppt_x"/>
                                          </p:val>
                                        </p:tav>
                                      </p:tavLst>
                                    </p:anim>
                                    <p:anim calcmode="lin" valueType="num">
                                      <p:cBhvr>
                                        <p:cTn id="41" dur="250" fill="hold"/>
                                        <p:tgtEl>
                                          <p:spTgt spid="26"/>
                                        </p:tgtEl>
                                        <p:attrNameLst>
                                          <p:attrName>ppt_y</p:attrName>
                                        </p:attrNameLst>
                                      </p:cBhvr>
                                      <p:tavLst>
                                        <p:tav tm="0">
                                          <p:val>
                                            <p:strVal val="#ppt_y-.1"/>
                                          </p:val>
                                        </p:tav>
                                        <p:tav tm="100000">
                                          <p:val>
                                            <p:strVal val="#ppt_y"/>
                                          </p:val>
                                        </p:tav>
                                      </p:tavLst>
                                    </p:anim>
                                  </p:childTnLst>
                                </p:cTn>
                              </p:par>
                            </p:childTnLst>
                          </p:cTn>
                        </p:par>
                        <p:par>
                          <p:cTn id="42" fill="hold">
                            <p:stCondLst>
                              <p:cond delay="5250"/>
                            </p:stCondLst>
                            <p:childTnLst>
                              <p:par>
                                <p:cTn id="43" presetID="2" presetClass="entr" presetSubtype="2"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750" fill="hold"/>
                                        <p:tgtEl>
                                          <p:spTgt spid="17"/>
                                        </p:tgtEl>
                                        <p:attrNameLst>
                                          <p:attrName>ppt_x</p:attrName>
                                        </p:attrNameLst>
                                      </p:cBhvr>
                                      <p:tavLst>
                                        <p:tav tm="0">
                                          <p:val>
                                            <p:strVal val="1+#ppt_w/2"/>
                                          </p:val>
                                        </p:tav>
                                        <p:tav tm="100000">
                                          <p:val>
                                            <p:strVal val="#ppt_x"/>
                                          </p:val>
                                        </p:tav>
                                      </p:tavLst>
                                    </p:anim>
                                    <p:anim calcmode="lin" valueType="num">
                                      <p:cBhvr>
                                        <p:cTn id="46" dur="750" fill="hold"/>
                                        <p:tgtEl>
                                          <p:spTgt spid="17"/>
                                        </p:tgtEl>
                                        <p:attrNameLst>
                                          <p:attrName>ppt_y</p:attrName>
                                        </p:attrNameLst>
                                      </p:cBhvr>
                                      <p:tavLst>
                                        <p:tav tm="0">
                                          <p:val>
                                            <p:strVal val="#ppt_y"/>
                                          </p:val>
                                        </p:tav>
                                        <p:tav tm="100000">
                                          <p:val>
                                            <p:strVal val="#ppt_y"/>
                                          </p:val>
                                        </p:tav>
                                      </p:tavLst>
                                    </p:anim>
                                  </p:childTnLst>
                                </p:cTn>
                              </p:par>
                              <p:par>
                                <p:cTn id="47" presetID="47" presetClass="entr" presetSubtype="0" fill="hold" grpId="0" nodeType="withEffect">
                                  <p:stCondLst>
                                    <p:cond delay="50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250"/>
                                        <p:tgtEl>
                                          <p:spTgt spid="28"/>
                                        </p:tgtEl>
                                      </p:cBhvr>
                                    </p:animEffect>
                                    <p:anim calcmode="lin" valueType="num">
                                      <p:cBhvr>
                                        <p:cTn id="50" dur="250" fill="hold"/>
                                        <p:tgtEl>
                                          <p:spTgt spid="28"/>
                                        </p:tgtEl>
                                        <p:attrNameLst>
                                          <p:attrName>ppt_x</p:attrName>
                                        </p:attrNameLst>
                                      </p:cBhvr>
                                      <p:tavLst>
                                        <p:tav tm="0">
                                          <p:val>
                                            <p:strVal val="#ppt_x"/>
                                          </p:val>
                                        </p:tav>
                                        <p:tav tm="100000">
                                          <p:val>
                                            <p:strVal val="#ppt_x"/>
                                          </p:val>
                                        </p:tav>
                                      </p:tavLst>
                                    </p:anim>
                                    <p:anim calcmode="lin" valueType="num">
                                      <p:cBhvr>
                                        <p:cTn id="51" dur="250" fill="hold"/>
                                        <p:tgtEl>
                                          <p:spTgt spid="28"/>
                                        </p:tgtEl>
                                        <p:attrNameLst>
                                          <p:attrName>ppt_y</p:attrName>
                                        </p:attrNameLst>
                                      </p:cBhvr>
                                      <p:tavLst>
                                        <p:tav tm="0">
                                          <p:val>
                                            <p:strVal val="#ppt_y-.1"/>
                                          </p:val>
                                        </p:tav>
                                        <p:tav tm="100000">
                                          <p:val>
                                            <p:strVal val="#ppt_y"/>
                                          </p:val>
                                        </p:tav>
                                      </p:tavLst>
                                    </p:anim>
                                  </p:childTnLst>
                                </p:cTn>
                              </p:par>
                            </p:childTnLst>
                          </p:cTn>
                        </p:par>
                        <p:par>
                          <p:cTn id="52" fill="hold">
                            <p:stCondLst>
                              <p:cond delay="6250"/>
                            </p:stCondLst>
                            <p:childTnLst>
                              <p:par>
                                <p:cTn id="53" presetID="2" presetClass="entr" presetSubtype="2"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750" fill="hold"/>
                                        <p:tgtEl>
                                          <p:spTgt spid="21"/>
                                        </p:tgtEl>
                                        <p:attrNameLst>
                                          <p:attrName>ppt_x</p:attrName>
                                        </p:attrNameLst>
                                      </p:cBhvr>
                                      <p:tavLst>
                                        <p:tav tm="0">
                                          <p:val>
                                            <p:strVal val="1+#ppt_w/2"/>
                                          </p:val>
                                        </p:tav>
                                        <p:tav tm="100000">
                                          <p:val>
                                            <p:strVal val="#ppt_x"/>
                                          </p:val>
                                        </p:tav>
                                      </p:tavLst>
                                    </p:anim>
                                    <p:anim calcmode="lin" valueType="num">
                                      <p:cBhvr>
                                        <p:cTn id="56" dur="750" fill="hold"/>
                                        <p:tgtEl>
                                          <p:spTgt spid="21"/>
                                        </p:tgtEl>
                                        <p:attrNameLst>
                                          <p:attrName>ppt_y</p:attrName>
                                        </p:attrNameLst>
                                      </p:cBhvr>
                                      <p:tavLst>
                                        <p:tav tm="0">
                                          <p:val>
                                            <p:strVal val="#ppt_y"/>
                                          </p:val>
                                        </p:tav>
                                        <p:tav tm="100000">
                                          <p:val>
                                            <p:strVal val="#ppt_y"/>
                                          </p:val>
                                        </p:tav>
                                      </p:tavLst>
                                    </p:anim>
                                  </p:childTnLst>
                                </p:cTn>
                              </p:par>
                              <p:par>
                                <p:cTn id="57" presetID="47" presetClass="entr" presetSubtype="0" fill="hold" grpId="0" nodeType="withEffect">
                                  <p:stCondLst>
                                    <p:cond delay="50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250"/>
                                        <p:tgtEl>
                                          <p:spTgt spid="29"/>
                                        </p:tgtEl>
                                      </p:cBhvr>
                                    </p:animEffect>
                                    <p:anim calcmode="lin" valueType="num">
                                      <p:cBhvr>
                                        <p:cTn id="60" dur="250" fill="hold"/>
                                        <p:tgtEl>
                                          <p:spTgt spid="29"/>
                                        </p:tgtEl>
                                        <p:attrNameLst>
                                          <p:attrName>ppt_x</p:attrName>
                                        </p:attrNameLst>
                                      </p:cBhvr>
                                      <p:tavLst>
                                        <p:tav tm="0">
                                          <p:val>
                                            <p:strVal val="#ppt_x"/>
                                          </p:val>
                                        </p:tav>
                                        <p:tav tm="100000">
                                          <p:val>
                                            <p:strVal val="#ppt_x"/>
                                          </p:val>
                                        </p:tav>
                                      </p:tavLst>
                                    </p:anim>
                                    <p:anim calcmode="lin" valueType="num">
                                      <p:cBhvr>
                                        <p:cTn id="61" dur="2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26" grpId="0"/>
      <p:bldP spid="28" grpId="0"/>
      <p:bldP spid="29"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a:spLocks noChangeArrowheads="1"/>
          </p:cNvSpPr>
          <p:nvPr/>
        </p:nvSpPr>
        <p:spPr bwMode="auto">
          <a:xfrm>
            <a:off x="685592" y="987576"/>
            <a:ext cx="7795910" cy="2687878"/>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9525">
            <a:noFill/>
            <a:bevel/>
          </a:ln>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50">
              <a:solidFill>
                <a:srgbClr val="00518C"/>
              </a:solidFill>
              <a:ea typeface="宋体" panose="02010600030101010101" pitchFamily="2" charset="-122"/>
            </a:endParaRPr>
          </a:p>
        </p:txBody>
      </p:sp>
      <p:sp>
        <p:nvSpPr>
          <p:cNvPr id="6" name="单圆角矩形 4"/>
          <p:cNvSpPr/>
          <p:nvPr/>
        </p:nvSpPr>
        <p:spPr bwMode="auto">
          <a:xfrm>
            <a:off x="685592" y="3759998"/>
            <a:ext cx="2543050" cy="1044000"/>
          </a:xfrm>
          <a:custGeom>
            <a:avLst/>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accent2"/>
          </a:solidFill>
          <a:ln w="9525" cap="flat" cmpd="sng">
            <a:noFill/>
            <a:bevel/>
          </a:ln>
        </p:spPr>
        <p:txBody>
          <a:bodyPr/>
          <a:lstStyle/>
          <a:p>
            <a:endParaRPr lang="zh-CN" altLang="en-US" sz="1180">
              <a:solidFill>
                <a:srgbClr val="FFFFFF"/>
              </a:solidFill>
            </a:endParaRPr>
          </a:p>
        </p:txBody>
      </p:sp>
      <p:sp>
        <p:nvSpPr>
          <p:cNvPr id="7" name="TextBox 14"/>
          <p:cNvSpPr txBox="1">
            <a:spLocks noChangeArrowheads="1"/>
          </p:cNvSpPr>
          <p:nvPr/>
        </p:nvSpPr>
        <p:spPr bwMode="auto">
          <a:xfrm>
            <a:off x="832664" y="4079739"/>
            <a:ext cx="229059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400" b="1" dirty="0">
                <a:solidFill>
                  <a:srgbClr val="FFFFFF"/>
                </a:solidFill>
                <a:latin typeface="微软雅黑" panose="020B0503020204020204" pitchFamily="34" charset="-122"/>
              </a:rPr>
              <a:t>员工：</a:t>
            </a:r>
            <a:r>
              <a:rPr lang="zh-CN" altLang="en-US" sz="1200" dirty="0">
                <a:solidFill>
                  <a:srgbClr val="FFFFFF"/>
                </a:solidFill>
                <a:latin typeface="微软雅黑" panose="020B0503020204020204" pitchFamily="34" charset="-122"/>
              </a:rPr>
              <a:t>申诉人要求提交真实书面申诉报告，含真实姓名及联系方式。</a:t>
            </a:r>
            <a:endParaRPr lang="zh-CN" altLang="en-US" sz="1200" dirty="0">
              <a:solidFill>
                <a:srgbClr val="FFFFFF"/>
              </a:solidFill>
              <a:latin typeface="微软雅黑" panose="020B0503020204020204" pitchFamily="34" charset="-122"/>
            </a:endParaRPr>
          </a:p>
        </p:txBody>
      </p:sp>
      <p:grpSp>
        <p:nvGrpSpPr>
          <p:cNvPr id="8" name="组合 48"/>
          <p:cNvGrpSpPr/>
          <p:nvPr/>
        </p:nvGrpSpPr>
        <p:grpSpPr bwMode="auto">
          <a:xfrm>
            <a:off x="1673782" y="3495906"/>
            <a:ext cx="566443" cy="566442"/>
            <a:chOff x="6378545" y="998074"/>
            <a:chExt cx="755635" cy="755970"/>
          </a:xfrm>
          <a:solidFill>
            <a:schemeClr val="accent1"/>
          </a:solidFill>
        </p:grpSpPr>
        <p:grpSp>
          <p:nvGrpSpPr>
            <p:cNvPr id="9" name="组合 49"/>
            <p:cNvGrpSpPr/>
            <p:nvPr/>
          </p:nvGrpSpPr>
          <p:grpSpPr bwMode="auto">
            <a:xfrm>
              <a:off x="6378545" y="998074"/>
              <a:ext cx="755635" cy="755970"/>
              <a:chOff x="4921120" y="2272273"/>
              <a:chExt cx="2359769" cy="2360813"/>
            </a:xfrm>
            <a:grpFill/>
          </p:grpSpPr>
          <p:sp>
            <p:nvSpPr>
              <p:cNvPr id="11" name="椭圆 10"/>
              <p:cNvSpPr/>
              <p:nvPr/>
            </p:nvSpPr>
            <p:spPr>
              <a:xfrm>
                <a:off x="4921120" y="2272273"/>
                <a:ext cx="2359769" cy="23608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rgbClr val="84AEF7"/>
                  </a:solidFill>
                </a:endParaRPr>
              </a:p>
            </p:txBody>
          </p:sp>
          <p:sp>
            <p:nvSpPr>
              <p:cNvPr id="12" name="椭圆 11"/>
              <p:cNvSpPr/>
              <p:nvPr/>
            </p:nvSpPr>
            <p:spPr>
              <a:xfrm>
                <a:off x="5287990" y="2632235"/>
                <a:ext cx="1626061" cy="16267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rgbClr val="84AEF7"/>
                  </a:solidFill>
                </a:endParaRPr>
              </a:p>
            </p:txBody>
          </p:sp>
        </p:grpSp>
        <p:sp>
          <p:nvSpPr>
            <p:cNvPr id="10" name="文本框 50"/>
            <p:cNvSpPr txBox="1"/>
            <p:nvPr/>
          </p:nvSpPr>
          <p:spPr>
            <a:xfrm>
              <a:off x="6445010" y="1067992"/>
              <a:ext cx="622703" cy="616135"/>
            </a:xfrm>
            <a:prstGeom prst="rect">
              <a:avLst/>
            </a:prstGeom>
            <a:noFill/>
            <a:ln>
              <a:noFill/>
            </a:ln>
          </p:spPr>
          <p:txBody>
            <a:bodyPr wrap="none">
              <a:spAutoFit/>
            </a:bodyPr>
            <a:lstStyle/>
            <a:p>
              <a:pPr>
                <a:defRPr/>
              </a:pPr>
              <a:r>
                <a:rPr lang="en-US" altLang="zh-CN" sz="2400" dirty="0">
                  <a:solidFill>
                    <a:srgbClr val="FFFFFF"/>
                  </a:solidFill>
                  <a:latin typeface="Impact" panose="020B0806030902050204" pitchFamily="34" charset="0"/>
                </a:rPr>
                <a:t>01</a:t>
              </a:r>
              <a:endParaRPr lang="zh-CN" altLang="en-US" sz="2400" dirty="0">
                <a:solidFill>
                  <a:srgbClr val="FFFFFF"/>
                </a:solidFill>
                <a:latin typeface="Impact" panose="020B0806030902050204" pitchFamily="34" charset="0"/>
              </a:endParaRPr>
            </a:p>
          </p:txBody>
        </p:sp>
      </p:grpSp>
      <p:sp>
        <p:nvSpPr>
          <p:cNvPr id="13" name="单圆角矩形 4"/>
          <p:cNvSpPr/>
          <p:nvPr/>
        </p:nvSpPr>
        <p:spPr bwMode="auto">
          <a:xfrm>
            <a:off x="3347864" y="3759998"/>
            <a:ext cx="2543050" cy="1044000"/>
          </a:xfrm>
          <a:custGeom>
            <a:avLst/>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accent1"/>
          </a:solidFill>
          <a:ln w="9525" cap="flat" cmpd="sng">
            <a:noFill/>
            <a:bevel/>
          </a:ln>
        </p:spPr>
        <p:txBody>
          <a:bodyPr/>
          <a:lstStyle/>
          <a:p>
            <a:endParaRPr lang="zh-CN" altLang="en-US" sz="1180">
              <a:solidFill>
                <a:srgbClr val="FFFFFF"/>
              </a:solidFill>
            </a:endParaRPr>
          </a:p>
        </p:txBody>
      </p:sp>
      <p:sp>
        <p:nvSpPr>
          <p:cNvPr id="14" name="TextBox 14"/>
          <p:cNvSpPr txBox="1">
            <a:spLocks noChangeArrowheads="1"/>
          </p:cNvSpPr>
          <p:nvPr/>
        </p:nvSpPr>
        <p:spPr bwMode="auto">
          <a:xfrm>
            <a:off x="3494936" y="4079739"/>
            <a:ext cx="229059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400" b="1" dirty="0">
                <a:solidFill>
                  <a:srgbClr val="FFFFFF"/>
                </a:solidFill>
                <a:latin typeface="微软雅黑" panose="020B0503020204020204" pitchFamily="34" charset="-122"/>
              </a:rPr>
              <a:t>综合管理中心：</a:t>
            </a:r>
            <a:r>
              <a:rPr lang="zh-CN" altLang="en-US" sz="1200" dirty="0">
                <a:solidFill>
                  <a:srgbClr val="FFFFFF"/>
                </a:solidFill>
                <a:latin typeface="微软雅黑" panose="020B0503020204020204" pitchFamily="34" charset="-122"/>
              </a:rPr>
              <a:t>派人了解情况并向相关领导提交报告和解决方案。</a:t>
            </a:r>
            <a:endParaRPr lang="zh-CN" altLang="en-US" sz="1200" dirty="0">
              <a:solidFill>
                <a:srgbClr val="FFFFFF"/>
              </a:solidFill>
              <a:latin typeface="微软雅黑" panose="020B0503020204020204" pitchFamily="34" charset="-122"/>
            </a:endParaRPr>
          </a:p>
        </p:txBody>
      </p:sp>
      <p:grpSp>
        <p:nvGrpSpPr>
          <p:cNvPr id="15" name="组合 48"/>
          <p:cNvGrpSpPr/>
          <p:nvPr/>
        </p:nvGrpSpPr>
        <p:grpSpPr bwMode="auto">
          <a:xfrm>
            <a:off x="4340415" y="3495906"/>
            <a:ext cx="566443" cy="566442"/>
            <a:chOff x="6384337" y="998074"/>
            <a:chExt cx="755635" cy="755970"/>
          </a:xfrm>
          <a:solidFill>
            <a:schemeClr val="accent2"/>
          </a:solidFill>
        </p:grpSpPr>
        <p:grpSp>
          <p:nvGrpSpPr>
            <p:cNvPr id="16" name="组合 49"/>
            <p:cNvGrpSpPr/>
            <p:nvPr/>
          </p:nvGrpSpPr>
          <p:grpSpPr bwMode="auto">
            <a:xfrm>
              <a:off x="6384337" y="998074"/>
              <a:ext cx="755635" cy="755970"/>
              <a:chOff x="4939209" y="2272273"/>
              <a:chExt cx="2359769" cy="2360813"/>
            </a:xfrm>
            <a:grpFill/>
          </p:grpSpPr>
          <p:sp>
            <p:nvSpPr>
              <p:cNvPr id="18" name="椭圆 17"/>
              <p:cNvSpPr/>
              <p:nvPr/>
            </p:nvSpPr>
            <p:spPr>
              <a:xfrm>
                <a:off x="4939209" y="2272273"/>
                <a:ext cx="2359769" cy="23608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rgbClr val="84AEF7"/>
                  </a:solidFill>
                </a:endParaRPr>
              </a:p>
            </p:txBody>
          </p:sp>
          <p:sp>
            <p:nvSpPr>
              <p:cNvPr id="19" name="椭圆 18"/>
              <p:cNvSpPr/>
              <p:nvPr/>
            </p:nvSpPr>
            <p:spPr>
              <a:xfrm>
                <a:off x="5287990" y="2632235"/>
                <a:ext cx="1626061" cy="16267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rgbClr val="84AEF7"/>
                  </a:solidFill>
                </a:endParaRPr>
              </a:p>
            </p:txBody>
          </p:sp>
        </p:grpSp>
        <p:sp>
          <p:nvSpPr>
            <p:cNvPr id="17" name="文本框 50"/>
            <p:cNvSpPr txBox="1"/>
            <p:nvPr/>
          </p:nvSpPr>
          <p:spPr>
            <a:xfrm>
              <a:off x="6426213" y="1067992"/>
              <a:ext cx="671888" cy="616135"/>
            </a:xfrm>
            <a:prstGeom prst="rect">
              <a:avLst/>
            </a:prstGeom>
            <a:noFill/>
            <a:ln>
              <a:noFill/>
            </a:ln>
          </p:spPr>
          <p:txBody>
            <a:bodyPr wrap="none">
              <a:spAutoFit/>
            </a:bodyPr>
            <a:lstStyle/>
            <a:p>
              <a:pPr>
                <a:defRPr/>
              </a:pPr>
              <a:r>
                <a:rPr lang="en-US" altLang="zh-CN" sz="2400" dirty="0">
                  <a:solidFill>
                    <a:srgbClr val="FFFFFF"/>
                  </a:solidFill>
                  <a:latin typeface="Impact" panose="020B0806030902050204" pitchFamily="34" charset="0"/>
                </a:rPr>
                <a:t>02</a:t>
              </a:r>
              <a:endParaRPr lang="zh-CN" altLang="en-US" sz="2400" dirty="0">
                <a:solidFill>
                  <a:srgbClr val="FFFFFF"/>
                </a:solidFill>
                <a:latin typeface="Impact" panose="020B0806030902050204" pitchFamily="34" charset="0"/>
              </a:endParaRPr>
            </a:p>
          </p:txBody>
        </p:sp>
      </p:grpSp>
      <p:sp>
        <p:nvSpPr>
          <p:cNvPr id="20" name="单圆角矩形 4"/>
          <p:cNvSpPr/>
          <p:nvPr/>
        </p:nvSpPr>
        <p:spPr bwMode="auto">
          <a:xfrm>
            <a:off x="5984310" y="3759998"/>
            <a:ext cx="2543050" cy="1044000"/>
          </a:xfrm>
          <a:custGeom>
            <a:avLst/>
            <a:gdLst>
              <a:gd name="T0" fmla="*/ 0 w 3486972"/>
              <a:gd name="T1" fmla="*/ 0 h 2329590"/>
              <a:gd name="T2" fmla="*/ 3246003 w 3486972"/>
              <a:gd name="T3" fmla="*/ 0 h 2329590"/>
              <a:gd name="T4" fmla="*/ 3486150 w 3486972"/>
              <a:gd name="T5" fmla="*/ 240293 h 2329590"/>
              <a:gd name="T6" fmla="*/ 3486150 w 3486972"/>
              <a:gd name="T7" fmla="*/ 2330450 h 2329590"/>
              <a:gd name="T8" fmla="*/ 0 w 3486972"/>
              <a:gd name="T9" fmla="*/ 2330450 h 2329590"/>
              <a:gd name="T10" fmla="*/ 0 w 3486972"/>
              <a:gd name="T11" fmla="*/ 0 h 2329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86972" h="2329590">
                <a:moveTo>
                  <a:pt x="0" y="0"/>
                </a:moveTo>
                <a:lnTo>
                  <a:pt x="3246768" y="0"/>
                </a:lnTo>
                <a:cubicBezTo>
                  <a:pt x="3379429" y="0"/>
                  <a:pt x="3486972" y="107543"/>
                  <a:pt x="3486972" y="240204"/>
                </a:cubicBezTo>
                <a:lnTo>
                  <a:pt x="3486972" y="2329590"/>
                </a:lnTo>
                <a:lnTo>
                  <a:pt x="0" y="2329590"/>
                </a:lnTo>
                <a:lnTo>
                  <a:pt x="0" y="0"/>
                </a:lnTo>
                <a:close/>
              </a:path>
            </a:pathLst>
          </a:custGeom>
          <a:solidFill>
            <a:schemeClr val="accent2"/>
          </a:solidFill>
          <a:ln w="9525" cap="flat" cmpd="sng">
            <a:noFill/>
            <a:bevel/>
          </a:ln>
        </p:spPr>
        <p:txBody>
          <a:bodyPr/>
          <a:lstStyle/>
          <a:p>
            <a:endParaRPr lang="zh-CN" altLang="en-US" sz="1180">
              <a:solidFill>
                <a:srgbClr val="FFFFFF"/>
              </a:solidFill>
            </a:endParaRPr>
          </a:p>
        </p:txBody>
      </p:sp>
      <p:sp>
        <p:nvSpPr>
          <p:cNvPr id="21" name="TextBox 14"/>
          <p:cNvSpPr txBox="1">
            <a:spLocks noChangeArrowheads="1"/>
          </p:cNvSpPr>
          <p:nvPr/>
        </p:nvSpPr>
        <p:spPr bwMode="auto">
          <a:xfrm>
            <a:off x="6131382" y="4079750"/>
            <a:ext cx="229059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400" b="1" dirty="0">
                <a:solidFill>
                  <a:srgbClr val="FFFFFF"/>
                </a:solidFill>
                <a:latin typeface="微软雅黑" panose="020B0503020204020204" pitchFamily="34" charset="-122"/>
              </a:rPr>
              <a:t>反馈：</a:t>
            </a:r>
            <a:r>
              <a:rPr lang="zh-CN" altLang="en-US" sz="1200" dirty="0">
                <a:solidFill>
                  <a:srgbClr val="FFFFFF"/>
                </a:solidFill>
                <a:latin typeface="微软雅黑" panose="020B0503020204020204" pitchFamily="34" charset="-122"/>
              </a:rPr>
              <a:t>解决方案经审批后，综合管理中心向申诉员工反馈。</a:t>
            </a:r>
            <a:endParaRPr lang="zh-CN" altLang="en-US" sz="1200" dirty="0">
              <a:solidFill>
                <a:srgbClr val="FFFFFF"/>
              </a:solidFill>
              <a:latin typeface="微软雅黑" panose="020B0503020204020204" pitchFamily="34" charset="-122"/>
            </a:endParaRPr>
          </a:p>
        </p:txBody>
      </p:sp>
      <p:grpSp>
        <p:nvGrpSpPr>
          <p:cNvPr id="22" name="组合 48"/>
          <p:cNvGrpSpPr/>
          <p:nvPr/>
        </p:nvGrpSpPr>
        <p:grpSpPr bwMode="auto">
          <a:xfrm>
            <a:off x="6980057" y="3494213"/>
            <a:ext cx="566443" cy="566442"/>
            <a:chOff x="6388618" y="995815"/>
            <a:chExt cx="755635" cy="755970"/>
          </a:xfrm>
          <a:solidFill>
            <a:schemeClr val="accent1"/>
          </a:solidFill>
        </p:grpSpPr>
        <p:grpSp>
          <p:nvGrpSpPr>
            <p:cNvPr id="23" name="组合 49"/>
            <p:cNvGrpSpPr/>
            <p:nvPr/>
          </p:nvGrpSpPr>
          <p:grpSpPr bwMode="auto">
            <a:xfrm>
              <a:off x="6388618" y="995815"/>
              <a:ext cx="755635" cy="755970"/>
              <a:chOff x="4952577" y="2265217"/>
              <a:chExt cx="2359769" cy="2360813"/>
            </a:xfrm>
            <a:grpFill/>
          </p:grpSpPr>
          <p:sp>
            <p:nvSpPr>
              <p:cNvPr id="25" name="椭圆 24"/>
              <p:cNvSpPr/>
              <p:nvPr/>
            </p:nvSpPr>
            <p:spPr>
              <a:xfrm>
                <a:off x="4952577" y="2265217"/>
                <a:ext cx="2359769" cy="23608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rgbClr val="84AEF7"/>
                  </a:solidFill>
                </a:endParaRPr>
              </a:p>
            </p:txBody>
          </p:sp>
          <p:sp>
            <p:nvSpPr>
              <p:cNvPr id="29" name="椭圆 28"/>
              <p:cNvSpPr/>
              <p:nvPr/>
            </p:nvSpPr>
            <p:spPr>
              <a:xfrm>
                <a:off x="5287990" y="2632235"/>
                <a:ext cx="1626061" cy="16267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rgbClr val="84AEF7"/>
                  </a:solidFill>
                </a:endParaRPr>
              </a:p>
            </p:txBody>
          </p:sp>
        </p:grpSp>
        <p:sp>
          <p:nvSpPr>
            <p:cNvPr id="24" name="文本框 50"/>
            <p:cNvSpPr txBox="1"/>
            <p:nvPr/>
          </p:nvSpPr>
          <p:spPr>
            <a:xfrm>
              <a:off x="6424073" y="1065733"/>
              <a:ext cx="684718" cy="616135"/>
            </a:xfrm>
            <a:prstGeom prst="rect">
              <a:avLst/>
            </a:prstGeom>
            <a:noFill/>
            <a:ln>
              <a:noFill/>
            </a:ln>
          </p:spPr>
          <p:txBody>
            <a:bodyPr wrap="none">
              <a:spAutoFit/>
            </a:bodyPr>
            <a:lstStyle/>
            <a:p>
              <a:pPr>
                <a:defRPr/>
              </a:pPr>
              <a:r>
                <a:rPr lang="en-US" altLang="zh-CN" sz="2400" dirty="0">
                  <a:solidFill>
                    <a:srgbClr val="FFFFFF"/>
                  </a:solidFill>
                  <a:latin typeface="Impact" panose="020B0806030902050204" pitchFamily="34" charset="0"/>
                </a:rPr>
                <a:t>03</a:t>
              </a:r>
              <a:endParaRPr lang="zh-CN" altLang="en-US" sz="2400" dirty="0">
                <a:solidFill>
                  <a:srgbClr val="FFFFFF"/>
                </a:solidFill>
                <a:latin typeface="Impact" panose="020B0806030902050204" pitchFamily="34" charset="0"/>
              </a:endParaRPr>
            </a:p>
          </p:txBody>
        </p:sp>
      </p:grpSp>
      <p:sp>
        <p:nvSpPr>
          <p:cNvPr id="3" name="标题 2"/>
          <p:cNvSpPr>
            <a:spLocks noGrp="1"/>
          </p:cNvSpPr>
          <p:nvPr>
            <p:ph type="title"/>
          </p:nvPr>
        </p:nvSpPr>
        <p:spPr/>
        <p:txBody>
          <a:bodyPr/>
          <a:lstStyle/>
          <a:p>
            <a:r>
              <a:rPr lang="zh-CN" altLang="en-US" dirty="0">
                <a:solidFill>
                  <a:prstClr val="black">
                    <a:lumMod val="65000"/>
                    <a:lumOff val="35000"/>
                  </a:prstClr>
                </a:solidFill>
              </a:rPr>
              <a:t>任免管理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申诉</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50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2500"/>
                            </p:stCondLst>
                            <p:childTnLst>
                              <p:par>
                                <p:cTn id="35" presetID="2" presetClass="entr" presetSubtype="4"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3" grpId="0" animBg="1"/>
      <p:bldP spid="14" grpId="0"/>
      <p:bldP spid="20" grpId="0" animBg="1"/>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五角星 18"/>
          <p:cNvSpPr/>
          <p:nvPr/>
        </p:nvSpPr>
        <p:spPr>
          <a:xfrm rot="2134838">
            <a:off x="1331684" y="1395522"/>
            <a:ext cx="1855575" cy="1883670"/>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2056767" y="1875939"/>
            <a:ext cx="421994" cy="424052"/>
            <a:chOff x="1912141" y="1824035"/>
            <a:chExt cx="488159" cy="490540"/>
          </a:xfrm>
          <a:solidFill>
            <a:srgbClr val="FFFFFF"/>
          </a:solidFill>
        </p:grpSpPr>
        <p:sp>
          <p:nvSpPr>
            <p:cNvPr id="10" name="饼形 9"/>
            <p:cNvSpPr/>
            <p:nvPr/>
          </p:nvSpPr>
          <p:spPr>
            <a:xfrm>
              <a:off x="1912141" y="1847847"/>
              <a:ext cx="466728" cy="466728"/>
            </a:xfrm>
            <a:prstGeom prst="pie">
              <a:avLst>
                <a:gd name="adj1" fmla="val 2668795"/>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11" name="饼形 10"/>
            <p:cNvSpPr/>
            <p:nvPr/>
          </p:nvSpPr>
          <p:spPr>
            <a:xfrm>
              <a:off x="1933572" y="1824035"/>
              <a:ext cx="466728" cy="466728"/>
            </a:xfrm>
            <a:prstGeom prst="pie">
              <a:avLst>
                <a:gd name="adj1" fmla="val 16168367"/>
                <a:gd name="adj2" fmla="val 215999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grpSp>
      <p:sp>
        <p:nvSpPr>
          <p:cNvPr id="9" name="TextBox 39"/>
          <p:cNvSpPr txBox="1"/>
          <p:nvPr/>
        </p:nvSpPr>
        <p:spPr>
          <a:xfrm>
            <a:off x="1652659" y="2562458"/>
            <a:ext cx="1226863" cy="369332"/>
          </a:xfrm>
          <a:prstGeom prst="rect">
            <a:avLst/>
          </a:prstGeom>
          <a:noFill/>
        </p:spPr>
        <p:txBody>
          <a:bodyPr wrap="square" rtlCol="0">
            <a:spAutoFit/>
          </a:bodyPr>
          <a:lstStyle/>
          <a:p>
            <a:pPr algn="ctr"/>
            <a:r>
              <a:rPr lang="zh-CN" altLang="en-US" b="1" dirty="0">
                <a:solidFill>
                  <a:srgbClr val="F8F8F8"/>
                </a:solidFill>
                <a:latin typeface="微软雅黑" panose="020B0503020204020204" pitchFamily="34" charset="-122"/>
                <a:ea typeface="微软雅黑" panose="020B0503020204020204" pitchFamily="34" charset="-122"/>
              </a:rPr>
              <a:t>考勤方法</a:t>
            </a:r>
            <a:endParaRPr lang="zh-CN" altLang="en-US" b="1" dirty="0">
              <a:solidFill>
                <a:srgbClr val="F8F8F8"/>
              </a:solidFill>
              <a:latin typeface="微软雅黑" panose="020B0503020204020204" pitchFamily="34" charset="-122"/>
              <a:ea typeface="微软雅黑" panose="020B0503020204020204" pitchFamily="34" charset="-122"/>
            </a:endParaRPr>
          </a:p>
        </p:txBody>
      </p:sp>
      <p:sp>
        <p:nvSpPr>
          <p:cNvPr id="13" name="五角星 18"/>
          <p:cNvSpPr/>
          <p:nvPr/>
        </p:nvSpPr>
        <p:spPr>
          <a:xfrm rot="2134838">
            <a:off x="3531308" y="1389172"/>
            <a:ext cx="1855575" cy="1883670"/>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14" name="TextBox 41"/>
          <p:cNvSpPr txBox="1"/>
          <p:nvPr/>
        </p:nvSpPr>
        <p:spPr>
          <a:xfrm>
            <a:off x="3894141" y="2561000"/>
            <a:ext cx="1120505" cy="369332"/>
          </a:xfrm>
          <a:prstGeom prst="rect">
            <a:avLst/>
          </a:prstGeom>
          <a:noFill/>
        </p:spPr>
        <p:txBody>
          <a:bodyPr wrap="square" rtlCol="0">
            <a:spAutoFit/>
          </a:bodyPr>
          <a:lstStyle/>
          <a:p>
            <a:pPr algn="ctr"/>
            <a:r>
              <a:rPr lang="zh-CN" altLang="en-US" b="1" dirty="0">
                <a:solidFill>
                  <a:srgbClr val="F8F8F8"/>
                </a:solidFill>
                <a:latin typeface="微软雅黑" panose="020B0503020204020204" pitchFamily="34" charset="-122"/>
                <a:ea typeface="微软雅黑" panose="020B0503020204020204" pitchFamily="34" charset="-122"/>
              </a:rPr>
              <a:t>打卡规定</a:t>
            </a:r>
            <a:endParaRPr lang="zh-CN" altLang="en-US" b="1" dirty="0">
              <a:solidFill>
                <a:srgbClr val="F8F8F8"/>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4174088" y="1876623"/>
            <a:ext cx="577030" cy="405139"/>
            <a:chOff x="2409665" y="939861"/>
            <a:chExt cx="5638961" cy="3959164"/>
          </a:xfrm>
          <a:solidFill>
            <a:schemeClr val="bg2">
              <a:lumMod val="50000"/>
            </a:schemeClr>
          </a:solidFill>
        </p:grpSpPr>
        <p:sp>
          <p:nvSpPr>
            <p:cNvPr id="16" name="流程图: 联系 2"/>
            <p:cNvSpPr/>
            <p:nvPr/>
          </p:nvSpPr>
          <p:spPr>
            <a:xfrm>
              <a:off x="3884040" y="1024462"/>
              <a:ext cx="2680685" cy="3874563"/>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A6B2"/>
                </a:solidFill>
                <a:latin typeface="微软雅黑" panose="020B0503020204020204" pitchFamily="34" charset="-122"/>
                <a:ea typeface="微软雅黑" panose="020B0503020204020204" pitchFamily="34" charset="-122"/>
              </a:endParaRPr>
            </a:p>
          </p:txBody>
        </p:sp>
        <p:sp>
          <p:nvSpPr>
            <p:cNvPr id="17" name="流程图: 联系 2"/>
            <p:cNvSpPr/>
            <p:nvPr/>
          </p:nvSpPr>
          <p:spPr>
            <a:xfrm>
              <a:off x="2409665" y="939861"/>
              <a:ext cx="1914686" cy="2767416"/>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A6B2"/>
                </a:solidFill>
                <a:latin typeface="微软雅黑" panose="020B0503020204020204" pitchFamily="34" charset="-122"/>
                <a:ea typeface="微软雅黑" panose="020B0503020204020204" pitchFamily="34" charset="-122"/>
              </a:endParaRPr>
            </a:p>
          </p:txBody>
        </p:sp>
        <p:sp>
          <p:nvSpPr>
            <p:cNvPr id="18" name="流程图: 联系 2"/>
            <p:cNvSpPr/>
            <p:nvPr/>
          </p:nvSpPr>
          <p:spPr>
            <a:xfrm>
              <a:off x="6133940" y="939861"/>
              <a:ext cx="1914686" cy="2767416"/>
            </a:xfrm>
            <a:custGeom>
              <a:avLst/>
              <a:gdLst/>
              <a:ahLst/>
              <a:cxnLst/>
              <a:rect l="l" t="t" r="r" b="b"/>
              <a:pathLst>
                <a:path w="2680685" h="3874563">
                  <a:moveTo>
                    <a:pt x="1049911" y="1326547"/>
                  </a:moveTo>
                  <a:lnTo>
                    <a:pt x="1130886" y="1416545"/>
                  </a:lnTo>
                  <a:lnTo>
                    <a:pt x="1130989" y="1416517"/>
                  </a:lnTo>
                  <a:lnTo>
                    <a:pt x="1312935" y="1622593"/>
                  </a:lnTo>
                  <a:lnTo>
                    <a:pt x="1164126" y="2754124"/>
                  </a:lnTo>
                  <a:lnTo>
                    <a:pt x="1330469" y="3179256"/>
                  </a:lnTo>
                  <a:cubicBezTo>
                    <a:pt x="1393318" y="3185424"/>
                    <a:pt x="1456167" y="2747966"/>
                    <a:pt x="1519023" y="2754127"/>
                  </a:cubicBezTo>
                  <a:lnTo>
                    <a:pt x="1368996" y="1613275"/>
                  </a:lnTo>
                  <a:lnTo>
                    <a:pt x="1547978" y="1410556"/>
                  </a:lnTo>
                  <a:lnTo>
                    <a:pt x="1549687" y="1411027"/>
                  </a:lnTo>
                  <a:lnTo>
                    <a:pt x="1625697" y="1326547"/>
                  </a:lnTo>
                  <a:lnTo>
                    <a:pt x="1740228" y="1463512"/>
                  </a:lnTo>
                  <a:lnTo>
                    <a:pt x="2163777" y="1580180"/>
                  </a:lnTo>
                  <a:lnTo>
                    <a:pt x="2163105" y="1571541"/>
                  </a:lnTo>
                  <a:lnTo>
                    <a:pt x="2369061" y="1628276"/>
                  </a:lnTo>
                  <a:lnTo>
                    <a:pt x="2376321" y="1626429"/>
                  </a:lnTo>
                  <a:lnTo>
                    <a:pt x="2619825" y="2583371"/>
                  </a:lnTo>
                  <a:lnTo>
                    <a:pt x="2622880" y="2582594"/>
                  </a:lnTo>
                  <a:lnTo>
                    <a:pt x="2678814" y="2802409"/>
                  </a:lnTo>
                  <a:lnTo>
                    <a:pt x="2680685" y="2803247"/>
                  </a:lnTo>
                  <a:lnTo>
                    <a:pt x="2208786" y="3856531"/>
                  </a:lnTo>
                  <a:lnTo>
                    <a:pt x="2208786" y="3871389"/>
                  </a:lnTo>
                  <a:lnTo>
                    <a:pt x="2049180" y="3871389"/>
                  </a:lnTo>
                  <a:lnTo>
                    <a:pt x="2049443" y="3874563"/>
                  </a:lnTo>
                  <a:lnTo>
                    <a:pt x="648500" y="3874563"/>
                  </a:lnTo>
                  <a:lnTo>
                    <a:pt x="648762" y="3871389"/>
                  </a:lnTo>
                  <a:lnTo>
                    <a:pt x="456186" y="3871389"/>
                  </a:lnTo>
                  <a:lnTo>
                    <a:pt x="456186" y="3867966"/>
                  </a:lnTo>
                  <a:lnTo>
                    <a:pt x="0" y="2849753"/>
                  </a:lnTo>
                  <a:lnTo>
                    <a:pt x="1070" y="2845549"/>
                  </a:lnTo>
                  <a:lnTo>
                    <a:pt x="3080" y="2844648"/>
                  </a:lnTo>
                  <a:lnTo>
                    <a:pt x="1407" y="2844222"/>
                  </a:lnTo>
                  <a:lnTo>
                    <a:pt x="309256" y="1634409"/>
                  </a:lnTo>
                  <a:lnTo>
                    <a:pt x="492252" y="1583998"/>
                  </a:lnTo>
                  <a:lnTo>
                    <a:pt x="491584" y="1592643"/>
                  </a:lnTo>
                  <a:lnTo>
                    <a:pt x="927899" y="1472458"/>
                  </a:lnTo>
                  <a:close/>
                  <a:moveTo>
                    <a:pt x="1330482" y="0"/>
                  </a:moveTo>
                  <a:cubicBezTo>
                    <a:pt x="1677575" y="0"/>
                    <a:pt x="1958952" y="281376"/>
                    <a:pt x="1958952" y="628469"/>
                  </a:cubicBezTo>
                  <a:cubicBezTo>
                    <a:pt x="1958952" y="975562"/>
                    <a:pt x="1677575" y="1256939"/>
                    <a:pt x="1330482" y="1256939"/>
                  </a:cubicBezTo>
                  <a:cubicBezTo>
                    <a:pt x="983390" y="1256939"/>
                    <a:pt x="702013" y="975562"/>
                    <a:pt x="702013" y="628469"/>
                  </a:cubicBezTo>
                  <a:cubicBezTo>
                    <a:pt x="702013" y="281376"/>
                    <a:pt x="983390" y="0"/>
                    <a:pt x="13304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A6B2"/>
                </a:solidFill>
                <a:latin typeface="微软雅黑" panose="020B0503020204020204" pitchFamily="34" charset="-122"/>
                <a:ea typeface="微软雅黑" panose="020B0503020204020204" pitchFamily="34" charset="-122"/>
              </a:endParaRPr>
            </a:p>
          </p:txBody>
        </p:sp>
      </p:grpSp>
      <p:sp>
        <p:nvSpPr>
          <p:cNvPr id="20" name="五角星 18"/>
          <p:cNvSpPr/>
          <p:nvPr/>
        </p:nvSpPr>
        <p:spPr>
          <a:xfrm rot="2134838">
            <a:off x="5878443" y="1389172"/>
            <a:ext cx="1855575" cy="1883670"/>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21" name="TextBox 43"/>
          <p:cNvSpPr txBox="1"/>
          <p:nvPr/>
        </p:nvSpPr>
        <p:spPr>
          <a:xfrm>
            <a:off x="6228195" y="2561000"/>
            <a:ext cx="1226863" cy="369332"/>
          </a:xfrm>
          <a:prstGeom prst="rect">
            <a:avLst/>
          </a:prstGeom>
          <a:noFill/>
        </p:spPr>
        <p:txBody>
          <a:bodyPr wrap="square" rtlCol="0">
            <a:spAutoFit/>
          </a:bodyPr>
          <a:lstStyle/>
          <a:p>
            <a:pPr algn="ctr"/>
            <a:r>
              <a:rPr lang="zh-CN" altLang="en-US" b="1" dirty="0">
                <a:solidFill>
                  <a:srgbClr val="F8F8F8"/>
                </a:solidFill>
                <a:latin typeface="微软雅黑" panose="020B0503020204020204" pitchFamily="34" charset="-122"/>
                <a:ea typeface="微软雅黑" panose="020B0503020204020204" pitchFamily="34" charset="-122"/>
              </a:rPr>
              <a:t>上班时间</a:t>
            </a:r>
            <a:endParaRPr lang="zh-CN" altLang="en-US" b="1" dirty="0">
              <a:solidFill>
                <a:srgbClr val="F8F8F8"/>
              </a:solidFill>
              <a:latin typeface="微软雅黑" panose="020B0503020204020204" pitchFamily="34" charset="-122"/>
              <a:ea typeface="微软雅黑" panose="020B0503020204020204" pitchFamily="34" charset="-122"/>
            </a:endParaRPr>
          </a:p>
        </p:txBody>
      </p:sp>
      <p:sp>
        <p:nvSpPr>
          <p:cNvPr id="22" name="矩形 25"/>
          <p:cNvSpPr/>
          <p:nvPr/>
        </p:nvSpPr>
        <p:spPr>
          <a:xfrm>
            <a:off x="6634885" y="1854494"/>
            <a:ext cx="443513" cy="448797"/>
          </a:xfrm>
          <a:custGeom>
            <a:avLst/>
            <a:gdLst/>
            <a:ahLst/>
            <a:cxnLst/>
            <a:rect l="l" t="t" r="r" b="b"/>
            <a:pathLst>
              <a:path w="4210679" h="4260850">
                <a:moveTo>
                  <a:pt x="83635" y="0"/>
                </a:moveTo>
                <a:lnTo>
                  <a:pt x="832931" y="0"/>
                </a:lnTo>
                <a:cubicBezTo>
                  <a:pt x="878523" y="0"/>
                  <a:pt x="915483" y="36960"/>
                  <a:pt x="915483" y="82552"/>
                </a:cubicBezTo>
                <a:lnTo>
                  <a:pt x="915483" y="412748"/>
                </a:lnTo>
                <a:cubicBezTo>
                  <a:pt x="915483" y="443274"/>
                  <a:pt x="898914" y="469930"/>
                  <a:pt x="873607" y="483053"/>
                </a:cubicBezTo>
                <a:lnTo>
                  <a:pt x="4210679" y="483053"/>
                </a:lnTo>
                <a:lnTo>
                  <a:pt x="4210679" y="1893780"/>
                </a:lnTo>
                <a:lnTo>
                  <a:pt x="1406022" y="2781301"/>
                </a:lnTo>
                <a:lnTo>
                  <a:pt x="4210679" y="2781301"/>
                </a:lnTo>
                <a:lnTo>
                  <a:pt x="4210679" y="3305175"/>
                </a:lnTo>
                <a:lnTo>
                  <a:pt x="3591246" y="3305175"/>
                </a:lnTo>
                <a:cubicBezTo>
                  <a:pt x="3812567" y="3348853"/>
                  <a:pt x="3979359" y="3544073"/>
                  <a:pt x="3979359" y="3778250"/>
                </a:cubicBezTo>
                <a:cubicBezTo>
                  <a:pt x="3979359" y="4044783"/>
                  <a:pt x="3763292" y="4260850"/>
                  <a:pt x="3496759" y="4260850"/>
                </a:cubicBezTo>
                <a:cubicBezTo>
                  <a:pt x="3230226" y="4260850"/>
                  <a:pt x="3014159" y="4044783"/>
                  <a:pt x="3014159" y="3778250"/>
                </a:cubicBezTo>
                <a:cubicBezTo>
                  <a:pt x="3014159" y="3544073"/>
                  <a:pt x="3180952" y="3348853"/>
                  <a:pt x="3402273" y="3305175"/>
                </a:cubicBezTo>
                <a:lnTo>
                  <a:pt x="1267146" y="3305175"/>
                </a:lnTo>
                <a:cubicBezTo>
                  <a:pt x="1488467" y="3348853"/>
                  <a:pt x="1655259" y="3544073"/>
                  <a:pt x="1655259" y="3778250"/>
                </a:cubicBezTo>
                <a:cubicBezTo>
                  <a:pt x="1655259" y="4044783"/>
                  <a:pt x="1439192" y="4260850"/>
                  <a:pt x="1172659" y="4260850"/>
                </a:cubicBezTo>
                <a:cubicBezTo>
                  <a:pt x="906126" y="4260850"/>
                  <a:pt x="690059" y="4044783"/>
                  <a:pt x="690059" y="3778250"/>
                </a:cubicBezTo>
                <a:cubicBezTo>
                  <a:pt x="690059" y="3544073"/>
                  <a:pt x="856851" y="3348853"/>
                  <a:pt x="1078173" y="3305175"/>
                </a:cubicBezTo>
                <a:lnTo>
                  <a:pt x="972633" y="3305175"/>
                </a:lnTo>
                <a:cubicBezTo>
                  <a:pt x="944058" y="3143250"/>
                  <a:pt x="972634" y="3276600"/>
                  <a:pt x="963109" y="2781300"/>
                </a:cubicBezTo>
                <a:cubicBezTo>
                  <a:pt x="451270" y="464482"/>
                  <a:pt x="618551" y="1241439"/>
                  <a:pt x="451247" y="494159"/>
                </a:cubicBezTo>
                <a:lnTo>
                  <a:pt x="36010" y="492918"/>
                </a:lnTo>
                <a:cubicBezTo>
                  <a:pt x="-9582" y="492918"/>
                  <a:pt x="1083" y="489297"/>
                  <a:pt x="1083" y="443705"/>
                </a:cubicBezTo>
                <a:lnTo>
                  <a:pt x="1083" y="82552"/>
                </a:lnTo>
                <a:cubicBezTo>
                  <a:pt x="1083" y="36960"/>
                  <a:pt x="38043" y="0"/>
                  <a:pt x="836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a:solidFill>
                  <a:prstClr val="black">
                    <a:lumMod val="65000"/>
                    <a:lumOff val="35000"/>
                  </a:prstClr>
                </a:solidFill>
              </a:rPr>
              <a:t>考勤管理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打卡与上班时间</a:t>
            </a:r>
            <a:endParaRPr lang="zh-CN" altLang="en-US" sz="1600" dirty="0"/>
          </a:p>
        </p:txBody>
      </p:sp>
      <p:sp>
        <p:nvSpPr>
          <p:cNvPr id="19" name="TextBox 26"/>
          <p:cNvSpPr txBox="1"/>
          <p:nvPr/>
        </p:nvSpPr>
        <p:spPr>
          <a:xfrm>
            <a:off x="1115616" y="3446036"/>
            <a:ext cx="2268000"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fontAlgn="base">
              <a:lnSpc>
                <a:spcPct val="150000"/>
              </a:lnSpc>
              <a:spcBef>
                <a:spcPct val="0"/>
              </a:spcBef>
              <a:spcAft>
                <a:spcPct val="0"/>
              </a:spcAft>
            </a:pPr>
            <a:r>
              <a:rPr lang="zh-CN" altLang="en-US" sz="1400" dirty="0">
                <a:solidFill>
                  <a:schemeClr val="tx1">
                    <a:lumMod val="65000"/>
                    <a:lumOff val="35000"/>
                  </a:schemeClr>
                </a:solidFill>
                <a:latin typeface="+mn-ea"/>
                <a:sym typeface="+mn-lt"/>
              </a:rPr>
              <a:t>打卡制度：刷指纹</a:t>
            </a:r>
            <a:endParaRPr lang="zh-CN" altLang="en-US" sz="1400" dirty="0">
              <a:solidFill>
                <a:schemeClr val="tx1">
                  <a:lumMod val="65000"/>
                  <a:lumOff val="35000"/>
                </a:schemeClr>
              </a:solidFill>
              <a:latin typeface="+mn-ea"/>
              <a:sym typeface="+mn-lt"/>
            </a:endParaRPr>
          </a:p>
        </p:txBody>
      </p:sp>
      <p:sp>
        <p:nvSpPr>
          <p:cNvPr id="24" name="TextBox 27"/>
          <p:cNvSpPr txBox="1"/>
          <p:nvPr/>
        </p:nvSpPr>
        <p:spPr>
          <a:xfrm>
            <a:off x="3347864" y="3424477"/>
            <a:ext cx="2268000" cy="6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ct val="150000"/>
              </a:lnSpc>
            </a:pPr>
            <a:r>
              <a:rPr lang="zh-CN" altLang="en-US" sz="1400" dirty="0">
                <a:solidFill>
                  <a:schemeClr val="tx1">
                    <a:lumMod val="65000"/>
                    <a:lumOff val="35000"/>
                  </a:schemeClr>
                </a:solidFill>
                <a:latin typeface="+mn-ea"/>
                <a:sym typeface="+mn-lt"/>
              </a:rPr>
              <a:t>上下班打卡。</a:t>
            </a:r>
            <a:endParaRPr lang="zh-CN" altLang="en-US" sz="1400" dirty="0">
              <a:solidFill>
                <a:schemeClr val="tx1">
                  <a:lumMod val="65000"/>
                  <a:lumOff val="35000"/>
                </a:schemeClr>
              </a:solidFill>
              <a:latin typeface="+mn-ea"/>
            </a:endParaRPr>
          </a:p>
        </p:txBody>
      </p:sp>
      <p:sp>
        <p:nvSpPr>
          <p:cNvPr id="25" name="TextBox 28"/>
          <p:cNvSpPr txBox="1"/>
          <p:nvPr/>
        </p:nvSpPr>
        <p:spPr>
          <a:xfrm>
            <a:off x="6138305" y="3446036"/>
            <a:ext cx="1406642" cy="106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3605" tIns="0" rIns="133605" bIns="0" rtlCol="0" anchor="t">
            <a:noAutofit/>
          </a:bodyPr>
          <a:lstStyle>
            <a:defPPr>
              <a:defRPr lang="zh-CN"/>
            </a:defPPr>
            <a:lvl1pPr>
              <a:defRPr sz="1100">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50000"/>
              </a:lnSpc>
            </a:pPr>
            <a:r>
              <a:rPr lang="zh-CN" altLang="en-US" sz="1400" dirty="0">
                <a:solidFill>
                  <a:schemeClr val="tx1">
                    <a:lumMod val="65000"/>
                    <a:lumOff val="35000"/>
                  </a:schemeClr>
                </a:solidFill>
                <a:latin typeface="+mn-ea"/>
              </a:rPr>
              <a:t>五日工作制</a:t>
            </a:r>
            <a:endParaRPr lang="en-US" altLang="zh-CN" sz="1400" dirty="0">
              <a:solidFill>
                <a:schemeClr val="tx1">
                  <a:lumMod val="65000"/>
                  <a:lumOff val="35000"/>
                </a:schemeClr>
              </a:solidFill>
              <a:latin typeface="+mn-ea"/>
            </a:endParaRPr>
          </a:p>
          <a:p>
            <a:pPr>
              <a:lnSpc>
                <a:spcPct val="150000"/>
              </a:lnSpc>
            </a:pPr>
            <a:r>
              <a:rPr lang="en-US" altLang="zh-CN" sz="1400" dirty="0">
                <a:solidFill>
                  <a:schemeClr val="tx1">
                    <a:lumMod val="65000"/>
                    <a:lumOff val="35000"/>
                  </a:schemeClr>
                </a:solidFill>
                <a:latin typeface="+mn-ea"/>
              </a:rPr>
              <a:t>8:30-12:00</a:t>
            </a:r>
            <a:endParaRPr lang="en-US" altLang="zh-CN" sz="1400" dirty="0">
              <a:solidFill>
                <a:schemeClr val="tx1">
                  <a:lumMod val="65000"/>
                  <a:lumOff val="35000"/>
                </a:schemeClr>
              </a:solidFill>
              <a:latin typeface="+mn-ea"/>
            </a:endParaRPr>
          </a:p>
          <a:p>
            <a:pPr>
              <a:lnSpc>
                <a:spcPct val="150000"/>
              </a:lnSpc>
            </a:pPr>
            <a:r>
              <a:rPr lang="en-US" altLang="zh-CN" sz="1400" dirty="0">
                <a:solidFill>
                  <a:schemeClr val="tx1">
                    <a:lumMod val="65000"/>
                    <a:lumOff val="35000"/>
                  </a:schemeClr>
                </a:solidFill>
                <a:latin typeface="+mn-ea"/>
              </a:rPr>
              <a:t>13:30-17:30</a:t>
            </a:r>
            <a:endParaRPr lang="zh-CN" altLang="en-US" sz="1400" dirty="0">
              <a:solidFill>
                <a:schemeClr val="tx1">
                  <a:lumMod val="65000"/>
                  <a:lumOff val="3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6000">
        <p14:gallery dir="l"/>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par>
                                <p:cTn id="11" presetID="53" presetClass="entr" presetSubtype="16"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75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50"/>
                                        <p:tgtEl>
                                          <p:spTgt spid="19"/>
                                        </p:tgtEl>
                                      </p:cBhvr>
                                    </p:animEffect>
                                    <p:anim calcmode="lin" valueType="num">
                                      <p:cBhvr>
                                        <p:cTn id="25" dur="250" fill="hold"/>
                                        <p:tgtEl>
                                          <p:spTgt spid="19"/>
                                        </p:tgtEl>
                                        <p:attrNameLst>
                                          <p:attrName>ppt_x</p:attrName>
                                        </p:attrNameLst>
                                      </p:cBhvr>
                                      <p:tavLst>
                                        <p:tav tm="0">
                                          <p:val>
                                            <p:strVal val="#ppt_x"/>
                                          </p:val>
                                        </p:tav>
                                        <p:tav tm="100000">
                                          <p:val>
                                            <p:strVal val="#ppt_x"/>
                                          </p:val>
                                        </p:tav>
                                      </p:tavLst>
                                    </p:anim>
                                    <p:anim calcmode="lin" valueType="num">
                                      <p:cBhvr>
                                        <p:cTn id="26" dur="25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35"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style.rotation</p:attrName>
                                        </p:attrNameLst>
                                      </p:cBhvr>
                                      <p:tavLst>
                                        <p:tav tm="0">
                                          <p:val>
                                            <p:fltVal val="720"/>
                                          </p:val>
                                        </p:tav>
                                        <p:tav tm="100000">
                                          <p:val>
                                            <p:fltVal val="0"/>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ppt_w</p:attrName>
                                        </p:attrNameLst>
                                      </p:cBhvr>
                                      <p:tavLst>
                                        <p:tav tm="0">
                                          <p:val>
                                            <p:fltVal val="0"/>
                                          </p:val>
                                        </p:tav>
                                        <p:tav tm="100000">
                                          <p:val>
                                            <p:strVal val="#ppt_w"/>
                                          </p:val>
                                        </p:tav>
                                      </p:tavLst>
                                    </p:anim>
                                  </p:childTnLst>
                                </p:cTn>
                              </p:par>
                              <p:par>
                                <p:cTn id="34" presetID="53" presetClass="entr" presetSubtype="16"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53" presetClass="entr" presetSubtype="16" fill="hold" grpId="0" nodeType="withEffect">
                                  <p:stCondLst>
                                    <p:cond delay="75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par>
                          <p:cTn id="44" fill="hold">
                            <p:stCondLst>
                              <p:cond delay="2500"/>
                            </p:stCondLst>
                            <p:childTnLst>
                              <p:par>
                                <p:cTn id="45" presetID="47"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250"/>
                                        <p:tgtEl>
                                          <p:spTgt spid="24"/>
                                        </p:tgtEl>
                                      </p:cBhvr>
                                    </p:animEffect>
                                    <p:anim calcmode="lin" valueType="num">
                                      <p:cBhvr>
                                        <p:cTn id="48" dur="250" fill="hold"/>
                                        <p:tgtEl>
                                          <p:spTgt spid="24"/>
                                        </p:tgtEl>
                                        <p:attrNameLst>
                                          <p:attrName>ppt_x</p:attrName>
                                        </p:attrNameLst>
                                      </p:cBhvr>
                                      <p:tavLst>
                                        <p:tav tm="0">
                                          <p:val>
                                            <p:strVal val="#ppt_x"/>
                                          </p:val>
                                        </p:tav>
                                        <p:tav tm="100000">
                                          <p:val>
                                            <p:strVal val="#ppt_x"/>
                                          </p:val>
                                        </p:tav>
                                      </p:tavLst>
                                    </p:anim>
                                    <p:anim calcmode="lin" valueType="num">
                                      <p:cBhvr>
                                        <p:cTn id="49" dur="250" fill="hold"/>
                                        <p:tgtEl>
                                          <p:spTgt spid="24"/>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35"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style.rotation</p:attrName>
                                        </p:attrNameLst>
                                      </p:cBhvr>
                                      <p:tavLst>
                                        <p:tav tm="0">
                                          <p:val>
                                            <p:fltVal val="720"/>
                                          </p:val>
                                        </p:tav>
                                        <p:tav tm="100000">
                                          <p:val>
                                            <p:fltVal val="0"/>
                                          </p:val>
                                        </p:tav>
                                      </p:tavLst>
                                    </p:anim>
                                    <p:anim calcmode="lin" valueType="num">
                                      <p:cBhvr>
                                        <p:cTn id="55" dur="1000" fill="hold"/>
                                        <p:tgtEl>
                                          <p:spTgt spid="20"/>
                                        </p:tgtEl>
                                        <p:attrNameLst>
                                          <p:attrName>ppt_h</p:attrName>
                                        </p:attrNameLst>
                                      </p:cBhvr>
                                      <p:tavLst>
                                        <p:tav tm="0">
                                          <p:val>
                                            <p:fltVal val="0"/>
                                          </p:val>
                                        </p:tav>
                                        <p:tav tm="100000">
                                          <p:val>
                                            <p:strVal val="#ppt_h"/>
                                          </p:val>
                                        </p:tav>
                                      </p:tavLst>
                                    </p:anim>
                                    <p:anim calcmode="lin" valueType="num">
                                      <p:cBhvr>
                                        <p:cTn id="56" dur="1000" fill="hold"/>
                                        <p:tgtEl>
                                          <p:spTgt spid="20"/>
                                        </p:tgtEl>
                                        <p:attrNameLst>
                                          <p:attrName>ppt_w</p:attrName>
                                        </p:attrNameLst>
                                      </p:cBhvr>
                                      <p:tavLst>
                                        <p:tav tm="0">
                                          <p:val>
                                            <p:fltVal val="0"/>
                                          </p:val>
                                        </p:tav>
                                        <p:tav tm="100000">
                                          <p:val>
                                            <p:strVal val="#ppt_w"/>
                                          </p:val>
                                        </p:tav>
                                      </p:tavLst>
                                    </p:anim>
                                  </p:childTnLst>
                                </p:cTn>
                              </p:par>
                              <p:par>
                                <p:cTn id="57" presetID="53" presetClass="entr" presetSubtype="16" fill="hold" grpId="0" nodeType="withEffect">
                                  <p:stCondLst>
                                    <p:cond delay="50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cTn>
                              </p:par>
                              <p:par>
                                <p:cTn id="62" presetID="53" presetClass="entr" presetSubtype="16" fill="hold" grpId="0" nodeType="withEffect">
                                  <p:stCondLst>
                                    <p:cond delay="75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par>
                          <p:cTn id="67" fill="hold">
                            <p:stCondLst>
                              <p:cond delay="4000"/>
                            </p:stCondLst>
                            <p:childTnLst>
                              <p:par>
                                <p:cTn id="68" presetID="47"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250"/>
                                        <p:tgtEl>
                                          <p:spTgt spid="25"/>
                                        </p:tgtEl>
                                      </p:cBhvr>
                                    </p:animEffect>
                                    <p:anim calcmode="lin" valueType="num">
                                      <p:cBhvr>
                                        <p:cTn id="71" dur="250" fill="hold"/>
                                        <p:tgtEl>
                                          <p:spTgt spid="25"/>
                                        </p:tgtEl>
                                        <p:attrNameLst>
                                          <p:attrName>ppt_x</p:attrName>
                                        </p:attrNameLst>
                                      </p:cBhvr>
                                      <p:tavLst>
                                        <p:tav tm="0">
                                          <p:val>
                                            <p:strVal val="#ppt_x"/>
                                          </p:val>
                                        </p:tav>
                                        <p:tav tm="100000">
                                          <p:val>
                                            <p:strVal val="#ppt_x"/>
                                          </p:val>
                                        </p:tav>
                                      </p:tavLst>
                                    </p:anim>
                                    <p:anim calcmode="lin" valueType="num">
                                      <p:cBhvr>
                                        <p:cTn id="72" dur="2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3" grpId="0" animBg="1"/>
      <p:bldP spid="14" grpId="0"/>
      <p:bldP spid="20" grpId="0" animBg="1"/>
      <p:bldP spid="21" grpId="0"/>
      <p:bldP spid="22" grpId="0" animBg="1"/>
      <p:bldP spid="19"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MH_PageTitle"/>
          <p:cNvSpPr>
            <a:spLocks noGrp="1"/>
          </p:cNvSpPr>
          <p:nvPr>
            <p:ph type="title"/>
            <p:custDataLst>
              <p:tags r:id="rId1"/>
            </p:custDataLst>
          </p:nvPr>
        </p:nvSpPr>
        <p:spPr/>
        <p:txBody>
          <a:bodyPr/>
          <a:lstStyle/>
          <a:p>
            <a:r>
              <a:rPr lang="zh-CN" altLang="en-US" dirty="0">
                <a:solidFill>
                  <a:prstClr val="black">
                    <a:lumMod val="65000"/>
                    <a:lumOff val="35000"/>
                  </a:prstClr>
                </a:solidFill>
              </a:rPr>
              <a:t>考勤管理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惩处</a:t>
            </a:r>
            <a:endParaRPr lang="zh-CN" altLang="en-US" dirty="0"/>
          </a:p>
        </p:txBody>
      </p:sp>
      <p:sp>
        <p:nvSpPr>
          <p:cNvPr id="5" name="MH_SubTitle_2"/>
          <p:cNvSpPr/>
          <p:nvPr>
            <p:custDataLst>
              <p:tags r:id="rId2"/>
            </p:custDataLst>
          </p:nvPr>
        </p:nvSpPr>
        <p:spPr>
          <a:xfrm>
            <a:off x="1793609" y="1124322"/>
            <a:ext cx="1639532" cy="1650504"/>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r>
              <a:rPr lang="en-US" altLang="zh-CN" sz="3200" dirty="0">
                <a:solidFill>
                  <a:srgbClr val="FFFFFF"/>
                </a:solidFill>
                <a:latin typeface="Impact" panose="020B0806030902050204" pitchFamily="34" charset="0"/>
              </a:rPr>
              <a:t>01</a:t>
            </a:r>
            <a:endParaRPr lang="zh-CN" altLang="en-US" sz="3200" dirty="0">
              <a:solidFill>
                <a:srgbClr val="FFFFFF"/>
              </a:solidFill>
              <a:latin typeface="Impact" panose="020B0806030902050204" pitchFamily="34" charset="0"/>
            </a:endParaRPr>
          </a:p>
        </p:txBody>
      </p:sp>
      <p:sp>
        <p:nvSpPr>
          <p:cNvPr id="6" name="MH_Other_1"/>
          <p:cNvSpPr/>
          <p:nvPr>
            <p:custDataLst>
              <p:tags r:id="rId3"/>
            </p:custDataLst>
          </p:nvPr>
        </p:nvSpPr>
        <p:spPr>
          <a:xfrm>
            <a:off x="1403660" y="2313992"/>
            <a:ext cx="2419453" cy="431827"/>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3600">
              <a:solidFill>
                <a:srgbClr val="FFFFFF"/>
              </a:solidFill>
            </a:endParaRPr>
          </a:p>
        </p:txBody>
      </p:sp>
      <p:sp>
        <p:nvSpPr>
          <p:cNvPr id="9" name="MH_SubTitle_1"/>
          <p:cNvSpPr/>
          <p:nvPr>
            <p:custDataLst>
              <p:tags r:id="rId4"/>
            </p:custDataLst>
          </p:nvPr>
        </p:nvSpPr>
        <p:spPr>
          <a:xfrm>
            <a:off x="5565159" y="1124322"/>
            <a:ext cx="1641227" cy="1650504"/>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r>
              <a:rPr lang="en-US" altLang="zh-CN" sz="3200" dirty="0">
                <a:solidFill>
                  <a:srgbClr val="FFFFFF"/>
                </a:solidFill>
                <a:latin typeface="Impact" panose="020B0806030902050204" pitchFamily="34" charset="0"/>
              </a:rPr>
              <a:t>02</a:t>
            </a:r>
            <a:endParaRPr lang="zh-CN" altLang="en-US" sz="3200" dirty="0">
              <a:solidFill>
                <a:srgbClr val="FFFFFF"/>
              </a:solidFill>
              <a:latin typeface="Impact" panose="020B0806030902050204" pitchFamily="34" charset="0"/>
            </a:endParaRPr>
          </a:p>
        </p:txBody>
      </p:sp>
      <p:sp>
        <p:nvSpPr>
          <p:cNvPr id="10" name="MH_Other_2"/>
          <p:cNvSpPr/>
          <p:nvPr>
            <p:custDataLst>
              <p:tags r:id="rId5"/>
            </p:custDataLst>
          </p:nvPr>
        </p:nvSpPr>
        <p:spPr>
          <a:xfrm>
            <a:off x="5175188" y="2313992"/>
            <a:ext cx="2421148" cy="431827"/>
          </a:xfrm>
          <a:custGeom>
            <a:avLst/>
            <a:gdLst>
              <a:gd name="connsiteX0" fmla="*/ 720001 w 1440000"/>
              <a:gd name="connsiteY0" fmla="*/ 0 h 254975"/>
              <a:gd name="connsiteX1" fmla="*/ 838697 w 1440000"/>
              <a:gd name="connsiteY1" fmla="*/ 118696 h 254975"/>
              <a:gd name="connsiteX2" fmla="*/ 803932 w 1440000"/>
              <a:gd name="connsiteY2" fmla="*/ 202627 h 254975"/>
              <a:gd name="connsiteX3" fmla="*/ 779684 w 1440000"/>
              <a:gd name="connsiteY3" fmla="*/ 218975 h 254975"/>
              <a:gd name="connsiteX4" fmla="*/ 1422000 w 1440000"/>
              <a:gd name="connsiteY4" fmla="*/ 218975 h 254975"/>
              <a:gd name="connsiteX5" fmla="*/ 1440000 w 1440000"/>
              <a:gd name="connsiteY5" fmla="*/ 236975 h 254975"/>
              <a:gd name="connsiteX6" fmla="*/ 1422000 w 1440000"/>
              <a:gd name="connsiteY6" fmla="*/ 254975 h 254975"/>
              <a:gd name="connsiteX7" fmla="*/ 18000 w 1440000"/>
              <a:gd name="connsiteY7" fmla="*/ 254975 h 254975"/>
              <a:gd name="connsiteX8" fmla="*/ 0 w 1440000"/>
              <a:gd name="connsiteY8" fmla="*/ 236975 h 254975"/>
              <a:gd name="connsiteX9" fmla="*/ 18000 w 1440000"/>
              <a:gd name="connsiteY9" fmla="*/ 218975 h 254975"/>
              <a:gd name="connsiteX10" fmla="*/ 660318 w 1440000"/>
              <a:gd name="connsiteY10" fmla="*/ 218975 h 254975"/>
              <a:gd name="connsiteX11" fmla="*/ 636070 w 1440000"/>
              <a:gd name="connsiteY11" fmla="*/ 202627 h 254975"/>
              <a:gd name="connsiteX12" fmla="*/ 601305 w 1440000"/>
              <a:gd name="connsiteY12" fmla="*/ 118696 h 254975"/>
              <a:gd name="connsiteX13" fmla="*/ 720001 w 1440000"/>
              <a:gd name="connsiteY13" fmla="*/ 0 h 2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0000" h="254975">
                <a:moveTo>
                  <a:pt x="720001" y="0"/>
                </a:moveTo>
                <a:cubicBezTo>
                  <a:pt x="785555" y="0"/>
                  <a:pt x="838697" y="53142"/>
                  <a:pt x="838697" y="118696"/>
                </a:cubicBezTo>
                <a:cubicBezTo>
                  <a:pt x="838697" y="151473"/>
                  <a:pt x="825412" y="181147"/>
                  <a:pt x="803932" y="202627"/>
                </a:cubicBezTo>
                <a:lnTo>
                  <a:pt x="779684" y="218975"/>
                </a:lnTo>
                <a:lnTo>
                  <a:pt x="1422000" y="218975"/>
                </a:lnTo>
                <a:cubicBezTo>
                  <a:pt x="1431941" y="218975"/>
                  <a:pt x="1440000" y="227034"/>
                  <a:pt x="1440000" y="236975"/>
                </a:cubicBezTo>
                <a:cubicBezTo>
                  <a:pt x="1440000" y="246916"/>
                  <a:pt x="1431941" y="254975"/>
                  <a:pt x="1422000" y="254975"/>
                </a:cubicBezTo>
                <a:lnTo>
                  <a:pt x="18000" y="254975"/>
                </a:lnTo>
                <a:cubicBezTo>
                  <a:pt x="8059" y="254975"/>
                  <a:pt x="0" y="246916"/>
                  <a:pt x="0" y="236975"/>
                </a:cubicBezTo>
                <a:cubicBezTo>
                  <a:pt x="0" y="227034"/>
                  <a:pt x="8059" y="218975"/>
                  <a:pt x="18000" y="218975"/>
                </a:cubicBezTo>
                <a:lnTo>
                  <a:pt x="660318" y="218975"/>
                </a:lnTo>
                <a:lnTo>
                  <a:pt x="636070" y="202627"/>
                </a:lnTo>
                <a:cubicBezTo>
                  <a:pt x="614591" y="181147"/>
                  <a:pt x="601305" y="151473"/>
                  <a:pt x="601305" y="118696"/>
                </a:cubicBezTo>
                <a:cubicBezTo>
                  <a:pt x="601305" y="53142"/>
                  <a:pt x="654447" y="0"/>
                  <a:pt x="720001" y="0"/>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algn="ctr" eaLnBrk="1" fontAlgn="auto" hangingPunct="1">
              <a:spcBef>
                <a:spcPts val="0"/>
              </a:spcBef>
              <a:spcAft>
                <a:spcPts val="0"/>
              </a:spcAft>
              <a:defRPr/>
            </a:pPr>
            <a:endParaRPr lang="zh-CN" altLang="en-US" sz="3600">
              <a:solidFill>
                <a:srgbClr val="FFFFFF"/>
              </a:solidFill>
            </a:endParaRPr>
          </a:p>
        </p:txBody>
      </p:sp>
      <p:sp>
        <p:nvSpPr>
          <p:cNvPr id="12" name="TextBox 11"/>
          <p:cNvSpPr txBox="1">
            <a:spLocks noChangeArrowheads="1"/>
          </p:cNvSpPr>
          <p:nvPr/>
        </p:nvSpPr>
        <p:spPr bwMode="auto">
          <a:xfrm flipH="1">
            <a:off x="755576" y="3438170"/>
            <a:ext cx="3600400" cy="1107996"/>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50000"/>
              </a:lnSpc>
              <a:defRPr/>
            </a:pPr>
            <a:r>
              <a:rPr lang="zh-CN" altLang="en-US" sz="1100" dirty="0">
                <a:solidFill>
                  <a:schemeClr val="tx1">
                    <a:lumMod val="65000"/>
                    <a:lumOff val="35000"/>
                  </a:schemeClr>
                </a:solidFill>
                <a:latin typeface="Arial" panose="020B0604020202020204"/>
                <a:ea typeface="微软雅黑" panose="020B0503020204020204" pitchFamily="34" charset="-122"/>
                <a:cs typeface="+mn-ea"/>
                <a:sym typeface="+mn-lt"/>
              </a:rPr>
              <a:t>因公事原因无法打卡，或由于个人原因忘记打卡而确实正常出勤工作的，应及时填写</a:t>
            </a:r>
            <a:r>
              <a:rPr lang="en-US" altLang="zh-CN" sz="1100" dirty="0">
                <a:solidFill>
                  <a:schemeClr val="tx1">
                    <a:lumMod val="65000"/>
                    <a:lumOff val="35000"/>
                  </a:schemeClr>
                </a:solidFill>
                <a:latin typeface="Arial" panose="020B0604020202020204"/>
                <a:ea typeface="微软雅黑" panose="020B0503020204020204" pitchFamily="34" charset="-122"/>
                <a:cs typeface="+mn-ea"/>
                <a:sym typeface="+mn-lt"/>
              </a:rPr>
              <a:t>《</a:t>
            </a:r>
            <a:r>
              <a:rPr lang="zh-CN" altLang="en-US" sz="1100" dirty="0">
                <a:solidFill>
                  <a:schemeClr val="tx1">
                    <a:lumMod val="65000"/>
                    <a:lumOff val="35000"/>
                  </a:schemeClr>
                </a:solidFill>
                <a:latin typeface="Arial" panose="020B0604020202020204"/>
                <a:ea typeface="微软雅黑" panose="020B0503020204020204" pitchFamily="34" charset="-122"/>
                <a:cs typeface="+mn-ea"/>
                <a:sym typeface="+mn-lt"/>
              </a:rPr>
              <a:t>未打卡证明</a:t>
            </a:r>
            <a:r>
              <a:rPr lang="en-US" altLang="zh-CN" sz="1100" dirty="0">
                <a:solidFill>
                  <a:schemeClr val="tx1">
                    <a:lumMod val="65000"/>
                    <a:lumOff val="35000"/>
                  </a:schemeClr>
                </a:solidFill>
                <a:latin typeface="Arial" panose="020B0604020202020204"/>
                <a:ea typeface="微软雅黑" panose="020B0503020204020204" pitchFamily="34" charset="-122"/>
                <a:cs typeface="+mn-ea"/>
                <a:sym typeface="+mn-lt"/>
              </a:rPr>
              <a:t>》</a:t>
            </a:r>
            <a:r>
              <a:rPr lang="zh-CN" altLang="en-US" sz="1100" dirty="0">
                <a:solidFill>
                  <a:schemeClr val="tx1">
                    <a:lumMod val="65000"/>
                    <a:lumOff val="35000"/>
                  </a:schemeClr>
                </a:solidFill>
                <a:latin typeface="Arial" panose="020B0604020202020204"/>
                <a:ea typeface="微软雅黑" panose="020B0503020204020204" pitchFamily="34" charset="-122"/>
                <a:cs typeface="+mn-ea"/>
                <a:sym typeface="+mn-lt"/>
              </a:rPr>
              <a:t>，由部门负责人对员工未打卡原因签名确认。否则，该员工按旷工处理。</a:t>
            </a:r>
            <a:endParaRPr lang="en-US" altLang="zh-CN" sz="1100" dirty="0">
              <a:solidFill>
                <a:schemeClr val="tx1">
                  <a:lumMod val="65000"/>
                  <a:lumOff val="35000"/>
                </a:schemeClr>
              </a:solidFill>
              <a:latin typeface="Arial" panose="020B0604020202020204"/>
              <a:ea typeface="微软雅黑" panose="020B0503020204020204" pitchFamily="34" charset="-122"/>
              <a:cs typeface="+mn-ea"/>
              <a:sym typeface="+mn-lt"/>
            </a:endParaRPr>
          </a:p>
        </p:txBody>
      </p:sp>
      <p:sp>
        <p:nvSpPr>
          <p:cNvPr id="13" name="TextBox 11"/>
          <p:cNvSpPr txBox="1">
            <a:spLocks noChangeArrowheads="1"/>
          </p:cNvSpPr>
          <p:nvPr/>
        </p:nvSpPr>
        <p:spPr bwMode="auto">
          <a:xfrm flipH="1">
            <a:off x="1763707" y="3013446"/>
            <a:ext cx="1628775"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因公无法打卡</a:t>
            </a:r>
            <a:endParaRPr lang="zh-CN" altLang="en-US" sz="1400" b="1" kern="0" dirty="0">
              <a:solidFill>
                <a:schemeClr val="tx1">
                  <a:lumMod val="65000"/>
                  <a:lumOff val="35000"/>
                </a:schemeClr>
              </a:solidFill>
              <a:latin typeface="+mn-lt"/>
              <a:ea typeface="+mn-ea"/>
              <a:cs typeface="+mn-ea"/>
              <a:sym typeface="+mn-lt"/>
            </a:endParaRPr>
          </a:p>
        </p:txBody>
      </p:sp>
      <p:sp>
        <p:nvSpPr>
          <p:cNvPr id="14" name="TextBox 11"/>
          <p:cNvSpPr txBox="1">
            <a:spLocks noChangeArrowheads="1"/>
          </p:cNvSpPr>
          <p:nvPr/>
        </p:nvSpPr>
        <p:spPr bwMode="auto">
          <a:xfrm flipH="1">
            <a:off x="4644008" y="3438170"/>
            <a:ext cx="3600000" cy="1107996"/>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50000"/>
              </a:lnSpc>
              <a:defRPr/>
            </a:pPr>
            <a:r>
              <a:rPr lang="zh-CN" altLang="en-US" sz="1100" dirty="0">
                <a:solidFill>
                  <a:schemeClr val="tx1">
                    <a:lumMod val="65000"/>
                    <a:lumOff val="35000"/>
                  </a:schemeClr>
                </a:solidFill>
                <a:latin typeface="Arial" panose="020B0604020202020204"/>
                <a:ea typeface="微软雅黑" panose="020B0503020204020204" pitchFamily="34" charset="-122"/>
                <a:cs typeface="+mn-ea"/>
                <a:sym typeface="+mn-lt"/>
              </a:rPr>
              <a:t>员工不得代他人打卡或委托他人打卡，不得涂改、损坏考勤卡，不得无故将考勤卡带离卡架。代人打卡或委托他人打卡，第</a:t>
            </a:r>
            <a:r>
              <a:rPr lang="en-US" altLang="zh-CN" sz="1100" dirty="0">
                <a:solidFill>
                  <a:schemeClr val="tx1">
                    <a:lumMod val="65000"/>
                    <a:lumOff val="35000"/>
                  </a:schemeClr>
                </a:solidFill>
                <a:latin typeface="Arial" panose="020B0604020202020204"/>
                <a:ea typeface="微软雅黑" panose="020B0503020204020204" pitchFamily="34" charset="-122"/>
                <a:cs typeface="+mn-ea"/>
                <a:sym typeface="+mn-lt"/>
              </a:rPr>
              <a:t>1</a:t>
            </a:r>
            <a:r>
              <a:rPr lang="zh-CN" altLang="en-US" sz="1100" dirty="0">
                <a:solidFill>
                  <a:schemeClr val="tx1">
                    <a:lumMod val="65000"/>
                    <a:lumOff val="35000"/>
                  </a:schemeClr>
                </a:solidFill>
                <a:latin typeface="Arial" panose="020B0604020202020204"/>
                <a:ea typeface="微软雅黑" panose="020B0503020204020204" pitchFamily="34" charset="-122"/>
                <a:cs typeface="+mn-ea"/>
                <a:sym typeface="+mn-lt"/>
              </a:rPr>
              <a:t>次给予警告处分，第</a:t>
            </a:r>
            <a:r>
              <a:rPr lang="en-US" altLang="zh-CN" sz="1100" dirty="0">
                <a:solidFill>
                  <a:schemeClr val="tx1">
                    <a:lumMod val="65000"/>
                    <a:lumOff val="35000"/>
                  </a:schemeClr>
                </a:solidFill>
                <a:latin typeface="Arial" panose="020B0604020202020204"/>
                <a:ea typeface="微软雅黑" panose="020B0503020204020204" pitchFamily="34" charset="-122"/>
                <a:cs typeface="+mn-ea"/>
                <a:sym typeface="+mn-lt"/>
              </a:rPr>
              <a:t>2</a:t>
            </a:r>
            <a:r>
              <a:rPr lang="zh-CN" altLang="en-US" sz="1100" dirty="0">
                <a:solidFill>
                  <a:schemeClr val="tx1">
                    <a:lumMod val="65000"/>
                    <a:lumOff val="35000"/>
                  </a:schemeClr>
                </a:solidFill>
                <a:latin typeface="Arial" panose="020B0604020202020204"/>
                <a:ea typeface="微软雅黑" panose="020B0503020204020204" pitchFamily="34" charset="-122"/>
                <a:cs typeface="+mn-ea"/>
                <a:sym typeface="+mn-lt"/>
              </a:rPr>
              <a:t>次扣罚</a:t>
            </a:r>
            <a:r>
              <a:rPr lang="en-US" altLang="zh-CN" sz="1100" dirty="0">
                <a:solidFill>
                  <a:schemeClr val="tx1">
                    <a:lumMod val="65000"/>
                    <a:lumOff val="35000"/>
                  </a:schemeClr>
                </a:solidFill>
                <a:latin typeface="Arial" panose="020B0604020202020204"/>
                <a:ea typeface="微软雅黑" panose="020B0503020204020204" pitchFamily="34" charset="-122"/>
                <a:cs typeface="+mn-ea"/>
                <a:sym typeface="+mn-lt"/>
              </a:rPr>
              <a:t>100</a:t>
            </a:r>
            <a:r>
              <a:rPr lang="zh-CN" altLang="en-US" sz="1100" dirty="0">
                <a:solidFill>
                  <a:schemeClr val="tx1">
                    <a:lumMod val="65000"/>
                    <a:lumOff val="35000"/>
                  </a:schemeClr>
                </a:solidFill>
                <a:latin typeface="Arial" panose="020B0604020202020204"/>
                <a:ea typeface="微软雅黑" panose="020B0503020204020204" pitchFamily="34" charset="-122"/>
                <a:cs typeface="+mn-ea"/>
                <a:sym typeface="+mn-lt"/>
              </a:rPr>
              <a:t>元并记大过，第</a:t>
            </a:r>
            <a:r>
              <a:rPr lang="en-US" altLang="zh-CN" sz="1100" dirty="0">
                <a:solidFill>
                  <a:schemeClr val="tx1">
                    <a:lumMod val="65000"/>
                    <a:lumOff val="35000"/>
                  </a:schemeClr>
                </a:solidFill>
                <a:latin typeface="Arial" panose="020B0604020202020204"/>
                <a:ea typeface="微软雅黑" panose="020B0503020204020204" pitchFamily="34" charset="-122"/>
                <a:cs typeface="+mn-ea"/>
                <a:sym typeface="+mn-lt"/>
              </a:rPr>
              <a:t>3</a:t>
            </a:r>
            <a:r>
              <a:rPr lang="zh-CN" altLang="en-US" sz="1100" dirty="0">
                <a:solidFill>
                  <a:schemeClr val="tx1">
                    <a:lumMod val="65000"/>
                    <a:lumOff val="35000"/>
                  </a:schemeClr>
                </a:solidFill>
                <a:latin typeface="Arial" panose="020B0604020202020204"/>
                <a:ea typeface="微软雅黑" panose="020B0503020204020204" pitchFamily="34" charset="-122"/>
                <a:cs typeface="+mn-ea"/>
                <a:sym typeface="+mn-lt"/>
              </a:rPr>
              <a:t>次予以辞退。</a:t>
            </a:r>
            <a:endParaRPr lang="en-US" altLang="zh-CN" sz="1100" dirty="0">
              <a:solidFill>
                <a:schemeClr val="tx1">
                  <a:lumMod val="65000"/>
                  <a:lumOff val="35000"/>
                </a:schemeClr>
              </a:solidFill>
              <a:latin typeface="Arial" panose="020B0604020202020204"/>
              <a:ea typeface="微软雅黑" panose="020B0503020204020204" pitchFamily="34" charset="-122"/>
              <a:cs typeface="+mn-ea"/>
              <a:sym typeface="+mn-lt"/>
            </a:endParaRPr>
          </a:p>
        </p:txBody>
      </p:sp>
      <p:sp>
        <p:nvSpPr>
          <p:cNvPr id="15" name="TextBox 11"/>
          <p:cNvSpPr txBox="1">
            <a:spLocks noChangeArrowheads="1"/>
          </p:cNvSpPr>
          <p:nvPr/>
        </p:nvSpPr>
        <p:spPr bwMode="auto">
          <a:xfrm flipH="1">
            <a:off x="5319502" y="3000415"/>
            <a:ext cx="1628775"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gn="ctr"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委托他人打卡</a:t>
            </a:r>
            <a:endParaRPr lang="zh-CN" altLang="en-US" sz="1400" b="1" kern="0" dirty="0">
              <a:solidFill>
                <a:schemeClr val="tx1">
                  <a:lumMod val="65000"/>
                  <a:lumOff val="35000"/>
                </a:schemeClr>
              </a:solidFill>
              <a:latin typeface="+mn-lt"/>
              <a:ea typeface="+mn-ea"/>
              <a:cs typeface="+mn-ea"/>
              <a:sym typeface="+mn-lt"/>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600" advTm="6000">
        <p14:gallery dir="l"/>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3"/>
                                        </p:tgtEl>
                                        <p:attrNameLst>
                                          <p:attrName>ppt_y</p:attrName>
                                        </p:attrNameLst>
                                      </p:cBhvr>
                                      <p:tavLst>
                                        <p:tav tm="0">
                                          <p:val>
                                            <p:strVal val="#ppt_y"/>
                                          </p:val>
                                        </p:tav>
                                        <p:tav tm="100000">
                                          <p:val>
                                            <p:strVal val="#ppt_y"/>
                                          </p:val>
                                        </p:tav>
                                      </p:tavLst>
                                    </p:anim>
                                    <p:anim calcmode="lin" valueType="num">
                                      <p:cBhvr>
                                        <p:cTn id="20"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3"/>
                                        </p:tgtEl>
                                      </p:cBhvr>
                                    </p:animEffect>
                                  </p:childTnLst>
                                </p:cTn>
                              </p:par>
                            </p:childTnLst>
                          </p:cTn>
                        </p:par>
                        <p:par>
                          <p:cTn id="23" fill="hold">
                            <p:stCondLst>
                              <p:cond delay="175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2750"/>
                            </p:stCondLst>
                            <p:childTnLst>
                              <p:par>
                                <p:cTn id="30" presetID="47"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375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5"/>
                                        </p:tgtEl>
                                        <p:attrNameLst>
                                          <p:attrName>ppt_y</p:attrName>
                                        </p:attrNameLst>
                                      </p:cBhvr>
                                      <p:tavLst>
                                        <p:tav tm="0">
                                          <p:val>
                                            <p:strVal val="#ppt_y"/>
                                          </p:val>
                                        </p:tav>
                                        <p:tav tm="100000">
                                          <p:val>
                                            <p:strVal val="#ppt_y"/>
                                          </p:val>
                                        </p:tav>
                                      </p:tavLst>
                                    </p:anim>
                                    <p:anim calcmode="lin" valueType="num">
                                      <p:cBhvr>
                                        <p:cTn id="45"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5"/>
                                        </p:tgtEl>
                                      </p:cBhvr>
                                    </p:animEffect>
                                  </p:childTnLst>
                                </p:cTn>
                              </p:par>
                            </p:childTnLst>
                          </p:cTn>
                        </p:par>
                        <p:par>
                          <p:cTn id="48" fill="hold">
                            <p:stCondLst>
                              <p:cond delay="4500"/>
                            </p:stCondLst>
                            <p:childTnLst>
                              <p:par>
                                <p:cTn id="49" presetID="42"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5"/>
          <p:cNvSpPr/>
          <p:nvPr/>
        </p:nvSpPr>
        <p:spPr bwMode="auto">
          <a:xfrm>
            <a:off x="4570598" y="3289938"/>
            <a:ext cx="863713" cy="937996"/>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71" tIns="34285" rIns="68571" bIns="34285"/>
          <a:lstStyle/>
          <a:p>
            <a:pPr fontAlgn="base">
              <a:spcBef>
                <a:spcPct val="0"/>
              </a:spcBef>
              <a:spcAft>
                <a:spcPct val="0"/>
              </a:spcAft>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6" name="Freeform 107"/>
          <p:cNvSpPr/>
          <p:nvPr/>
        </p:nvSpPr>
        <p:spPr bwMode="auto">
          <a:xfrm>
            <a:off x="3563987" y="3289938"/>
            <a:ext cx="866888" cy="937996"/>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68571" tIns="34285" rIns="68571" bIns="34285"/>
          <a:lstStyle/>
          <a:p>
            <a:pPr fontAlgn="base">
              <a:spcBef>
                <a:spcPct val="0"/>
              </a:spcBef>
              <a:spcAft>
                <a:spcPct val="0"/>
              </a:spcAft>
              <a:defRPr/>
            </a:pPr>
            <a:endParaRPr lang="zh-CN" altLang="en-US" sz="1800">
              <a:solidFill>
                <a:schemeClr val="accent1"/>
              </a:solidFill>
              <a:effectLst>
                <a:outerShdw blurRad="60007" dist="310007" dir="7680000" sy="30000" kx="1300200" algn="ctr" rotWithShape="0">
                  <a:prstClr val="black">
                    <a:alpha val="32000"/>
                  </a:prstClr>
                </a:outerShdw>
              </a:effectLst>
              <a:latin typeface="微软雅黑" panose="020B0503020204020204" pitchFamily="34" charset="-122"/>
              <a:ea typeface="微软雅黑" panose="020B0503020204020204" pitchFamily="34" charset="-122"/>
            </a:endParaRPr>
          </a:p>
        </p:txBody>
      </p:sp>
      <p:grpSp>
        <p:nvGrpSpPr>
          <p:cNvPr id="7" name="组合 6"/>
          <p:cNvGrpSpPr/>
          <p:nvPr/>
        </p:nvGrpSpPr>
        <p:grpSpPr>
          <a:xfrm>
            <a:off x="2987648" y="1353636"/>
            <a:ext cx="3022994" cy="2874298"/>
            <a:chOff x="3748193" y="2000673"/>
            <a:chExt cx="4030134" cy="3833285"/>
          </a:xfrm>
          <a:solidFill>
            <a:schemeClr val="bg1"/>
          </a:solidFill>
        </p:grpSpPr>
        <p:sp>
          <p:nvSpPr>
            <p:cNvPr id="8" name="Freeform 104"/>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chemeClr val="accent1"/>
            </a:solidFill>
            <a:ln>
              <a:noFill/>
            </a:ln>
          </p:spPr>
          <p:txBody>
            <a:bodyPr/>
            <a:lstStyle/>
            <a:p>
              <a:pPr fontAlgn="base">
                <a:spcBef>
                  <a:spcPct val="0"/>
                </a:spcBef>
                <a:spcAft>
                  <a:spcPct val="0"/>
                </a:spcAft>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9" name="Freeform 106"/>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chemeClr val="accent2"/>
            </a:solidFill>
            <a:ln>
              <a:noFill/>
            </a:ln>
          </p:spPr>
          <p:txBody>
            <a:bodyPr/>
            <a:lstStyle/>
            <a:p>
              <a:pPr fontAlgn="base">
                <a:spcBef>
                  <a:spcPct val="0"/>
                </a:spcBef>
                <a:spcAft>
                  <a:spcPct val="0"/>
                </a:spcAft>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10" name="Freeform 108"/>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2"/>
            </a:solidFill>
            <a:ln>
              <a:noFill/>
            </a:ln>
          </p:spPr>
          <p:txBody>
            <a:bodyPr/>
            <a:lstStyle/>
            <a:p>
              <a:pPr fontAlgn="base">
                <a:spcBef>
                  <a:spcPct val="0"/>
                </a:spcBef>
                <a:spcAft>
                  <a:spcPct val="0"/>
                </a:spcAft>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11" name="Freeform 109"/>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accent1"/>
            </a:solidFill>
            <a:ln>
              <a:noFill/>
            </a:ln>
          </p:spPr>
          <p:txBody>
            <a:bodyPr/>
            <a:lstStyle/>
            <a:p>
              <a:pPr fontAlgn="base">
                <a:spcBef>
                  <a:spcPct val="0"/>
                </a:spcBef>
                <a:spcAft>
                  <a:spcPct val="0"/>
                </a:spcAft>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12" name="Freeform 121"/>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chemeClr val="accent1"/>
            </a:solidFill>
            <a:ln>
              <a:noFill/>
            </a:ln>
          </p:spPr>
          <p:txBody>
            <a:bodyPr/>
            <a:lstStyle/>
            <a:p>
              <a:pPr fontAlgn="base">
                <a:spcBef>
                  <a:spcPct val="0"/>
                </a:spcBef>
                <a:spcAft>
                  <a:spcPct val="0"/>
                </a:spcAft>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13" name="Freeform 122"/>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chemeClr val="accent2"/>
            </a:solidFill>
            <a:ln>
              <a:noFill/>
            </a:ln>
          </p:spPr>
          <p:txBody>
            <a:bodyPr/>
            <a:lstStyle/>
            <a:p>
              <a:pPr fontAlgn="base">
                <a:spcBef>
                  <a:spcPct val="0"/>
                </a:spcBef>
                <a:spcAft>
                  <a:spcPct val="0"/>
                </a:spcAft>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14" name="Freeform 123"/>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chemeClr val="accent2"/>
            </a:solidFill>
            <a:ln>
              <a:noFill/>
            </a:ln>
          </p:spPr>
          <p:txBody>
            <a:bodyPr/>
            <a:lstStyle/>
            <a:p>
              <a:pPr fontAlgn="base">
                <a:spcBef>
                  <a:spcPct val="0"/>
                </a:spcBef>
                <a:spcAft>
                  <a:spcPct val="0"/>
                </a:spcAft>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15" name="Freeform 124"/>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chemeClr val="accent1"/>
            </a:solidFill>
            <a:ln>
              <a:noFill/>
            </a:ln>
          </p:spPr>
          <p:txBody>
            <a:bodyPr/>
            <a:lstStyle/>
            <a:p>
              <a:pPr fontAlgn="base">
                <a:spcBef>
                  <a:spcPct val="0"/>
                </a:spcBef>
                <a:spcAft>
                  <a:spcPct val="0"/>
                </a:spcAft>
              </a:pPr>
              <a:endParaRPr lang="zh-CN" altLang="en-US" sz="1800">
                <a:solidFill>
                  <a:schemeClr val="accent1"/>
                </a:solidFill>
                <a:latin typeface="微软雅黑" panose="020B0503020204020204" pitchFamily="34" charset="-122"/>
                <a:ea typeface="微软雅黑" panose="020B0503020204020204" pitchFamily="34" charset="-122"/>
              </a:endParaRPr>
            </a:p>
          </p:txBody>
        </p:sp>
      </p:grpSp>
      <p:sp>
        <p:nvSpPr>
          <p:cNvPr id="16" name="矩形 1"/>
          <p:cNvSpPr>
            <a:spLocks noChangeArrowheads="1"/>
          </p:cNvSpPr>
          <p:nvPr/>
        </p:nvSpPr>
        <p:spPr bwMode="auto">
          <a:xfrm>
            <a:off x="6172058" y="1317374"/>
            <a:ext cx="18797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indent="-285750" eaLnBrk="1" fontAlgn="base" hangingPunct="1">
              <a:lnSpc>
                <a:spcPct val="150000"/>
              </a:lnSpc>
              <a:spcBef>
                <a:spcPct val="0"/>
              </a:spcBef>
              <a:spcAft>
                <a:spcPct val="0"/>
              </a:spcAft>
              <a:buClr>
                <a:schemeClr val="accent1"/>
              </a:buClr>
              <a:buFont typeface="Wingdings" panose="05000000000000000000" pitchFamily="2" charset="2"/>
              <a:buChar char="n"/>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早退</a:t>
            </a:r>
            <a:endPar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矩形 1"/>
          <p:cNvSpPr>
            <a:spLocks noChangeArrowheads="1"/>
          </p:cNvSpPr>
          <p:nvPr/>
        </p:nvSpPr>
        <p:spPr bwMode="auto">
          <a:xfrm>
            <a:off x="979586" y="1317374"/>
            <a:ext cx="197061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indent="-285750" eaLnBrk="1" fontAlgn="base" hangingPunct="1">
              <a:lnSpc>
                <a:spcPct val="150000"/>
              </a:lnSpc>
              <a:spcBef>
                <a:spcPct val="0"/>
              </a:spcBef>
              <a:spcAft>
                <a:spcPct val="0"/>
              </a:spcAft>
              <a:buClr>
                <a:schemeClr val="accent1"/>
              </a:buClr>
              <a:buFont typeface="Wingdings" panose="05000000000000000000" pitchFamily="2" charset="2"/>
              <a:buChar char="n"/>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迟到</a:t>
            </a:r>
            <a:endPar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矩形 1"/>
          <p:cNvSpPr>
            <a:spLocks noChangeArrowheads="1"/>
          </p:cNvSpPr>
          <p:nvPr/>
        </p:nvSpPr>
        <p:spPr bwMode="auto">
          <a:xfrm>
            <a:off x="6172055" y="2836253"/>
            <a:ext cx="18797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indent="-285750" eaLnBrk="1" fontAlgn="base" hangingPunct="1">
              <a:lnSpc>
                <a:spcPct val="150000"/>
              </a:lnSpc>
              <a:spcBef>
                <a:spcPct val="0"/>
              </a:spcBef>
              <a:spcAft>
                <a:spcPct val="0"/>
              </a:spcAft>
              <a:buClr>
                <a:schemeClr val="accent1"/>
              </a:buClr>
              <a:buFont typeface="Wingdings" panose="05000000000000000000" pitchFamily="2" charset="2"/>
              <a:buChar char="n"/>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事假</a:t>
            </a:r>
            <a:endPar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矩形 1"/>
          <p:cNvSpPr>
            <a:spLocks noChangeArrowheads="1"/>
          </p:cNvSpPr>
          <p:nvPr/>
        </p:nvSpPr>
        <p:spPr bwMode="auto">
          <a:xfrm>
            <a:off x="943108" y="2837840"/>
            <a:ext cx="197061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285750" indent="-285750" eaLnBrk="1" fontAlgn="base" hangingPunct="1">
              <a:lnSpc>
                <a:spcPct val="150000"/>
              </a:lnSpc>
              <a:spcBef>
                <a:spcPct val="0"/>
              </a:spcBef>
              <a:spcAft>
                <a:spcPct val="0"/>
              </a:spcAft>
              <a:buClr>
                <a:schemeClr val="accent1"/>
              </a:buClr>
              <a:buFont typeface="Wingdings" panose="05000000000000000000" pitchFamily="2" charset="2"/>
              <a:buChar char="n"/>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rPr>
              <a:t>旷工</a:t>
            </a:r>
            <a:endPar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059046" y="1758354"/>
            <a:ext cx="3014603" cy="661834"/>
            <a:chOff x="1177047" y="2540424"/>
            <a:chExt cx="4018947" cy="882650"/>
          </a:xfrm>
        </p:grpSpPr>
        <p:sp>
          <p:nvSpPr>
            <p:cNvPr id="21" name="任意多边形 20"/>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22" name="Oval 54"/>
            <p:cNvSpPr>
              <a:spLocks noChangeArrowheads="1"/>
            </p:cNvSpPr>
            <p:nvPr/>
          </p:nvSpPr>
          <p:spPr bwMode="auto">
            <a:xfrm>
              <a:off x="5085927" y="3313007"/>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1800">
                <a:solidFill>
                  <a:schemeClr val="accent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5099318" y="1767878"/>
            <a:ext cx="2784837" cy="658659"/>
            <a:chOff x="6563360" y="2553124"/>
            <a:chExt cx="3712633" cy="878416"/>
          </a:xfrm>
        </p:grpSpPr>
        <p:sp>
          <p:nvSpPr>
            <p:cNvPr id="24" name="任意多边形 23"/>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25" name="Oval 54"/>
            <p:cNvSpPr>
              <a:spLocks noChangeArrowheads="1"/>
            </p:cNvSpPr>
            <p:nvPr/>
          </p:nvSpPr>
          <p:spPr bwMode="auto">
            <a:xfrm>
              <a:off x="6563360" y="3321473"/>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1800">
                <a:solidFill>
                  <a:schemeClr val="accent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5146949" y="3283587"/>
            <a:ext cx="2757847" cy="661834"/>
            <a:chOff x="6626860" y="4574541"/>
            <a:chExt cx="3676651" cy="882650"/>
          </a:xfrm>
        </p:grpSpPr>
        <p:sp>
          <p:nvSpPr>
            <p:cNvPr id="30" name="任意多边形 29"/>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31" name="Oval 54"/>
            <p:cNvSpPr>
              <a:spLocks noChangeArrowheads="1"/>
            </p:cNvSpPr>
            <p:nvPr/>
          </p:nvSpPr>
          <p:spPr bwMode="auto">
            <a:xfrm>
              <a:off x="6626860" y="5347124"/>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1800">
                <a:solidFill>
                  <a:schemeClr val="accent1"/>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1059037" y="3283587"/>
            <a:ext cx="2730404" cy="661834"/>
            <a:chOff x="1177046" y="4574541"/>
            <a:chExt cx="3640065" cy="882650"/>
          </a:xfrm>
        </p:grpSpPr>
        <p:sp>
          <p:nvSpPr>
            <p:cNvPr id="33" name="任意多边形 32"/>
            <p:cNvSpPr/>
            <p:nvPr/>
          </p:nvSpPr>
          <p:spPr>
            <a:xfrm flipH="1">
              <a:off x="1177046" y="4574541"/>
              <a:ext cx="3574447"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zh-CN" altLang="en-US" sz="1800">
                <a:solidFill>
                  <a:schemeClr val="accent1"/>
                </a:solidFill>
                <a:latin typeface="微软雅黑" panose="020B0503020204020204" pitchFamily="34" charset="-122"/>
                <a:ea typeface="微软雅黑" panose="020B0503020204020204" pitchFamily="34" charset="-122"/>
              </a:endParaRPr>
            </a:p>
          </p:txBody>
        </p:sp>
        <p:sp>
          <p:nvSpPr>
            <p:cNvPr id="34" name="Oval 54"/>
            <p:cNvSpPr>
              <a:spLocks noChangeArrowheads="1"/>
            </p:cNvSpPr>
            <p:nvPr/>
          </p:nvSpPr>
          <p:spPr bwMode="auto">
            <a:xfrm>
              <a:off x="4707044" y="5347124"/>
              <a:ext cx="110067" cy="110067"/>
            </a:xfrm>
            <a:prstGeom prst="ellipse">
              <a:avLst/>
            </a:prstGeom>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fontAlgn="base">
                <a:spcBef>
                  <a:spcPct val="0"/>
                </a:spcBef>
                <a:spcAft>
                  <a:spcPct val="0"/>
                </a:spcAft>
                <a:defRPr/>
              </a:pPr>
              <a:endParaRPr lang="zh-CN" altLang="en-US" sz="1800">
                <a:solidFill>
                  <a:schemeClr val="accent1"/>
                </a:solidFill>
                <a:latin typeface="微软雅黑" panose="020B0503020204020204" pitchFamily="34" charset="-122"/>
                <a:ea typeface="微软雅黑" panose="020B0503020204020204" pitchFamily="34" charset="-122"/>
              </a:endParaRPr>
            </a:p>
          </p:txBody>
        </p:sp>
      </p:grpSp>
      <p:sp>
        <p:nvSpPr>
          <p:cNvPr id="35" name="矩形 1"/>
          <p:cNvSpPr>
            <a:spLocks noChangeArrowheads="1"/>
          </p:cNvSpPr>
          <p:nvPr/>
        </p:nvSpPr>
        <p:spPr bwMode="auto">
          <a:xfrm>
            <a:off x="915052" y="1825365"/>
            <a:ext cx="2160000" cy="83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just"/>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超过规定打卡时间视为迟到。上班迟到</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分钟的以迟到一次计，每月迟到不得超过</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次（含</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次），累计迟到</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次扣发</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100</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元，当月迟到超过</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3</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次，每超过一次多扣</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33</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元。</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矩形 1"/>
          <p:cNvSpPr>
            <a:spLocks noChangeArrowheads="1"/>
          </p:cNvSpPr>
          <p:nvPr/>
        </p:nvSpPr>
        <p:spPr bwMode="auto">
          <a:xfrm>
            <a:off x="940159" y="3345502"/>
            <a:ext cx="2160000" cy="83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just"/>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未经主管领导批准擅自外出离岗，自动离岗达</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小时以上</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4</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小时以下者，扣发当天工资，自动离岗</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4</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小时以上</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8</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小时以下者以旷工一天计，扣发日工资</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倍。。</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矩形 1"/>
          <p:cNvSpPr>
            <a:spLocks noChangeArrowheads="1"/>
          </p:cNvSpPr>
          <p:nvPr/>
        </p:nvSpPr>
        <p:spPr bwMode="auto">
          <a:xfrm>
            <a:off x="6152602" y="1836202"/>
            <a:ext cx="2160000" cy="99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just"/>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未经批准，提前</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分钟离开公司的视为早退。迟到，早退</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15</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分钟以上</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小时以下者，扣发半天工资；迟到，早退</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小时以上</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4</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小时以下者，扣发当天工资。特殊情况事先电话请假，事后三天内补办假条。</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矩形 1"/>
          <p:cNvSpPr>
            <a:spLocks noChangeArrowheads="1"/>
          </p:cNvSpPr>
          <p:nvPr/>
        </p:nvSpPr>
        <p:spPr bwMode="auto">
          <a:xfrm>
            <a:off x="6209264" y="3357995"/>
            <a:ext cx="2160000" cy="22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just"/>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事假期内，不计发工资。</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solidFill>
                  <a:prstClr val="black">
                    <a:lumMod val="65000"/>
                    <a:lumOff val="35000"/>
                  </a:prstClr>
                </a:solidFill>
              </a:rPr>
              <a:t>考勤管理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迟到早退</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Tm="7000">
        <p14:gallery dir="l"/>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up)">
                                      <p:cBhvr>
                                        <p:cTn id="21" dur="500"/>
                                        <p:tgtEl>
                                          <p:spTgt spid="35"/>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up)">
                                      <p:cBhvr>
                                        <p:cTn id="33" dur="500"/>
                                        <p:tgtEl>
                                          <p:spTgt spid="37"/>
                                        </p:tgtEl>
                                      </p:cBhvr>
                                    </p:animEffect>
                                  </p:childTnLst>
                                </p:cTn>
                              </p:par>
                            </p:childTnLst>
                          </p:cTn>
                        </p:par>
                        <p:par>
                          <p:cTn id="34" fill="hold">
                            <p:stCondLst>
                              <p:cond delay="3500"/>
                            </p:stCondLst>
                            <p:childTnLst>
                              <p:par>
                                <p:cTn id="35" presetID="22" presetClass="entr" presetSubtype="2"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right)">
                                      <p:cBhvr>
                                        <p:cTn id="37" dur="500"/>
                                        <p:tgtEl>
                                          <p:spTgt spid="3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4500"/>
                            </p:stCondLst>
                            <p:childTnLst>
                              <p:par>
                                <p:cTn id="43" presetID="22" presetClass="entr" presetSubtype="1"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up)">
                                      <p:cBhvr>
                                        <p:cTn id="45" dur="500"/>
                                        <p:tgtEl>
                                          <p:spTgt spid="36"/>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par>
                          <p:cTn id="50" fill="hold">
                            <p:stCondLst>
                              <p:cond delay="5500"/>
                            </p:stCondLst>
                            <p:childTnLst>
                              <p:par>
                                <p:cTn id="51" presetID="22" presetClass="entr" presetSubtype="8"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par>
                          <p:cTn id="54" fill="hold">
                            <p:stCondLst>
                              <p:cond delay="6000"/>
                            </p:stCondLst>
                            <p:childTnLst>
                              <p:par>
                                <p:cTn id="55" presetID="22" presetClass="entr" presetSubtype="1"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up)">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35" grpId="0"/>
      <p:bldP spid="36" grpId="0"/>
      <p:bldP spid="37" grpId="0"/>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407" y="2175483"/>
            <a:ext cx="2561357" cy="1692419"/>
          </a:xfrm>
          <a:prstGeom prst="rect">
            <a:avLst/>
          </a:prstGeom>
          <a:effectLst>
            <a:outerShdw blurRad="76200" dir="13500000" sy="23000" kx="1200000" algn="br" rotWithShape="0">
              <a:prstClr val="black">
                <a:alpha val="20000"/>
              </a:prstClr>
            </a:outerShdw>
          </a:effectLst>
        </p:spPr>
      </p:pic>
      <p:grpSp>
        <p:nvGrpSpPr>
          <p:cNvPr id="13" name="组合 12"/>
          <p:cNvGrpSpPr/>
          <p:nvPr/>
        </p:nvGrpSpPr>
        <p:grpSpPr>
          <a:xfrm>
            <a:off x="2190520" y="1419622"/>
            <a:ext cx="1749964" cy="1476000"/>
            <a:chOff x="2190520" y="1419622"/>
            <a:chExt cx="1749964" cy="1476000"/>
          </a:xfrm>
        </p:grpSpPr>
        <p:sp>
          <p:nvSpPr>
            <p:cNvPr id="5" name="矩形 8"/>
            <p:cNvSpPr/>
            <p:nvPr/>
          </p:nvSpPr>
          <p:spPr>
            <a:xfrm>
              <a:off x="2190520" y="1419622"/>
              <a:ext cx="1749964" cy="1476000"/>
            </a:xfrm>
            <a:custGeom>
              <a:avLst/>
              <a:gdLst/>
              <a:ahLst/>
              <a:cxnLst/>
              <a:rect l="l" t="t" r="r" b="b"/>
              <a:pathLst>
                <a:path w="1749964" h="1476000">
                  <a:moveTo>
                    <a:pt x="0" y="0"/>
                  </a:moveTo>
                  <a:lnTo>
                    <a:pt x="1749964" y="0"/>
                  </a:lnTo>
                  <a:lnTo>
                    <a:pt x="874982" y="1476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KSO_Shape"/>
            <p:cNvSpPr>
              <a:spLocks noChangeAspect="1"/>
            </p:cNvSpPr>
            <p:nvPr/>
          </p:nvSpPr>
          <p:spPr bwMode="auto">
            <a:xfrm>
              <a:off x="2832409" y="1635646"/>
              <a:ext cx="427338" cy="396000"/>
            </a:xfrm>
            <a:custGeom>
              <a:avLst/>
              <a:gdLst>
                <a:gd name="T0" fmla="*/ 416334317 w 5965"/>
                <a:gd name="T1" fmla="*/ 75815881 h 5525"/>
                <a:gd name="T2" fmla="*/ 416538070 w 5965"/>
                <a:gd name="T3" fmla="*/ 102142015 h 5525"/>
                <a:gd name="T4" fmla="*/ 412968551 w 5965"/>
                <a:gd name="T5" fmla="*/ 149998739 h 5525"/>
                <a:gd name="T6" fmla="*/ 415008322 w 5965"/>
                <a:gd name="T7" fmla="*/ 163264210 h 5525"/>
                <a:gd name="T8" fmla="*/ 420413859 w 5965"/>
                <a:gd name="T9" fmla="*/ 173672291 h 5525"/>
                <a:gd name="T10" fmla="*/ 424493721 w 5965"/>
                <a:gd name="T11" fmla="*/ 190712788 h 5525"/>
                <a:gd name="T12" fmla="*/ 423983698 w 5965"/>
                <a:gd name="T13" fmla="*/ 209080215 h 5525"/>
                <a:gd name="T14" fmla="*/ 420107909 w 5965"/>
                <a:gd name="T15" fmla="*/ 229590285 h 5525"/>
                <a:gd name="T16" fmla="*/ 413478254 w 5965"/>
                <a:gd name="T17" fmla="*/ 244691987 h 5525"/>
                <a:gd name="T18" fmla="*/ 407766767 w 5965"/>
                <a:gd name="T19" fmla="*/ 249590096 h 5525"/>
                <a:gd name="T20" fmla="*/ 397465396 w 5965"/>
                <a:gd name="T21" fmla="*/ 255814496 h 5525"/>
                <a:gd name="T22" fmla="*/ 392671758 w 5965"/>
                <a:gd name="T23" fmla="*/ 263977690 h 5525"/>
                <a:gd name="T24" fmla="*/ 390020087 w 5965"/>
                <a:gd name="T25" fmla="*/ 284385517 h 5525"/>
                <a:gd name="T26" fmla="*/ 387878120 w 5965"/>
                <a:gd name="T27" fmla="*/ 299385614 h 5525"/>
                <a:gd name="T28" fmla="*/ 380840638 w 5965"/>
                <a:gd name="T29" fmla="*/ 311222230 h 5525"/>
                <a:gd name="T30" fmla="*/ 372681234 w 5965"/>
                <a:gd name="T31" fmla="*/ 324079365 h 5525"/>
                <a:gd name="T32" fmla="*/ 387878120 w 5965"/>
                <a:gd name="T33" fmla="*/ 335099630 h 5525"/>
                <a:gd name="T34" fmla="*/ 404502878 w 5965"/>
                <a:gd name="T35" fmla="*/ 367242149 h 5525"/>
                <a:gd name="T36" fmla="*/ 414090473 w 5965"/>
                <a:gd name="T37" fmla="*/ 377956321 h 5525"/>
                <a:gd name="T38" fmla="*/ 487932935 w 5965"/>
                <a:gd name="T39" fmla="*/ 405201051 h 5525"/>
                <a:gd name="T40" fmla="*/ 557083956 w 5965"/>
                <a:gd name="T41" fmla="*/ 433568224 h 5525"/>
                <a:gd name="T42" fmla="*/ 582786287 w 5965"/>
                <a:gd name="T43" fmla="*/ 444180473 h 5525"/>
                <a:gd name="T44" fmla="*/ 595535256 w 5965"/>
                <a:gd name="T45" fmla="*/ 453160019 h 5525"/>
                <a:gd name="T46" fmla="*/ 604816582 w 5965"/>
                <a:gd name="T47" fmla="*/ 465710742 h 5525"/>
                <a:gd name="T48" fmla="*/ 607774521 w 5965"/>
                <a:gd name="T49" fmla="*/ 515098245 h 5525"/>
                <a:gd name="T50" fmla="*/ 204073 w 5965"/>
                <a:gd name="T51" fmla="*/ 563771320 h 5525"/>
                <a:gd name="T52" fmla="*/ 1427872 w 5965"/>
                <a:gd name="T53" fmla="*/ 479588397 h 5525"/>
                <a:gd name="T54" fmla="*/ 6323706 w 5965"/>
                <a:gd name="T55" fmla="*/ 461017121 h 5525"/>
                <a:gd name="T56" fmla="*/ 16930707 w 5965"/>
                <a:gd name="T57" fmla="*/ 449792689 h 5525"/>
                <a:gd name="T58" fmla="*/ 30495968 w 5965"/>
                <a:gd name="T59" fmla="*/ 441629494 h 5525"/>
                <a:gd name="T60" fmla="*/ 67621272 w 5965"/>
                <a:gd name="T61" fmla="*/ 427751840 h 5525"/>
                <a:gd name="T62" fmla="*/ 156558744 w 5965"/>
                <a:gd name="T63" fmla="*/ 389895181 h 5525"/>
                <a:gd name="T64" fmla="*/ 196336039 w 5965"/>
                <a:gd name="T65" fmla="*/ 376425862 h 5525"/>
                <a:gd name="T66" fmla="*/ 207555259 w 5965"/>
                <a:gd name="T67" fmla="*/ 361425765 h 5525"/>
                <a:gd name="T68" fmla="*/ 232951320 w 5965"/>
                <a:gd name="T69" fmla="*/ 332038392 h 5525"/>
                <a:gd name="T70" fmla="*/ 227545783 w 5965"/>
                <a:gd name="T71" fmla="*/ 319283501 h 5525"/>
                <a:gd name="T72" fmla="*/ 219284183 w 5965"/>
                <a:gd name="T73" fmla="*/ 309487603 h 5525"/>
                <a:gd name="T74" fmla="*/ 211634801 w 5965"/>
                <a:gd name="T75" fmla="*/ 254079869 h 5525"/>
                <a:gd name="T76" fmla="*/ 201435626 w 5965"/>
                <a:gd name="T77" fmla="*/ 252038830 h 5525"/>
                <a:gd name="T78" fmla="*/ 194602217 w 5965"/>
                <a:gd name="T79" fmla="*/ 247549057 h 5525"/>
                <a:gd name="T80" fmla="*/ 188584461 w 5965"/>
                <a:gd name="T81" fmla="*/ 236324625 h 5525"/>
                <a:gd name="T82" fmla="*/ 183484873 w 5965"/>
                <a:gd name="T83" fmla="*/ 214284096 h 5525"/>
                <a:gd name="T84" fmla="*/ 180731007 w 5965"/>
                <a:gd name="T85" fmla="*/ 182651837 h 5525"/>
                <a:gd name="T86" fmla="*/ 183484873 w 5965"/>
                <a:gd name="T87" fmla="*/ 173978383 h 5525"/>
                <a:gd name="T88" fmla="*/ 188380388 w 5965"/>
                <a:gd name="T89" fmla="*/ 161325415 h 5525"/>
                <a:gd name="T90" fmla="*/ 186442494 w 5965"/>
                <a:gd name="T91" fmla="*/ 146325318 h 5525"/>
                <a:gd name="T92" fmla="*/ 182158878 w 5965"/>
                <a:gd name="T93" fmla="*/ 105101329 h 5525"/>
                <a:gd name="T94" fmla="*/ 185728718 w 5965"/>
                <a:gd name="T95" fmla="*/ 72550475 h 5525"/>
                <a:gd name="T96" fmla="*/ 195927893 w 5965"/>
                <a:gd name="T97" fmla="*/ 47856724 h 5525"/>
                <a:gd name="T98" fmla="*/ 211736678 w 5965"/>
                <a:gd name="T99" fmla="*/ 30203724 h 5525"/>
                <a:gd name="T100" fmla="*/ 231931275 w 5965"/>
                <a:gd name="T101" fmla="*/ 18979291 h 5525"/>
                <a:gd name="T102" fmla="*/ 260693422 w 5965"/>
                <a:gd name="T103" fmla="*/ 8367362 h 5525"/>
                <a:gd name="T104" fmla="*/ 283845639 w 5965"/>
                <a:gd name="T105" fmla="*/ 2346811 h 5525"/>
                <a:gd name="T106" fmla="*/ 309547969 w 5965"/>
                <a:gd name="T107" fmla="*/ 0 h 5525"/>
                <a:gd name="T108" fmla="*/ 336575975 w 5965"/>
                <a:gd name="T109" fmla="*/ 3469254 h 5525"/>
                <a:gd name="T110" fmla="*/ 364114003 w 5965"/>
                <a:gd name="T111" fmla="*/ 15305870 h 5525"/>
                <a:gd name="T112" fmla="*/ 399199536 w 5965"/>
                <a:gd name="T113" fmla="*/ 32550854 h 5525"/>
                <a:gd name="T114" fmla="*/ 407256744 w 5965"/>
                <a:gd name="T115" fmla="*/ 44081378 h 55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965" h="5525">
                  <a:moveTo>
                    <a:pt x="4036" y="532"/>
                  </a:moveTo>
                  <a:lnTo>
                    <a:pt x="4036" y="532"/>
                  </a:lnTo>
                  <a:lnTo>
                    <a:pt x="4053" y="600"/>
                  </a:lnTo>
                  <a:lnTo>
                    <a:pt x="4065" y="654"/>
                  </a:lnTo>
                  <a:lnTo>
                    <a:pt x="4075" y="700"/>
                  </a:lnTo>
                  <a:lnTo>
                    <a:pt x="4082" y="743"/>
                  </a:lnTo>
                  <a:lnTo>
                    <a:pt x="4085" y="785"/>
                  </a:lnTo>
                  <a:lnTo>
                    <a:pt x="4088" y="833"/>
                  </a:lnTo>
                  <a:lnTo>
                    <a:pt x="4088" y="889"/>
                  </a:lnTo>
                  <a:lnTo>
                    <a:pt x="4087" y="959"/>
                  </a:lnTo>
                  <a:lnTo>
                    <a:pt x="4084" y="1001"/>
                  </a:lnTo>
                  <a:lnTo>
                    <a:pt x="4079" y="1065"/>
                  </a:lnTo>
                  <a:lnTo>
                    <a:pt x="4063" y="1229"/>
                  </a:lnTo>
                  <a:lnTo>
                    <a:pt x="4056" y="1316"/>
                  </a:lnTo>
                  <a:lnTo>
                    <a:pt x="4051" y="1398"/>
                  </a:lnTo>
                  <a:lnTo>
                    <a:pt x="4050" y="1436"/>
                  </a:lnTo>
                  <a:lnTo>
                    <a:pt x="4049" y="1470"/>
                  </a:lnTo>
                  <a:lnTo>
                    <a:pt x="4050" y="1499"/>
                  </a:lnTo>
                  <a:lnTo>
                    <a:pt x="4051" y="1523"/>
                  </a:lnTo>
                  <a:lnTo>
                    <a:pt x="4055" y="1555"/>
                  </a:lnTo>
                  <a:lnTo>
                    <a:pt x="4061" y="1580"/>
                  </a:lnTo>
                  <a:lnTo>
                    <a:pt x="4069" y="1600"/>
                  </a:lnTo>
                  <a:lnTo>
                    <a:pt x="4076" y="1619"/>
                  </a:lnTo>
                  <a:lnTo>
                    <a:pt x="4085" y="1636"/>
                  </a:lnTo>
                  <a:lnTo>
                    <a:pt x="4097" y="1655"/>
                  </a:lnTo>
                  <a:lnTo>
                    <a:pt x="4109" y="1676"/>
                  </a:lnTo>
                  <a:lnTo>
                    <a:pt x="4122" y="1702"/>
                  </a:lnTo>
                  <a:lnTo>
                    <a:pt x="4133" y="1727"/>
                  </a:lnTo>
                  <a:lnTo>
                    <a:pt x="4142" y="1754"/>
                  </a:lnTo>
                  <a:lnTo>
                    <a:pt x="4149" y="1782"/>
                  </a:lnTo>
                  <a:lnTo>
                    <a:pt x="4156" y="1811"/>
                  </a:lnTo>
                  <a:lnTo>
                    <a:pt x="4159" y="1840"/>
                  </a:lnTo>
                  <a:lnTo>
                    <a:pt x="4162" y="1869"/>
                  </a:lnTo>
                  <a:lnTo>
                    <a:pt x="4163" y="1899"/>
                  </a:lnTo>
                  <a:lnTo>
                    <a:pt x="4165" y="1929"/>
                  </a:lnTo>
                  <a:lnTo>
                    <a:pt x="4163" y="1959"/>
                  </a:lnTo>
                  <a:lnTo>
                    <a:pt x="4162" y="1989"/>
                  </a:lnTo>
                  <a:lnTo>
                    <a:pt x="4160" y="2018"/>
                  </a:lnTo>
                  <a:lnTo>
                    <a:pt x="4157" y="2049"/>
                  </a:lnTo>
                  <a:lnTo>
                    <a:pt x="4149" y="2104"/>
                  </a:lnTo>
                  <a:lnTo>
                    <a:pt x="4140" y="2158"/>
                  </a:lnTo>
                  <a:lnTo>
                    <a:pt x="4134" y="2187"/>
                  </a:lnTo>
                  <a:lnTo>
                    <a:pt x="4127" y="2218"/>
                  </a:lnTo>
                  <a:lnTo>
                    <a:pt x="4119" y="2250"/>
                  </a:lnTo>
                  <a:lnTo>
                    <a:pt x="4109" y="2283"/>
                  </a:lnTo>
                  <a:lnTo>
                    <a:pt x="4097" y="2315"/>
                  </a:lnTo>
                  <a:lnTo>
                    <a:pt x="4084" y="2345"/>
                  </a:lnTo>
                  <a:lnTo>
                    <a:pt x="4070" y="2373"/>
                  </a:lnTo>
                  <a:lnTo>
                    <a:pt x="4062" y="2387"/>
                  </a:lnTo>
                  <a:lnTo>
                    <a:pt x="4054" y="2398"/>
                  </a:lnTo>
                  <a:lnTo>
                    <a:pt x="4045" y="2410"/>
                  </a:lnTo>
                  <a:lnTo>
                    <a:pt x="4034" y="2420"/>
                  </a:lnTo>
                  <a:lnTo>
                    <a:pt x="4023" y="2430"/>
                  </a:lnTo>
                  <a:lnTo>
                    <a:pt x="4011" y="2438"/>
                  </a:lnTo>
                  <a:lnTo>
                    <a:pt x="3998" y="2446"/>
                  </a:lnTo>
                  <a:lnTo>
                    <a:pt x="3986" y="2452"/>
                  </a:lnTo>
                  <a:lnTo>
                    <a:pt x="3959" y="2467"/>
                  </a:lnTo>
                  <a:lnTo>
                    <a:pt x="3933" y="2480"/>
                  </a:lnTo>
                  <a:lnTo>
                    <a:pt x="3920" y="2488"/>
                  </a:lnTo>
                  <a:lnTo>
                    <a:pt x="3908" y="2497"/>
                  </a:lnTo>
                  <a:lnTo>
                    <a:pt x="3897" y="2507"/>
                  </a:lnTo>
                  <a:lnTo>
                    <a:pt x="3887" y="2517"/>
                  </a:lnTo>
                  <a:lnTo>
                    <a:pt x="3877" y="2529"/>
                  </a:lnTo>
                  <a:lnTo>
                    <a:pt x="3868" y="2544"/>
                  </a:lnTo>
                  <a:lnTo>
                    <a:pt x="3858" y="2565"/>
                  </a:lnTo>
                  <a:lnTo>
                    <a:pt x="3850" y="2587"/>
                  </a:lnTo>
                  <a:lnTo>
                    <a:pt x="3843" y="2611"/>
                  </a:lnTo>
                  <a:lnTo>
                    <a:pt x="3838" y="2634"/>
                  </a:lnTo>
                  <a:lnTo>
                    <a:pt x="3834" y="2659"/>
                  </a:lnTo>
                  <a:lnTo>
                    <a:pt x="3831" y="2684"/>
                  </a:lnTo>
                  <a:lnTo>
                    <a:pt x="3828" y="2736"/>
                  </a:lnTo>
                  <a:lnTo>
                    <a:pt x="3824" y="2787"/>
                  </a:lnTo>
                  <a:lnTo>
                    <a:pt x="3821" y="2837"/>
                  </a:lnTo>
                  <a:lnTo>
                    <a:pt x="3819" y="2863"/>
                  </a:lnTo>
                  <a:lnTo>
                    <a:pt x="3814" y="2887"/>
                  </a:lnTo>
                  <a:lnTo>
                    <a:pt x="3810" y="2911"/>
                  </a:lnTo>
                  <a:lnTo>
                    <a:pt x="3803" y="2934"/>
                  </a:lnTo>
                  <a:lnTo>
                    <a:pt x="3794" y="2959"/>
                  </a:lnTo>
                  <a:lnTo>
                    <a:pt x="3784" y="2980"/>
                  </a:lnTo>
                  <a:lnTo>
                    <a:pt x="3773" y="3000"/>
                  </a:lnTo>
                  <a:lnTo>
                    <a:pt x="3761" y="3018"/>
                  </a:lnTo>
                  <a:lnTo>
                    <a:pt x="3747" y="3035"/>
                  </a:lnTo>
                  <a:lnTo>
                    <a:pt x="3734" y="3050"/>
                  </a:lnTo>
                  <a:lnTo>
                    <a:pt x="3708" y="3081"/>
                  </a:lnTo>
                  <a:lnTo>
                    <a:pt x="3696" y="3098"/>
                  </a:lnTo>
                  <a:lnTo>
                    <a:pt x="3684" y="3115"/>
                  </a:lnTo>
                  <a:lnTo>
                    <a:pt x="3673" y="3133"/>
                  </a:lnTo>
                  <a:lnTo>
                    <a:pt x="3663" y="3153"/>
                  </a:lnTo>
                  <a:lnTo>
                    <a:pt x="3654" y="3176"/>
                  </a:lnTo>
                  <a:lnTo>
                    <a:pt x="3647" y="3201"/>
                  </a:lnTo>
                  <a:lnTo>
                    <a:pt x="3643" y="3229"/>
                  </a:lnTo>
                  <a:lnTo>
                    <a:pt x="3640" y="3261"/>
                  </a:lnTo>
                  <a:lnTo>
                    <a:pt x="3803" y="3284"/>
                  </a:lnTo>
                  <a:lnTo>
                    <a:pt x="3852" y="3389"/>
                  </a:lnTo>
                  <a:lnTo>
                    <a:pt x="3881" y="3449"/>
                  </a:lnTo>
                  <a:lnTo>
                    <a:pt x="3914" y="3511"/>
                  </a:lnTo>
                  <a:lnTo>
                    <a:pt x="3930" y="3542"/>
                  </a:lnTo>
                  <a:lnTo>
                    <a:pt x="3948" y="3571"/>
                  </a:lnTo>
                  <a:lnTo>
                    <a:pt x="3966" y="3599"/>
                  </a:lnTo>
                  <a:lnTo>
                    <a:pt x="3985" y="3626"/>
                  </a:lnTo>
                  <a:lnTo>
                    <a:pt x="4003" y="3649"/>
                  </a:lnTo>
                  <a:lnTo>
                    <a:pt x="4022" y="3670"/>
                  </a:lnTo>
                  <a:lnTo>
                    <a:pt x="4041" y="3689"/>
                  </a:lnTo>
                  <a:lnTo>
                    <a:pt x="4051" y="3697"/>
                  </a:lnTo>
                  <a:lnTo>
                    <a:pt x="4060" y="3704"/>
                  </a:lnTo>
                  <a:lnTo>
                    <a:pt x="4316" y="3774"/>
                  </a:lnTo>
                  <a:lnTo>
                    <a:pt x="4431" y="3821"/>
                  </a:lnTo>
                  <a:lnTo>
                    <a:pt x="4547" y="3870"/>
                  </a:lnTo>
                  <a:lnTo>
                    <a:pt x="4784" y="3971"/>
                  </a:lnTo>
                  <a:lnTo>
                    <a:pt x="5020" y="4073"/>
                  </a:lnTo>
                  <a:lnTo>
                    <a:pt x="5251" y="4171"/>
                  </a:lnTo>
                  <a:lnTo>
                    <a:pt x="5302" y="4192"/>
                  </a:lnTo>
                  <a:lnTo>
                    <a:pt x="5356" y="4211"/>
                  </a:lnTo>
                  <a:lnTo>
                    <a:pt x="5462" y="4249"/>
                  </a:lnTo>
                  <a:lnTo>
                    <a:pt x="5514" y="4267"/>
                  </a:lnTo>
                  <a:lnTo>
                    <a:pt x="5567" y="4287"/>
                  </a:lnTo>
                  <a:lnTo>
                    <a:pt x="5617" y="4307"/>
                  </a:lnTo>
                  <a:lnTo>
                    <a:pt x="5666" y="4328"/>
                  </a:lnTo>
                  <a:lnTo>
                    <a:pt x="5691" y="4341"/>
                  </a:lnTo>
                  <a:lnTo>
                    <a:pt x="5714" y="4353"/>
                  </a:lnTo>
                  <a:lnTo>
                    <a:pt x="5736" y="4365"/>
                  </a:lnTo>
                  <a:lnTo>
                    <a:pt x="5759" y="4379"/>
                  </a:lnTo>
                  <a:lnTo>
                    <a:pt x="5780" y="4393"/>
                  </a:lnTo>
                  <a:lnTo>
                    <a:pt x="5800" y="4408"/>
                  </a:lnTo>
                  <a:lnTo>
                    <a:pt x="5820" y="4424"/>
                  </a:lnTo>
                  <a:lnTo>
                    <a:pt x="5839" y="4441"/>
                  </a:lnTo>
                  <a:lnTo>
                    <a:pt x="5857" y="4459"/>
                  </a:lnTo>
                  <a:lnTo>
                    <a:pt x="5874" y="4477"/>
                  </a:lnTo>
                  <a:lnTo>
                    <a:pt x="5889" y="4497"/>
                  </a:lnTo>
                  <a:lnTo>
                    <a:pt x="5904" y="4518"/>
                  </a:lnTo>
                  <a:lnTo>
                    <a:pt x="5917" y="4540"/>
                  </a:lnTo>
                  <a:lnTo>
                    <a:pt x="5930" y="4564"/>
                  </a:lnTo>
                  <a:lnTo>
                    <a:pt x="5942" y="4588"/>
                  </a:lnTo>
                  <a:lnTo>
                    <a:pt x="5952" y="4615"/>
                  </a:lnTo>
                  <a:lnTo>
                    <a:pt x="5952" y="4700"/>
                  </a:lnTo>
                  <a:lnTo>
                    <a:pt x="5954" y="4804"/>
                  </a:lnTo>
                  <a:lnTo>
                    <a:pt x="5959" y="5048"/>
                  </a:lnTo>
                  <a:lnTo>
                    <a:pt x="5963" y="5176"/>
                  </a:lnTo>
                  <a:lnTo>
                    <a:pt x="5965" y="5302"/>
                  </a:lnTo>
                  <a:lnTo>
                    <a:pt x="5965" y="5420"/>
                  </a:lnTo>
                  <a:lnTo>
                    <a:pt x="5965" y="5525"/>
                  </a:lnTo>
                  <a:lnTo>
                    <a:pt x="2" y="5525"/>
                  </a:lnTo>
                  <a:lnTo>
                    <a:pt x="0" y="5420"/>
                  </a:lnTo>
                  <a:lnTo>
                    <a:pt x="2" y="5302"/>
                  </a:lnTo>
                  <a:lnTo>
                    <a:pt x="4" y="5176"/>
                  </a:lnTo>
                  <a:lnTo>
                    <a:pt x="6" y="5048"/>
                  </a:lnTo>
                  <a:lnTo>
                    <a:pt x="12" y="4804"/>
                  </a:lnTo>
                  <a:lnTo>
                    <a:pt x="14" y="4700"/>
                  </a:lnTo>
                  <a:lnTo>
                    <a:pt x="15" y="4615"/>
                  </a:lnTo>
                  <a:lnTo>
                    <a:pt x="25" y="4588"/>
                  </a:lnTo>
                  <a:lnTo>
                    <a:pt x="36" y="4564"/>
                  </a:lnTo>
                  <a:lnTo>
                    <a:pt x="48" y="4540"/>
                  </a:lnTo>
                  <a:lnTo>
                    <a:pt x="62" y="4518"/>
                  </a:lnTo>
                  <a:lnTo>
                    <a:pt x="77" y="4497"/>
                  </a:lnTo>
                  <a:lnTo>
                    <a:pt x="93" y="4477"/>
                  </a:lnTo>
                  <a:lnTo>
                    <a:pt x="110" y="4459"/>
                  </a:lnTo>
                  <a:lnTo>
                    <a:pt x="128" y="4441"/>
                  </a:lnTo>
                  <a:lnTo>
                    <a:pt x="147" y="4424"/>
                  </a:lnTo>
                  <a:lnTo>
                    <a:pt x="166" y="4408"/>
                  </a:lnTo>
                  <a:lnTo>
                    <a:pt x="187" y="4393"/>
                  </a:lnTo>
                  <a:lnTo>
                    <a:pt x="208" y="4379"/>
                  </a:lnTo>
                  <a:lnTo>
                    <a:pt x="230" y="4365"/>
                  </a:lnTo>
                  <a:lnTo>
                    <a:pt x="253" y="4353"/>
                  </a:lnTo>
                  <a:lnTo>
                    <a:pt x="276" y="4341"/>
                  </a:lnTo>
                  <a:lnTo>
                    <a:pt x="299" y="4328"/>
                  </a:lnTo>
                  <a:lnTo>
                    <a:pt x="349" y="4307"/>
                  </a:lnTo>
                  <a:lnTo>
                    <a:pt x="400" y="4287"/>
                  </a:lnTo>
                  <a:lnTo>
                    <a:pt x="451" y="4267"/>
                  </a:lnTo>
                  <a:lnTo>
                    <a:pt x="505" y="4249"/>
                  </a:lnTo>
                  <a:lnTo>
                    <a:pt x="611" y="4211"/>
                  </a:lnTo>
                  <a:lnTo>
                    <a:pt x="663" y="4192"/>
                  </a:lnTo>
                  <a:lnTo>
                    <a:pt x="716" y="4171"/>
                  </a:lnTo>
                  <a:lnTo>
                    <a:pt x="945" y="4073"/>
                  </a:lnTo>
                  <a:lnTo>
                    <a:pt x="1183" y="3971"/>
                  </a:lnTo>
                  <a:lnTo>
                    <a:pt x="1419" y="3870"/>
                  </a:lnTo>
                  <a:lnTo>
                    <a:pt x="1535" y="3821"/>
                  </a:lnTo>
                  <a:lnTo>
                    <a:pt x="1649" y="3774"/>
                  </a:lnTo>
                  <a:lnTo>
                    <a:pt x="1906" y="3704"/>
                  </a:lnTo>
                  <a:lnTo>
                    <a:pt x="1916" y="3697"/>
                  </a:lnTo>
                  <a:lnTo>
                    <a:pt x="1925" y="3689"/>
                  </a:lnTo>
                  <a:lnTo>
                    <a:pt x="1944" y="3670"/>
                  </a:lnTo>
                  <a:lnTo>
                    <a:pt x="1963" y="3649"/>
                  </a:lnTo>
                  <a:lnTo>
                    <a:pt x="1982" y="3626"/>
                  </a:lnTo>
                  <a:lnTo>
                    <a:pt x="1999" y="3599"/>
                  </a:lnTo>
                  <a:lnTo>
                    <a:pt x="2017" y="3571"/>
                  </a:lnTo>
                  <a:lnTo>
                    <a:pt x="2035" y="3542"/>
                  </a:lnTo>
                  <a:lnTo>
                    <a:pt x="2052" y="3511"/>
                  </a:lnTo>
                  <a:lnTo>
                    <a:pt x="2084" y="3449"/>
                  </a:lnTo>
                  <a:lnTo>
                    <a:pt x="2114" y="3389"/>
                  </a:lnTo>
                  <a:lnTo>
                    <a:pt x="2162" y="3284"/>
                  </a:lnTo>
                  <a:lnTo>
                    <a:pt x="2284" y="3254"/>
                  </a:lnTo>
                  <a:lnTo>
                    <a:pt x="2278" y="3228"/>
                  </a:lnTo>
                  <a:lnTo>
                    <a:pt x="2272" y="3203"/>
                  </a:lnTo>
                  <a:lnTo>
                    <a:pt x="2263" y="3182"/>
                  </a:lnTo>
                  <a:lnTo>
                    <a:pt x="2253" y="3162"/>
                  </a:lnTo>
                  <a:lnTo>
                    <a:pt x="2243" y="3145"/>
                  </a:lnTo>
                  <a:lnTo>
                    <a:pt x="2231" y="3129"/>
                  </a:lnTo>
                  <a:lnTo>
                    <a:pt x="2220" y="3115"/>
                  </a:lnTo>
                  <a:lnTo>
                    <a:pt x="2208" y="3100"/>
                  </a:lnTo>
                  <a:lnTo>
                    <a:pt x="2183" y="3075"/>
                  </a:lnTo>
                  <a:lnTo>
                    <a:pt x="2172" y="3061"/>
                  </a:lnTo>
                  <a:lnTo>
                    <a:pt x="2160" y="3048"/>
                  </a:lnTo>
                  <a:lnTo>
                    <a:pt x="2150" y="3033"/>
                  </a:lnTo>
                  <a:lnTo>
                    <a:pt x="2139" y="3017"/>
                  </a:lnTo>
                  <a:lnTo>
                    <a:pt x="2130" y="3000"/>
                  </a:lnTo>
                  <a:lnTo>
                    <a:pt x="2122" y="2981"/>
                  </a:lnTo>
                  <a:lnTo>
                    <a:pt x="2075" y="2490"/>
                  </a:lnTo>
                  <a:lnTo>
                    <a:pt x="2074" y="2491"/>
                  </a:lnTo>
                  <a:lnTo>
                    <a:pt x="2071" y="2491"/>
                  </a:lnTo>
                  <a:lnTo>
                    <a:pt x="2059" y="2490"/>
                  </a:lnTo>
                  <a:lnTo>
                    <a:pt x="2040" y="2487"/>
                  </a:lnTo>
                  <a:lnTo>
                    <a:pt x="2018" y="2481"/>
                  </a:lnTo>
                  <a:lnTo>
                    <a:pt x="1975" y="2470"/>
                  </a:lnTo>
                  <a:lnTo>
                    <a:pt x="1959" y="2465"/>
                  </a:lnTo>
                  <a:lnTo>
                    <a:pt x="1949" y="2460"/>
                  </a:lnTo>
                  <a:lnTo>
                    <a:pt x="1935" y="2450"/>
                  </a:lnTo>
                  <a:lnTo>
                    <a:pt x="1921" y="2439"/>
                  </a:lnTo>
                  <a:lnTo>
                    <a:pt x="1908" y="2426"/>
                  </a:lnTo>
                  <a:lnTo>
                    <a:pt x="1897" y="2410"/>
                  </a:lnTo>
                  <a:lnTo>
                    <a:pt x="1886" y="2394"/>
                  </a:lnTo>
                  <a:lnTo>
                    <a:pt x="1876" y="2377"/>
                  </a:lnTo>
                  <a:lnTo>
                    <a:pt x="1866" y="2358"/>
                  </a:lnTo>
                  <a:lnTo>
                    <a:pt x="1857" y="2337"/>
                  </a:lnTo>
                  <a:lnTo>
                    <a:pt x="1849" y="2316"/>
                  </a:lnTo>
                  <a:lnTo>
                    <a:pt x="1841" y="2295"/>
                  </a:lnTo>
                  <a:lnTo>
                    <a:pt x="1834" y="2273"/>
                  </a:lnTo>
                  <a:lnTo>
                    <a:pt x="1828" y="2249"/>
                  </a:lnTo>
                  <a:lnTo>
                    <a:pt x="1817" y="2200"/>
                  </a:lnTo>
                  <a:lnTo>
                    <a:pt x="1806" y="2151"/>
                  </a:lnTo>
                  <a:lnTo>
                    <a:pt x="1799" y="2100"/>
                  </a:lnTo>
                  <a:lnTo>
                    <a:pt x="1793" y="2050"/>
                  </a:lnTo>
                  <a:lnTo>
                    <a:pt x="1787" y="2000"/>
                  </a:lnTo>
                  <a:lnTo>
                    <a:pt x="1784" y="1952"/>
                  </a:lnTo>
                  <a:lnTo>
                    <a:pt x="1777" y="1863"/>
                  </a:lnTo>
                  <a:lnTo>
                    <a:pt x="1772" y="1790"/>
                  </a:lnTo>
                  <a:lnTo>
                    <a:pt x="1772" y="1775"/>
                  </a:lnTo>
                  <a:lnTo>
                    <a:pt x="1774" y="1762"/>
                  </a:lnTo>
                  <a:lnTo>
                    <a:pt x="1779" y="1747"/>
                  </a:lnTo>
                  <a:lnTo>
                    <a:pt x="1784" y="1734"/>
                  </a:lnTo>
                  <a:lnTo>
                    <a:pt x="1791" y="1720"/>
                  </a:lnTo>
                  <a:lnTo>
                    <a:pt x="1799" y="1705"/>
                  </a:lnTo>
                  <a:lnTo>
                    <a:pt x="1815" y="1674"/>
                  </a:lnTo>
                  <a:lnTo>
                    <a:pt x="1823" y="1657"/>
                  </a:lnTo>
                  <a:lnTo>
                    <a:pt x="1831" y="1640"/>
                  </a:lnTo>
                  <a:lnTo>
                    <a:pt x="1838" y="1621"/>
                  </a:lnTo>
                  <a:lnTo>
                    <a:pt x="1842" y="1602"/>
                  </a:lnTo>
                  <a:lnTo>
                    <a:pt x="1847" y="1581"/>
                  </a:lnTo>
                  <a:lnTo>
                    <a:pt x="1848" y="1559"/>
                  </a:lnTo>
                  <a:lnTo>
                    <a:pt x="1847" y="1536"/>
                  </a:lnTo>
                  <a:lnTo>
                    <a:pt x="1844" y="1523"/>
                  </a:lnTo>
                  <a:lnTo>
                    <a:pt x="1842" y="1510"/>
                  </a:lnTo>
                  <a:lnTo>
                    <a:pt x="1828" y="1434"/>
                  </a:lnTo>
                  <a:lnTo>
                    <a:pt x="1814" y="1360"/>
                  </a:lnTo>
                  <a:lnTo>
                    <a:pt x="1804" y="1290"/>
                  </a:lnTo>
                  <a:lnTo>
                    <a:pt x="1796" y="1221"/>
                  </a:lnTo>
                  <a:lnTo>
                    <a:pt x="1791" y="1155"/>
                  </a:lnTo>
                  <a:lnTo>
                    <a:pt x="1787" y="1092"/>
                  </a:lnTo>
                  <a:lnTo>
                    <a:pt x="1786" y="1030"/>
                  </a:lnTo>
                  <a:lnTo>
                    <a:pt x="1786" y="971"/>
                  </a:lnTo>
                  <a:lnTo>
                    <a:pt x="1790" y="915"/>
                  </a:lnTo>
                  <a:lnTo>
                    <a:pt x="1794" y="861"/>
                  </a:lnTo>
                  <a:lnTo>
                    <a:pt x="1802" y="808"/>
                  </a:lnTo>
                  <a:lnTo>
                    <a:pt x="1810" y="759"/>
                  </a:lnTo>
                  <a:lnTo>
                    <a:pt x="1821" y="711"/>
                  </a:lnTo>
                  <a:lnTo>
                    <a:pt x="1833" y="666"/>
                  </a:lnTo>
                  <a:lnTo>
                    <a:pt x="1848" y="622"/>
                  </a:lnTo>
                  <a:lnTo>
                    <a:pt x="1863" y="581"/>
                  </a:lnTo>
                  <a:lnTo>
                    <a:pt x="1881" y="542"/>
                  </a:lnTo>
                  <a:lnTo>
                    <a:pt x="1900" y="504"/>
                  </a:lnTo>
                  <a:lnTo>
                    <a:pt x="1921" y="469"/>
                  </a:lnTo>
                  <a:lnTo>
                    <a:pt x="1944" y="436"/>
                  </a:lnTo>
                  <a:lnTo>
                    <a:pt x="1967" y="403"/>
                  </a:lnTo>
                  <a:lnTo>
                    <a:pt x="1993" y="374"/>
                  </a:lnTo>
                  <a:lnTo>
                    <a:pt x="2020" y="347"/>
                  </a:lnTo>
                  <a:lnTo>
                    <a:pt x="2047" y="320"/>
                  </a:lnTo>
                  <a:lnTo>
                    <a:pt x="2076" y="296"/>
                  </a:lnTo>
                  <a:lnTo>
                    <a:pt x="2107" y="274"/>
                  </a:lnTo>
                  <a:lnTo>
                    <a:pt x="2138" y="253"/>
                  </a:lnTo>
                  <a:lnTo>
                    <a:pt x="2170" y="234"/>
                  </a:lnTo>
                  <a:lnTo>
                    <a:pt x="2204" y="216"/>
                  </a:lnTo>
                  <a:lnTo>
                    <a:pt x="2239" y="200"/>
                  </a:lnTo>
                  <a:lnTo>
                    <a:pt x="2274" y="186"/>
                  </a:lnTo>
                  <a:lnTo>
                    <a:pt x="2311" y="174"/>
                  </a:lnTo>
                  <a:lnTo>
                    <a:pt x="2364" y="151"/>
                  </a:lnTo>
                  <a:lnTo>
                    <a:pt x="2423" y="129"/>
                  </a:lnTo>
                  <a:lnTo>
                    <a:pt x="2488" y="105"/>
                  </a:lnTo>
                  <a:lnTo>
                    <a:pt x="2556" y="82"/>
                  </a:lnTo>
                  <a:lnTo>
                    <a:pt x="2592" y="71"/>
                  </a:lnTo>
                  <a:lnTo>
                    <a:pt x="2627" y="60"/>
                  </a:lnTo>
                  <a:lnTo>
                    <a:pt x="2665" y="50"/>
                  </a:lnTo>
                  <a:lnTo>
                    <a:pt x="2703" y="40"/>
                  </a:lnTo>
                  <a:lnTo>
                    <a:pt x="2742" y="31"/>
                  </a:lnTo>
                  <a:lnTo>
                    <a:pt x="2783" y="23"/>
                  </a:lnTo>
                  <a:lnTo>
                    <a:pt x="2823" y="16"/>
                  </a:lnTo>
                  <a:lnTo>
                    <a:pt x="2864" y="11"/>
                  </a:lnTo>
                  <a:lnTo>
                    <a:pt x="2906" y="5"/>
                  </a:lnTo>
                  <a:lnTo>
                    <a:pt x="2949" y="2"/>
                  </a:lnTo>
                  <a:lnTo>
                    <a:pt x="2991" y="0"/>
                  </a:lnTo>
                  <a:lnTo>
                    <a:pt x="3035" y="0"/>
                  </a:lnTo>
                  <a:lnTo>
                    <a:pt x="3078" y="1"/>
                  </a:lnTo>
                  <a:lnTo>
                    <a:pt x="3122" y="3"/>
                  </a:lnTo>
                  <a:lnTo>
                    <a:pt x="3166" y="9"/>
                  </a:lnTo>
                  <a:lnTo>
                    <a:pt x="3211" y="14"/>
                  </a:lnTo>
                  <a:lnTo>
                    <a:pt x="3255" y="23"/>
                  </a:lnTo>
                  <a:lnTo>
                    <a:pt x="3300" y="34"/>
                  </a:lnTo>
                  <a:lnTo>
                    <a:pt x="3346" y="47"/>
                  </a:lnTo>
                  <a:lnTo>
                    <a:pt x="3390" y="62"/>
                  </a:lnTo>
                  <a:lnTo>
                    <a:pt x="3435" y="80"/>
                  </a:lnTo>
                  <a:lnTo>
                    <a:pt x="3481" y="101"/>
                  </a:lnTo>
                  <a:lnTo>
                    <a:pt x="3525" y="123"/>
                  </a:lnTo>
                  <a:lnTo>
                    <a:pt x="3570" y="150"/>
                  </a:lnTo>
                  <a:lnTo>
                    <a:pt x="3688" y="260"/>
                  </a:lnTo>
                  <a:lnTo>
                    <a:pt x="3879" y="292"/>
                  </a:lnTo>
                  <a:lnTo>
                    <a:pt x="3888" y="297"/>
                  </a:lnTo>
                  <a:lnTo>
                    <a:pt x="3897" y="304"/>
                  </a:lnTo>
                  <a:lnTo>
                    <a:pt x="3914" y="319"/>
                  </a:lnTo>
                  <a:lnTo>
                    <a:pt x="3929" y="335"/>
                  </a:lnTo>
                  <a:lnTo>
                    <a:pt x="3944" y="353"/>
                  </a:lnTo>
                  <a:lnTo>
                    <a:pt x="3958" y="372"/>
                  </a:lnTo>
                  <a:lnTo>
                    <a:pt x="3971" y="392"/>
                  </a:lnTo>
                  <a:lnTo>
                    <a:pt x="3983" y="412"/>
                  </a:lnTo>
                  <a:lnTo>
                    <a:pt x="3993" y="432"/>
                  </a:lnTo>
                  <a:lnTo>
                    <a:pt x="4012" y="470"/>
                  </a:lnTo>
                  <a:lnTo>
                    <a:pt x="4025" y="502"/>
                  </a:lnTo>
                  <a:lnTo>
                    <a:pt x="4036" y="532"/>
                  </a:lnTo>
                  <a:close/>
                </a:path>
              </a:pathLst>
            </a:custGeom>
            <a:solidFill>
              <a:schemeClr val="bg1"/>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2" name="组合 1"/>
          <p:cNvGrpSpPr/>
          <p:nvPr/>
        </p:nvGrpSpPr>
        <p:grpSpPr>
          <a:xfrm>
            <a:off x="3151742" y="1419622"/>
            <a:ext cx="1749964" cy="1476000"/>
            <a:chOff x="3151742" y="1419622"/>
            <a:chExt cx="1749964" cy="1476000"/>
          </a:xfrm>
        </p:grpSpPr>
        <p:sp>
          <p:nvSpPr>
            <p:cNvPr id="3" name="等腰三角形 2"/>
            <p:cNvSpPr/>
            <p:nvPr/>
          </p:nvSpPr>
          <p:spPr>
            <a:xfrm>
              <a:off x="3151742" y="1419622"/>
              <a:ext cx="1749964" cy="1476000"/>
            </a:xfrm>
            <a:prstGeom prs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KSO_Shape"/>
            <p:cNvSpPr>
              <a:spLocks noChangeAspect="1"/>
            </p:cNvSpPr>
            <p:nvPr/>
          </p:nvSpPr>
          <p:spPr bwMode="auto">
            <a:xfrm>
              <a:off x="3848639" y="2103742"/>
              <a:ext cx="356191" cy="396000"/>
            </a:xfrm>
            <a:custGeom>
              <a:avLst/>
              <a:gdLst>
                <a:gd name="T0" fmla="*/ 1511663 w 2946"/>
                <a:gd name="T1" fmla="*/ 216114 h 3274"/>
                <a:gd name="T2" fmla="*/ 1558387 w 2946"/>
                <a:gd name="T3" fmla="*/ 72038 h 3274"/>
                <a:gd name="T4" fmla="*/ 1619403 w 2946"/>
                <a:gd name="T5" fmla="*/ 168822 h 3274"/>
                <a:gd name="T6" fmla="*/ 141821 w 2946"/>
                <a:gd name="T7" fmla="*/ 72038 h 3274"/>
                <a:gd name="T8" fmla="*/ 647541 w 2946"/>
                <a:gd name="T9" fmla="*/ 0 h 3274"/>
                <a:gd name="T10" fmla="*/ 974060 w 2946"/>
                <a:gd name="T11" fmla="*/ 72038 h 3274"/>
                <a:gd name="T12" fmla="*/ 1477582 w 2946"/>
                <a:gd name="T13" fmla="*/ 216114 h 3274"/>
                <a:gd name="T14" fmla="*/ 141821 w 2946"/>
                <a:gd name="T15" fmla="*/ 72038 h 3274"/>
                <a:gd name="T16" fmla="*/ 0 w 2946"/>
                <a:gd name="T17" fmla="*/ 112731 h 3274"/>
                <a:gd name="T18" fmla="*/ 107740 w 2946"/>
                <a:gd name="T19" fmla="*/ 72038 h 3274"/>
                <a:gd name="T20" fmla="*/ 51671 w 2946"/>
                <a:gd name="T21" fmla="*/ 216114 h 3274"/>
                <a:gd name="T22" fmla="*/ 1441851 w 2946"/>
                <a:gd name="T23" fmla="*/ 285952 h 3274"/>
                <a:gd name="T24" fmla="*/ 179750 w 2946"/>
                <a:gd name="T25" fmla="*/ 1298331 h 3274"/>
                <a:gd name="T26" fmla="*/ 1441851 w 2946"/>
                <a:gd name="T27" fmla="*/ 285952 h 3274"/>
                <a:gd name="T28" fmla="*/ 1190091 w 2946"/>
                <a:gd name="T29" fmla="*/ 1118512 h 3274"/>
                <a:gd name="T30" fmla="*/ 937781 w 2946"/>
                <a:gd name="T31" fmla="*/ 1046474 h 3274"/>
                <a:gd name="T32" fmla="*/ 937781 w 2946"/>
                <a:gd name="T33" fmla="*/ 974436 h 3274"/>
                <a:gd name="T34" fmla="*/ 1334111 w 2946"/>
                <a:gd name="T35" fmla="*/ 900199 h 3274"/>
                <a:gd name="T36" fmla="*/ 937781 w 2946"/>
                <a:gd name="T37" fmla="*/ 974436 h 3274"/>
                <a:gd name="T38" fmla="*/ 1334111 w 2946"/>
                <a:gd name="T39" fmla="*/ 792417 h 3274"/>
                <a:gd name="T40" fmla="*/ 937781 w 2946"/>
                <a:gd name="T41" fmla="*/ 722578 h 3274"/>
                <a:gd name="T42" fmla="*/ 554093 w 2946"/>
                <a:gd name="T43" fmla="*/ 1181751 h 3274"/>
                <a:gd name="T44" fmla="*/ 507919 w 2946"/>
                <a:gd name="T45" fmla="*/ 972236 h 3274"/>
                <a:gd name="T46" fmla="*/ 301233 w 2946"/>
                <a:gd name="T47" fmla="*/ 928244 h 3274"/>
                <a:gd name="T48" fmla="*/ 863572 w 2946"/>
                <a:gd name="T49" fmla="*/ 900199 h 3274"/>
                <a:gd name="T50" fmla="*/ 575531 w 2946"/>
                <a:gd name="T51" fmla="*/ 900199 h 3274"/>
                <a:gd name="T52" fmla="*/ 287491 w 2946"/>
                <a:gd name="T53" fmla="*/ 506465 h 3274"/>
                <a:gd name="T54" fmla="*/ 863572 w 2946"/>
                <a:gd name="T55" fmla="*/ 393734 h 3274"/>
                <a:gd name="T56" fmla="*/ 287491 w 2946"/>
                <a:gd name="T57" fmla="*/ 506465 h 3274"/>
                <a:gd name="T58" fmla="*/ 109939 w 2946"/>
                <a:gd name="T59" fmla="*/ 1476502 h 3274"/>
                <a:gd name="T60" fmla="*/ 1551790 w 2946"/>
                <a:gd name="T61" fmla="*/ 1368170 h 3274"/>
                <a:gd name="T62" fmla="*/ 694815 w 2946"/>
                <a:gd name="T63" fmla="*/ 1519394 h 3274"/>
                <a:gd name="T64" fmla="*/ 357302 w 2946"/>
                <a:gd name="T65" fmla="*/ 1800397 h 3274"/>
                <a:gd name="T66" fmla="*/ 694815 w 2946"/>
                <a:gd name="T67" fmla="*/ 1519394 h 3274"/>
                <a:gd name="T68" fmla="*/ 1088397 w 2946"/>
                <a:gd name="T69" fmla="*/ 1800397 h 3274"/>
                <a:gd name="T70" fmla="*/ 1088397 w 2946"/>
                <a:gd name="T71" fmla="*/ 1519394 h 32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46" h="3274">
                  <a:moveTo>
                    <a:pt x="2831" y="393"/>
                  </a:moveTo>
                  <a:cubicBezTo>
                    <a:pt x="2750" y="393"/>
                    <a:pt x="2750" y="393"/>
                    <a:pt x="2750" y="393"/>
                  </a:cubicBezTo>
                  <a:cubicBezTo>
                    <a:pt x="2754" y="131"/>
                    <a:pt x="2754" y="131"/>
                    <a:pt x="2754" y="131"/>
                  </a:cubicBezTo>
                  <a:cubicBezTo>
                    <a:pt x="2835" y="131"/>
                    <a:pt x="2835" y="131"/>
                    <a:pt x="2835" y="131"/>
                  </a:cubicBezTo>
                  <a:cubicBezTo>
                    <a:pt x="2946" y="205"/>
                    <a:pt x="2946" y="205"/>
                    <a:pt x="2946" y="205"/>
                  </a:cubicBezTo>
                  <a:cubicBezTo>
                    <a:pt x="2946" y="307"/>
                    <a:pt x="2946" y="307"/>
                    <a:pt x="2946" y="307"/>
                  </a:cubicBezTo>
                  <a:lnTo>
                    <a:pt x="2831" y="393"/>
                  </a:lnTo>
                  <a:close/>
                  <a:moveTo>
                    <a:pt x="258" y="131"/>
                  </a:moveTo>
                  <a:cubicBezTo>
                    <a:pt x="1178" y="131"/>
                    <a:pt x="1178" y="131"/>
                    <a:pt x="1178" y="131"/>
                  </a:cubicBezTo>
                  <a:cubicBezTo>
                    <a:pt x="1178" y="0"/>
                    <a:pt x="1178" y="0"/>
                    <a:pt x="1178" y="0"/>
                  </a:cubicBezTo>
                  <a:cubicBezTo>
                    <a:pt x="1772" y="0"/>
                    <a:pt x="1772" y="0"/>
                    <a:pt x="1772" y="0"/>
                  </a:cubicBezTo>
                  <a:cubicBezTo>
                    <a:pt x="1772" y="131"/>
                    <a:pt x="1772" y="131"/>
                    <a:pt x="1772" y="131"/>
                  </a:cubicBezTo>
                  <a:cubicBezTo>
                    <a:pt x="2688" y="131"/>
                    <a:pt x="2688" y="131"/>
                    <a:pt x="2688" y="131"/>
                  </a:cubicBezTo>
                  <a:cubicBezTo>
                    <a:pt x="2688" y="393"/>
                    <a:pt x="2688" y="393"/>
                    <a:pt x="2688" y="393"/>
                  </a:cubicBezTo>
                  <a:cubicBezTo>
                    <a:pt x="258" y="393"/>
                    <a:pt x="258" y="393"/>
                    <a:pt x="258" y="393"/>
                  </a:cubicBezTo>
                  <a:lnTo>
                    <a:pt x="258" y="131"/>
                  </a:lnTo>
                  <a:close/>
                  <a:moveTo>
                    <a:pt x="0" y="307"/>
                  </a:moveTo>
                  <a:cubicBezTo>
                    <a:pt x="0" y="205"/>
                    <a:pt x="0" y="205"/>
                    <a:pt x="0" y="205"/>
                  </a:cubicBezTo>
                  <a:cubicBezTo>
                    <a:pt x="94" y="131"/>
                    <a:pt x="94" y="131"/>
                    <a:pt x="94" y="131"/>
                  </a:cubicBezTo>
                  <a:cubicBezTo>
                    <a:pt x="196" y="131"/>
                    <a:pt x="196" y="131"/>
                    <a:pt x="196" y="131"/>
                  </a:cubicBezTo>
                  <a:cubicBezTo>
                    <a:pt x="196" y="393"/>
                    <a:pt x="196" y="393"/>
                    <a:pt x="196" y="393"/>
                  </a:cubicBezTo>
                  <a:cubicBezTo>
                    <a:pt x="94" y="393"/>
                    <a:pt x="94" y="393"/>
                    <a:pt x="94" y="393"/>
                  </a:cubicBezTo>
                  <a:lnTo>
                    <a:pt x="0" y="307"/>
                  </a:lnTo>
                  <a:close/>
                  <a:moveTo>
                    <a:pt x="2623" y="520"/>
                  </a:moveTo>
                  <a:cubicBezTo>
                    <a:pt x="2623" y="2361"/>
                    <a:pt x="2623" y="2361"/>
                    <a:pt x="2623" y="2361"/>
                  </a:cubicBezTo>
                  <a:cubicBezTo>
                    <a:pt x="327" y="2361"/>
                    <a:pt x="327" y="2361"/>
                    <a:pt x="327" y="2361"/>
                  </a:cubicBezTo>
                  <a:cubicBezTo>
                    <a:pt x="327" y="520"/>
                    <a:pt x="327" y="520"/>
                    <a:pt x="327" y="520"/>
                  </a:cubicBezTo>
                  <a:lnTo>
                    <a:pt x="2623" y="520"/>
                  </a:lnTo>
                  <a:close/>
                  <a:moveTo>
                    <a:pt x="1706" y="2034"/>
                  </a:moveTo>
                  <a:cubicBezTo>
                    <a:pt x="2165" y="2034"/>
                    <a:pt x="2165" y="2034"/>
                    <a:pt x="2165" y="2034"/>
                  </a:cubicBezTo>
                  <a:cubicBezTo>
                    <a:pt x="2165" y="1903"/>
                    <a:pt x="2165" y="1903"/>
                    <a:pt x="2165" y="1903"/>
                  </a:cubicBezTo>
                  <a:cubicBezTo>
                    <a:pt x="1706" y="1903"/>
                    <a:pt x="1706" y="1903"/>
                    <a:pt x="1706" y="1903"/>
                  </a:cubicBezTo>
                  <a:lnTo>
                    <a:pt x="1706" y="2034"/>
                  </a:lnTo>
                  <a:close/>
                  <a:moveTo>
                    <a:pt x="1706" y="1772"/>
                  </a:moveTo>
                  <a:cubicBezTo>
                    <a:pt x="2427" y="1772"/>
                    <a:pt x="2427" y="1772"/>
                    <a:pt x="2427" y="1772"/>
                  </a:cubicBezTo>
                  <a:cubicBezTo>
                    <a:pt x="2427" y="1637"/>
                    <a:pt x="2427" y="1637"/>
                    <a:pt x="2427" y="1637"/>
                  </a:cubicBezTo>
                  <a:cubicBezTo>
                    <a:pt x="1706" y="1637"/>
                    <a:pt x="1706" y="1637"/>
                    <a:pt x="1706" y="1637"/>
                  </a:cubicBezTo>
                  <a:lnTo>
                    <a:pt x="1706" y="1772"/>
                  </a:lnTo>
                  <a:close/>
                  <a:moveTo>
                    <a:pt x="1706" y="1441"/>
                  </a:moveTo>
                  <a:cubicBezTo>
                    <a:pt x="2427" y="1441"/>
                    <a:pt x="2427" y="1441"/>
                    <a:pt x="2427" y="1441"/>
                  </a:cubicBezTo>
                  <a:cubicBezTo>
                    <a:pt x="2427" y="1314"/>
                    <a:pt x="2427" y="1314"/>
                    <a:pt x="2427" y="1314"/>
                  </a:cubicBezTo>
                  <a:cubicBezTo>
                    <a:pt x="1706" y="1314"/>
                    <a:pt x="1706" y="1314"/>
                    <a:pt x="1706" y="1314"/>
                  </a:cubicBezTo>
                  <a:lnTo>
                    <a:pt x="1706" y="1441"/>
                  </a:lnTo>
                  <a:close/>
                  <a:moveTo>
                    <a:pt x="1008" y="2149"/>
                  </a:moveTo>
                  <a:cubicBezTo>
                    <a:pt x="1245" y="2149"/>
                    <a:pt x="1440" y="1998"/>
                    <a:pt x="1466" y="1768"/>
                  </a:cubicBezTo>
                  <a:cubicBezTo>
                    <a:pt x="924" y="1768"/>
                    <a:pt x="924" y="1768"/>
                    <a:pt x="924" y="1768"/>
                  </a:cubicBezTo>
                  <a:cubicBezTo>
                    <a:pt x="924" y="1231"/>
                    <a:pt x="924" y="1231"/>
                    <a:pt x="924" y="1231"/>
                  </a:cubicBezTo>
                  <a:cubicBezTo>
                    <a:pt x="694" y="1256"/>
                    <a:pt x="548" y="1451"/>
                    <a:pt x="548" y="1688"/>
                  </a:cubicBezTo>
                  <a:cubicBezTo>
                    <a:pt x="548" y="1943"/>
                    <a:pt x="754" y="2149"/>
                    <a:pt x="1008" y="2149"/>
                  </a:cubicBezTo>
                  <a:close/>
                  <a:moveTo>
                    <a:pt x="1571" y="1637"/>
                  </a:moveTo>
                  <a:cubicBezTo>
                    <a:pt x="1571" y="1637"/>
                    <a:pt x="1559" y="1126"/>
                    <a:pt x="1047" y="1126"/>
                  </a:cubicBezTo>
                  <a:cubicBezTo>
                    <a:pt x="1047" y="1637"/>
                    <a:pt x="1047" y="1637"/>
                    <a:pt x="1047" y="1637"/>
                  </a:cubicBezTo>
                  <a:lnTo>
                    <a:pt x="1571" y="1637"/>
                  </a:lnTo>
                  <a:close/>
                  <a:moveTo>
                    <a:pt x="523" y="921"/>
                  </a:moveTo>
                  <a:cubicBezTo>
                    <a:pt x="1571" y="921"/>
                    <a:pt x="1571" y="921"/>
                    <a:pt x="1571" y="921"/>
                  </a:cubicBezTo>
                  <a:cubicBezTo>
                    <a:pt x="1571" y="716"/>
                    <a:pt x="1571" y="716"/>
                    <a:pt x="1571" y="716"/>
                  </a:cubicBezTo>
                  <a:cubicBezTo>
                    <a:pt x="523" y="716"/>
                    <a:pt x="523" y="716"/>
                    <a:pt x="523" y="716"/>
                  </a:cubicBezTo>
                  <a:lnTo>
                    <a:pt x="523" y="921"/>
                  </a:lnTo>
                  <a:close/>
                  <a:moveTo>
                    <a:pt x="2823" y="2685"/>
                  </a:moveTo>
                  <a:cubicBezTo>
                    <a:pt x="200" y="2685"/>
                    <a:pt x="200" y="2685"/>
                    <a:pt x="200" y="2685"/>
                  </a:cubicBezTo>
                  <a:cubicBezTo>
                    <a:pt x="200" y="2488"/>
                    <a:pt x="200" y="2488"/>
                    <a:pt x="200" y="2488"/>
                  </a:cubicBezTo>
                  <a:cubicBezTo>
                    <a:pt x="2823" y="2488"/>
                    <a:pt x="2823" y="2488"/>
                    <a:pt x="2823" y="2488"/>
                  </a:cubicBezTo>
                  <a:lnTo>
                    <a:pt x="2823" y="2685"/>
                  </a:lnTo>
                  <a:close/>
                  <a:moveTo>
                    <a:pt x="1264" y="2763"/>
                  </a:moveTo>
                  <a:cubicBezTo>
                    <a:pt x="957" y="3274"/>
                    <a:pt x="957" y="3274"/>
                    <a:pt x="957" y="3274"/>
                  </a:cubicBezTo>
                  <a:cubicBezTo>
                    <a:pt x="650" y="3274"/>
                    <a:pt x="650" y="3274"/>
                    <a:pt x="650" y="3274"/>
                  </a:cubicBezTo>
                  <a:cubicBezTo>
                    <a:pt x="957" y="2763"/>
                    <a:pt x="957" y="2763"/>
                    <a:pt x="957" y="2763"/>
                  </a:cubicBezTo>
                  <a:lnTo>
                    <a:pt x="1264" y="2763"/>
                  </a:lnTo>
                  <a:close/>
                  <a:moveTo>
                    <a:pt x="2287" y="3274"/>
                  </a:moveTo>
                  <a:cubicBezTo>
                    <a:pt x="1980" y="3274"/>
                    <a:pt x="1980" y="3274"/>
                    <a:pt x="1980" y="3274"/>
                  </a:cubicBezTo>
                  <a:cubicBezTo>
                    <a:pt x="1673" y="2763"/>
                    <a:pt x="1673" y="2763"/>
                    <a:pt x="1673" y="2763"/>
                  </a:cubicBezTo>
                  <a:cubicBezTo>
                    <a:pt x="1980" y="2763"/>
                    <a:pt x="1980" y="2763"/>
                    <a:pt x="1980" y="2763"/>
                  </a:cubicBezTo>
                  <a:lnTo>
                    <a:pt x="2287" y="3274"/>
                  </a:lnTo>
                  <a:close/>
                </a:path>
              </a:pathLst>
            </a:custGeom>
            <a:solidFill>
              <a:schemeClr val="bg1"/>
            </a:solidFill>
            <a:ln>
              <a:noFill/>
            </a:ln>
          </p:spPr>
          <p:txBody>
            <a:bodyPr anchor="ctr"/>
            <a:lstStyle/>
            <a:p>
              <a:pPr eaLnBrk="0" fontAlgn="base" hangingPunct="0">
                <a:spcBef>
                  <a:spcPct val="0"/>
                </a:spcBef>
                <a:spcAft>
                  <a:spcPct val="0"/>
                </a:spcAft>
              </a:pPr>
              <a:endParaRPr lang="zh-CN" altLang="en-US">
                <a:latin typeface="Calibri" panose="020F0502020204030204" pitchFamily="34" charset="0"/>
                <a:ea typeface="宋体" panose="02010600030101010101" pitchFamily="2" charset="-122"/>
              </a:endParaRPr>
            </a:p>
          </p:txBody>
        </p:sp>
      </p:grpSp>
      <p:grpSp>
        <p:nvGrpSpPr>
          <p:cNvPr id="7" name="组合 6"/>
          <p:cNvGrpSpPr/>
          <p:nvPr/>
        </p:nvGrpSpPr>
        <p:grpSpPr>
          <a:xfrm>
            <a:off x="3151742" y="2967958"/>
            <a:ext cx="1749964" cy="1476000"/>
            <a:chOff x="3151742" y="2967958"/>
            <a:chExt cx="1749964" cy="1476000"/>
          </a:xfrm>
        </p:grpSpPr>
        <p:sp>
          <p:nvSpPr>
            <p:cNvPr id="6" name="矩形 8"/>
            <p:cNvSpPr/>
            <p:nvPr/>
          </p:nvSpPr>
          <p:spPr>
            <a:xfrm>
              <a:off x="3151742" y="2967958"/>
              <a:ext cx="1749964" cy="1476000"/>
            </a:xfrm>
            <a:custGeom>
              <a:avLst/>
              <a:gdLst/>
              <a:ahLst/>
              <a:cxnLst/>
              <a:rect l="l" t="t" r="r" b="b"/>
              <a:pathLst>
                <a:path w="1749964" h="1476000">
                  <a:moveTo>
                    <a:pt x="0" y="0"/>
                  </a:moveTo>
                  <a:lnTo>
                    <a:pt x="1749964" y="0"/>
                  </a:lnTo>
                  <a:lnTo>
                    <a:pt x="874982" y="1476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KSO_Shape"/>
            <p:cNvSpPr>
              <a:spLocks noChangeAspect="1"/>
            </p:cNvSpPr>
            <p:nvPr/>
          </p:nvSpPr>
          <p:spPr bwMode="auto">
            <a:xfrm>
              <a:off x="3808342" y="3219822"/>
              <a:ext cx="436764" cy="396000"/>
            </a:xfrm>
            <a:custGeom>
              <a:avLst/>
              <a:gdLst>
                <a:gd name="T0" fmla="*/ 489274 w 2228850"/>
                <a:gd name="T1" fmla="*/ 1171178 h 2019300"/>
                <a:gd name="T2" fmla="*/ 683136 w 2228850"/>
                <a:gd name="T3" fmla="*/ 1519238 h 2019300"/>
                <a:gd name="T4" fmla="*/ 1056587 w 2228850"/>
                <a:gd name="T5" fmla="*/ 1377950 h 2019300"/>
                <a:gd name="T6" fmla="*/ 970559 w 2228850"/>
                <a:gd name="T7" fmla="*/ 988219 h 2019300"/>
                <a:gd name="T8" fmla="*/ 1033990 w 2228850"/>
                <a:gd name="T9" fmla="*/ 962025 h 2019300"/>
                <a:gd name="T10" fmla="*/ 1091871 w 2228850"/>
                <a:gd name="T11" fmla="*/ 1437085 h 2019300"/>
                <a:gd name="T12" fmla="*/ 629616 w 2228850"/>
                <a:gd name="T13" fmla="*/ 1562498 h 2019300"/>
                <a:gd name="T14" fmla="*/ 438529 w 2228850"/>
                <a:gd name="T15" fmla="*/ 1123950 h 2019300"/>
                <a:gd name="T16" fmla="*/ 761603 w 2228850"/>
                <a:gd name="T17" fmla="*/ 832840 h 2019300"/>
                <a:gd name="T18" fmla="*/ 421481 w 2228850"/>
                <a:gd name="T19" fmla="*/ 1071482 h 2019300"/>
                <a:gd name="T20" fmla="*/ 410369 w 2228850"/>
                <a:gd name="T21" fmla="*/ 1364523 h 2019300"/>
                <a:gd name="T22" fmla="*/ 723503 w 2228850"/>
                <a:gd name="T23" fmla="*/ 1626196 h 2019300"/>
                <a:gd name="T24" fmla="*/ 1080294 w 2228850"/>
                <a:gd name="T25" fmla="*/ 1505088 h 2019300"/>
                <a:gd name="T26" fmla="*/ 1187053 w 2228850"/>
                <a:gd name="T27" fmla="*/ 1194972 h 2019300"/>
                <a:gd name="T28" fmla="*/ 939403 w 2228850"/>
                <a:gd name="T29" fmla="*/ 861826 h 2019300"/>
                <a:gd name="T30" fmla="*/ 989013 w 2228850"/>
                <a:gd name="T31" fmla="*/ 477060 h 2019300"/>
                <a:gd name="T32" fmla="*/ 1144985 w 2228850"/>
                <a:gd name="T33" fmla="*/ 702599 h 2019300"/>
                <a:gd name="T34" fmla="*/ 1411685 w 2228850"/>
                <a:gd name="T35" fmla="*/ 749454 h 2019300"/>
                <a:gd name="T36" fmla="*/ 1373188 w 2228850"/>
                <a:gd name="T37" fmla="*/ 975390 h 2019300"/>
                <a:gd name="T38" fmla="*/ 1560116 w 2228850"/>
                <a:gd name="T39" fmla="*/ 1219194 h 2019300"/>
                <a:gd name="T40" fmla="*/ 1448991 w 2228850"/>
                <a:gd name="T41" fmla="*/ 1425673 h 2019300"/>
                <a:gd name="T42" fmla="*/ 1267222 w 2228850"/>
                <a:gd name="T43" fmla="*/ 1667095 h 2019300"/>
                <a:gd name="T44" fmla="*/ 1175544 w 2228850"/>
                <a:gd name="T45" fmla="*/ 1906134 h 2019300"/>
                <a:gd name="T46" fmla="*/ 894953 w 2228850"/>
                <a:gd name="T47" fmla="*/ 1860470 h 2019300"/>
                <a:gd name="T48" fmla="*/ 731044 w 2228850"/>
                <a:gd name="T49" fmla="*/ 2017315 h 2019300"/>
                <a:gd name="T50" fmla="*/ 570309 w 2228850"/>
                <a:gd name="T51" fmla="*/ 1831881 h 2019300"/>
                <a:gd name="T52" fmla="*/ 246459 w 2228850"/>
                <a:gd name="T53" fmla="*/ 1787805 h 2019300"/>
                <a:gd name="T54" fmla="*/ 203994 w 2228850"/>
                <a:gd name="T55" fmla="*/ 1546781 h 2019300"/>
                <a:gd name="T56" fmla="*/ 137715 w 2228850"/>
                <a:gd name="T57" fmla="*/ 1259695 h 2019300"/>
                <a:gd name="T58" fmla="*/ 29369 w 2228850"/>
                <a:gd name="T59" fmla="*/ 1034157 h 2019300"/>
                <a:gd name="T60" fmla="*/ 249634 w 2228850"/>
                <a:gd name="T61" fmla="*/ 888430 h 2019300"/>
                <a:gd name="T62" fmla="*/ 288925 w 2228850"/>
                <a:gd name="T63" fmla="*/ 622390 h 2019300"/>
                <a:gd name="T64" fmla="*/ 517128 w 2228850"/>
                <a:gd name="T65" fmla="*/ 653759 h 2019300"/>
                <a:gd name="T66" fmla="*/ 775097 w 2228850"/>
                <a:gd name="T67" fmla="*/ 462766 h 2019300"/>
                <a:gd name="T68" fmla="*/ 1636253 w 2228850"/>
                <a:gd name="T69" fmla="*/ 339029 h 2019300"/>
                <a:gd name="T70" fmla="*/ 1653303 w 2228850"/>
                <a:gd name="T71" fmla="*/ 573804 h 2019300"/>
                <a:gd name="T72" fmla="*/ 1888031 w 2228850"/>
                <a:gd name="T73" fmla="*/ 591283 h 2019300"/>
                <a:gd name="T74" fmla="*/ 1938387 w 2228850"/>
                <a:gd name="T75" fmla="*/ 361275 h 2019300"/>
                <a:gd name="T76" fmla="*/ 1832918 w 2228850"/>
                <a:gd name="T77" fmla="*/ 242894 h 2019300"/>
                <a:gd name="T78" fmla="*/ 1989536 w 2228850"/>
                <a:gd name="T79" fmla="*/ 468135 h 2019300"/>
                <a:gd name="T80" fmla="*/ 1791285 w 2228850"/>
                <a:gd name="T81" fmla="*/ 656829 h 2019300"/>
                <a:gd name="T82" fmla="*/ 1574399 w 2228850"/>
                <a:gd name="T83" fmla="*/ 489587 h 2019300"/>
                <a:gd name="T84" fmla="*/ 1708020 w 2228850"/>
                <a:gd name="T85" fmla="*/ 248853 h 2019300"/>
                <a:gd name="T86" fmla="*/ 1575304 w 2228850"/>
                <a:gd name="T87" fmla="*/ 344885 h 2019300"/>
                <a:gd name="T88" fmla="*/ 1650744 w 2228850"/>
                <a:gd name="T89" fmla="*/ 635794 h 2019300"/>
                <a:gd name="T90" fmla="*/ 1949723 w 2228850"/>
                <a:gd name="T91" fmla="*/ 603250 h 2019300"/>
                <a:gd name="T92" fmla="*/ 1960841 w 2228850"/>
                <a:gd name="T93" fmla="*/ 303213 h 2019300"/>
                <a:gd name="T94" fmla="*/ 1737698 w 2228850"/>
                <a:gd name="T95" fmla="*/ 39687 h 2019300"/>
                <a:gd name="T96" fmla="*/ 1949326 w 2228850"/>
                <a:gd name="T97" fmla="*/ 34131 h 2019300"/>
                <a:gd name="T98" fmla="*/ 2021193 w 2228850"/>
                <a:gd name="T99" fmla="*/ 167481 h 2019300"/>
                <a:gd name="T100" fmla="*/ 2207807 w 2228850"/>
                <a:gd name="T101" fmla="*/ 295275 h 2019300"/>
                <a:gd name="T102" fmla="*/ 2145072 w 2228850"/>
                <a:gd name="T103" fmla="*/ 494904 h 2019300"/>
                <a:gd name="T104" fmla="*/ 2146661 w 2228850"/>
                <a:gd name="T105" fmla="*/ 713979 h 2019300"/>
                <a:gd name="T106" fmla="*/ 1938606 w 2228850"/>
                <a:gd name="T107" fmla="*/ 781447 h 2019300"/>
                <a:gd name="T108" fmla="*/ 1834182 w 2228850"/>
                <a:gd name="T109" fmla="*/ 887413 h 2019300"/>
                <a:gd name="T110" fmla="*/ 1618186 w 2228850"/>
                <a:gd name="T111" fmla="*/ 854076 h 2019300"/>
                <a:gd name="T112" fmla="*/ 1542349 w 2228850"/>
                <a:gd name="T113" fmla="*/ 733822 h 2019300"/>
                <a:gd name="T114" fmla="*/ 1362882 w 2228850"/>
                <a:gd name="T115" fmla="*/ 615157 h 2019300"/>
                <a:gd name="T116" fmla="*/ 1414895 w 2228850"/>
                <a:gd name="T117" fmla="*/ 452835 h 2019300"/>
                <a:gd name="T118" fmla="*/ 1395837 w 2228850"/>
                <a:gd name="T119" fmla="*/ 209947 h 2019300"/>
                <a:gd name="T120" fmla="*/ 1619377 w 2228850"/>
                <a:gd name="T121" fmla="*/ 118269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28850" h="2019300">
                  <a:moveTo>
                    <a:pt x="788194" y="927497"/>
                  </a:moveTo>
                  <a:lnTo>
                    <a:pt x="772732" y="927894"/>
                  </a:lnTo>
                  <a:lnTo>
                    <a:pt x="756875" y="929085"/>
                  </a:lnTo>
                  <a:lnTo>
                    <a:pt x="741810" y="931069"/>
                  </a:lnTo>
                  <a:lnTo>
                    <a:pt x="726745" y="933847"/>
                  </a:lnTo>
                  <a:lnTo>
                    <a:pt x="711680" y="937022"/>
                  </a:lnTo>
                  <a:lnTo>
                    <a:pt x="697408" y="940991"/>
                  </a:lnTo>
                  <a:lnTo>
                    <a:pt x="683136" y="945753"/>
                  </a:lnTo>
                  <a:lnTo>
                    <a:pt x="669260" y="951706"/>
                  </a:lnTo>
                  <a:lnTo>
                    <a:pt x="655781" y="957660"/>
                  </a:lnTo>
                  <a:lnTo>
                    <a:pt x="642698" y="964406"/>
                  </a:lnTo>
                  <a:lnTo>
                    <a:pt x="630012" y="971947"/>
                  </a:lnTo>
                  <a:lnTo>
                    <a:pt x="617326" y="979488"/>
                  </a:lnTo>
                  <a:lnTo>
                    <a:pt x="605432" y="988219"/>
                  </a:lnTo>
                  <a:lnTo>
                    <a:pt x="593936" y="997347"/>
                  </a:lnTo>
                  <a:lnTo>
                    <a:pt x="583232" y="1006872"/>
                  </a:lnTo>
                  <a:lnTo>
                    <a:pt x="572131" y="1016794"/>
                  </a:lnTo>
                  <a:lnTo>
                    <a:pt x="562220" y="1027510"/>
                  </a:lnTo>
                  <a:lnTo>
                    <a:pt x="552705" y="1038622"/>
                  </a:lnTo>
                  <a:lnTo>
                    <a:pt x="543587" y="1050132"/>
                  </a:lnTo>
                  <a:lnTo>
                    <a:pt x="535262" y="1062038"/>
                  </a:lnTo>
                  <a:lnTo>
                    <a:pt x="526936" y="1074341"/>
                  </a:lnTo>
                  <a:lnTo>
                    <a:pt x="519800" y="1087438"/>
                  </a:lnTo>
                  <a:lnTo>
                    <a:pt x="513061" y="1100535"/>
                  </a:lnTo>
                  <a:lnTo>
                    <a:pt x="507114" y="1114028"/>
                  </a:lnTo>
                  <a:lnTo>
                    <a:pt x="501564" y="1127522"/>
                  </a:lnTo>
                  <a:lnTo>
                    <a:pt x="496806" y="1142207"/>
                  </a:lnTo>
                  <a:lnTo>
                    <a:pt x="492842" y="1156494"/>
                  </a:lnTo>
                  <a:lnTo>
                    <a:pt x="489274" y="1171178"/>
                  </a:lnTo>
                  <a:lnTo>
                    <a:pt x="486499" y="1186260"/>
                  </a:lnTo>
                  <a:lnTo>
                    <a:pt x="484517" y="1201341"/>
                  </a:lnTo>
                  <a:lnTo>
                    <a:pt x="483327" y="1216819"/>
                  </a:lnTo>
                  <a:lnTo>
                    <a:pt x="482931" y="1232694"/>
                  </a:lnTo>
                  <a:lnTo>
                    <a:pt x="483327" y="1248172"/>
                  </a:lnTo>
                  <a:lnTo>
                    <a:pt x="484517" y="1263650"/>
                  </a:lnTo>
                  <a:lnTo>
                    <a:pt x="486499" y="1279129"/>
                  </a:lnTo>
                  <a:lnTo>
                    <a:pt x="489274" y="1294210"/>
                  </a:lnTo>
                  <a:lnTo>
                    <a:pt x="492842" y="1308894"/>
                  </a:lnTo>
                  <a:lnTo>
                    <a:pt x="496806" y="1323579"/>
                  </a:lnTo>
                  <a:lnTo>
                    <a:pt x="501564" y="1337469"/>
                  </a:lnTo>
                  <a:lnTo>
                    <a:pt x="507114" y="1351360"/>
                  </a:lnTo>
                  <a:lnTo>
                    <a:pt x="513061" y="1365250"/>
                  </a:lnTo>
                  <a:lnTo>
                    <a:pt x="519800" y="1377950"/>
                  </a:lnTo>
                  <a:lnTo>
                    <a:pt x="526936" y="1390650"/>
                  </a:lnTo>
                  <a:lnTo>
                    <a:pt x="535262" y="1402954"/>
                  </a:lnTo>
                  <a:lnTo>
                    <a:pt x="543587" y="1415257"/>
                  </a:lnTo>
                  <a:lnTo>
                    <a:pt x="552705" y="1426766"/>
                  </a:lnTo>
                  <a:lnTo>
                    <a:pt x="562220" y="1437879"/>
                  </a:lnTo>
                  <a:lnTo>
                    <a:pt x="572131" y="1448197"/>
                  </a:lnTo>
                  <a:lnTo>
                    <a:pt x="583232" y="1458516"/>
                  </a:lnTo>
                  <a:lnTo>
                    <a:pt x="593936" y="1468041"/>
                  </a:lnTo>
                  <a:lnTo>
                    <a:pt x="605432" y="1477169"/>
                  </a:lnTo>
                  <a:lnTo>
                    <a:pt x="617326" y="1485504"/>
                  </a:lnTo>
                  <a:lnTo>
                    <a:pt x="630012" y="1493441"/>
                  </a:lnTo>
                  <a:lnTo>
                    <a:pt x="642698" y="1500585"/>
                  </a:lnTo>
                  <a:lnTo>
                    <a:pt x="655781" y="1507729"/>
                  </a:lnTo>
                  <a:lnTo>
                    <a:pt x="669260" y="1513682"/>
                  </a:lnTo>
                  <a:lnTo>
                    <a:pt x="683136" y="1519238"/>
                  </a:lnTo>
                  <a:lnTo>
                    <a:pt x="697408" y="1524001"/>
                  </a:lnTo>
                  <a:lnTo>
                    <a:pt x="711680" y="1527969"/>
                  </a:lnTo>
                  <a:lnTo>
                    <a:pt x="726745" y="1531541"/>
                  </a:lnTo>
                  <a:lnTo>
                    <a:pt x="741810" y="1534319"/>
                  </a:lnTo>
                  <a:lnTo>
                    <a:pt x="756875" y="1536304"/>
                  </a:lnTo>
                  <a:lnTo>
                    <a:pt x="772732" y="1537494"/>
                  </a:lnTo>
                  <a:lnTo>
                    <a:pt x="788194" y="1537891"/>
                  </a:lnTo>
                  <a:lnTo>
                    <a:pt x="803655" y="1537494"/>
                  </a:lnTo>
                  <a:lnTo>
                    <a:pt x="819513" y="1536304"/>
                  </a:lnTo>
                  <a:lnTo>
                    <a:pt x="834578" y="1534319"/>
                  </a:lnTo>
                  <a:lnTo>
                    <a:pt x="849643" y="1531541"/>
                  </a:lnTo>
                  <a:lnTo>
                    <a:pt x="864708" y="1527969"/>
                  </a:lnTo>
                  <a:lnTo>
                    <a:pt x="878980" y="1524001"/>
                  </a:lnTo>
                  <a:lnTo>
                    <a:pt x="892855" y="1519238"/>
                  </a:lnTo>
                  <a:lnTo>
                    <a:pt x="907127" y="1513682"/>
                  </a:lnTo>
                  <a:lnTo>
                    <a:pt x="920606" y="1507729"/>
                  </a:lnTo>
                  <a:lnTo>
                    <a:pt x="933689" y="1500585"/>
                  </a:lnTo>
                  <a:lnTo>
                    <a:pt x="946772" y="1493441"/>
                  </a:lnTo>
                  <a:lnTo>
                    <a:pt x="958665" y="1485504"/>
                  </a:lnTo>
                  <a:lnTo>
                    <a:pt x="970559" y="1477169"/>
                  </a:lnTo>
                  <a:lnTo>
                    <a:pt x="982056" y="1468041"/>
                  </a:lnTo>
                  <a:lnTo>
                    <a:pt x="993552" y="1458516"/>
                  </a:lnTo>
                  <a:lnTo>
                    <a:pt x="1003860" y="1448197"/>
                  </a:lnTo>
                  <a:lnTo>
                    <a:pt x="1014168" y="1437879"/>
                  </a:lnTo>
                  <a:lnTo>
                    <a:pt x="1023682" y="1426766"/>
                  </a:lnTo>
                  <a:lnTo>
                    <a:pt x="1032404" y="1415257"/>
                  </a:lnTo>
                  <a:lnTo>
                    <a:pt x="1041522" y="1402954"/>
                  </a:lnTo>
                  <a:lnTo>
                    <a:pt x="1049055" y="1390650"/>
                  </a:lnTo>
                  <a:lnTo>
                    <a:pt x="1056587" y="1377950"/>
                  </a:lnTo>
                  <a:lnTo>
                    <a:pt x="1063327" y="1365250"/>
                  </a:lnTo>
                  <a:lnTo>
                    <a:pt x="1069273" y="1351360"/>
                  </a:lnTo>
                  <a:lnTo>
                    <a:pt x="1074824" y="1337469"/>
                  </a:lnTo>
                  <a:lnTo>
                    <a:pt x="1079581" y="1323579"/>
                  </a:lnTo>
                  <a:lnTo>
                    <a:pt x="1083942" y="1308894"/>
                  </a:lnTo>
                  <a:lnTo>
                    <a:pt x="1087510" y="1294210"/>
                  </a:lnTo>
                  <a:lnTo>
                    <a:pt x="1089889" y="1279129"/>
                  </a:lnTo>
                  <a:lnTo>
                    <a:pt x="1091871" y="1263650"/>
                  </a:lnTo>
                  <a:lnTo>
                    <a:pt x="1093060" y="1248172"/>
                  </a:lnTo>
                  <a:lnTo>
                    <a:pt x="1093457" y="1232694"/>
                  </a:lnTo>
                  <a:lnTo>
                    <a:pt x="1093060" y="1216819"/>
                  </a:lnTo>
                  <a:lnTo>
                    <a:pt x="1091871" y="1201341"/>
                  </a:lnTo>
                  <a:lnTo>
                    <a:pt x="1089889" y="1186260"/>
                  </a:lnTo>
                  <a:lnTo>
                    <a:pt x="1087510" y="1171178"/>
                  </a:lnTo>
                  <a:lnTo>
                    <a:pt x="1083942" y="1156494"/>
                  </a:lnTo>
                  <a:lnTo>
                    <a:pt x="1079581" y="1142207"/>
                  </a:lnTo>
                  <a:lnTo>
                    <a:pt x="1074824" y="1127522"/>
                  </a:lnTo>
                  <a:lnTo>
                    <a:pt x="1069273" y="1114028"/>
                  </a:lnTo>
                  <a:lnTo>
                    <a:pt x="1063327" y="1100535"/>
                  </a:lnTo>
                  <a:lnTo>
                    <a:pt x="1056587" y="1087438"/>
                  </a:lnTo>
                  <a:lnTo>
                    <a:pt x="1049055" y="1074341"/>
                  </a:lnTo>
                  <a:lnTo>
                    <a:pt x="1041522" y="1062038"/>
                  </a:lnTo>
                  <a:lnTo>
                    <a:pt x="1032404" y="1050132"/>
                  </a:lnTo>
                  <a:lnTo>
                    <a:pt x="1023682" y="1038622"/>
                  </a:lnTo>
                  <a:lnTo>
                    <a:pt x="1014168" y="1027510"/>
                  </a:lnTo>
                  <a:lnTo>
                    <a:pt x="1003860" y="1016794"/>
                  </a:lnTo>
                  <a:lnTo>
                    <a:pt x="993552" y="1006872"/>
                  </a:lnTo>
                  <a:lnTo>
                    <a:pt x="982056" y="997347"/>
                  </a:lnTo>
                  <a:lnTo>
                    <a:pt x="970559" y="988219"/>
                  </a:lnTo>
                  <a:lnTo>
                    <a:pt x="958665" y="979488"/>
                  </a:lnTo>
                  <a:lnTo>
                    <a:pt x="946772" y="971947"/>
                  </a:lnTo>
                  <a:lnTo>
                    <a:pt x="933689" y="964406"/>
                  </a:lnTo>
                  <a:lnTo>
                    <a:pt x="920606" y="957660"/>
                  </a:lnTo>
                  <a:lnTo>
                    <a:pt x="907127" y="951706"/>
                  </a:lnTo>
                  <a:lnTo>
                    <a:pt x="892855" y="945753"/>
                  </a:lnTo>
                  <a:lnTo>
                    <a:pt x="878980" y="940991"/>
                  </a:lnTo>
                  <a:lnTo>
                    <a:pt x="864708" y="937022"/>
                  </a:lnTo>
                  <a:lnTo>
                    <a:pt x="849643" y="933847"/>
                  </a:lnTo>
                  <a:lnTo>
                    <a:pt x="834578" y="931069"/>
                  </a:lnTo>
                  <a:lnTo>
                    <a:pt x="819513" y="929085"/>
                  </a:lnTo>
                  <a:lnTo>
                    <a:pt x="803655" y="927894"/>
                  </a:lnTo>
                  <a:lnTo>
                    <a:pt x="788194" y="927497"/>
                  </a:lnTo>
                  <a:close/>
                  <a:moveTo>
                    <a:pt x="788194" y="866775"/>
                  </a:moveTo>
                  <a:lnTo>
                    <a:pt x="806827" y="867569"/>
                  </a:lnTo>
                  <a:lnTo>
                    <a:pt x="825460" y="868760"/>
                  </a:lnTo>
                  <a:lnTo>
                    <a:pt x="843696" y="871141"/>
                  </a:lnTo>
                  <a:lnTo>
                    <a:pt x="861933" y="874316"/>
                  </a:lnTo>
                  <a:lnTo>
                    <a:pt x="879773" y="878285"/>
                  </a:lnTo>
                  <a:lnTo>
                    <a:pt x="896820" y="883444"/>
                  </a:lnTo>
                  <a:lnTo>
                    <a:pt x="913867" y="889000"/>
                  </a:lnTo>
                  <a:lnTo>
                    <a:pt x="930518" y="895350"/>
                  </a:lnTo>
                  <a:lnTo>
                    <a:pt x="947168" y="903288"/>
                  </a:lnTo>
                  <a:lnTo>
                    <a:pt x="962630" y="911225"/>
                  </a:lnTo>
                  <a:lnTo>
                    <a:pt x="977695" y="919956"/>
                  </a:lnTo>
                  <a:lnTo>
                    <a:pt x="992760" y="929481"/>
                  </a:lnTo>
                  <a:lnTo>
                    <a:pt x="1007032" y="939403"/>
                  </a:lnTo>
                  <a:lnTo>
                    <a:pt x="1020907" y="950516"/>
                  </a:lnTo>
                  <a:lnTo>
                    <a:pt x="1033990" y="962025"/>
                  </a:lnTo>
                  <a:lnTo>
                    <a:pt x="1047073" y="973931"/>
                  </a:lnTo>
                  <a:lnTo>
                    <a:pt x="1058966" y="986631"/>
                  </a:lnTo>
                  <a:lnTo>
                    <a:pt x="1070463" y="1000125"/>
                  </a:lnTo>
                  <a:lnTo>
                    <a:pt x="1081167" y="1014016"/>
                  </a:lnTo>
                  <a:lnTo>
                    <a:pt x="1091871" y="1027906"/>
                  </a:lnTo>
                  <a:lnTo>
                    <a:pt x="1100989" y="1042988"/>
                  </a:lnTo>
                  <a:lnTo>
                    <a:pt x="1109711" y="1058466"/>
                  </a:lnTo>
                  <a:lnTo>
                    <a:pt x="1118036" y="1073944"/>
                  </a:lnTo>
                  <a:lnTo>
                    <a:pt x="1125172" y="1090613"/>
                  </a:lnTo>
                  <a:lnTo>
                    <a:pt x="1131912" y="1106885"/>
                  </a:lnTo>
                  <a:lnTo>
                    <a:pt x="1137859" y="1123950"/>
                  </a:lnTo>
                  <a:lnTo>
                    <a:pt x="1142616" y="1141413"/>
                  </a:lnTo>
                  <a:lnTo>
                    <a:pt x="1146580" y="1158875"/>
                  </a:lnTo>
                  <a:lnTo>
                    <a:pt x="1149752" y="1176735"/>
                  </a:lnTo>
                  <a:lnTo>
                    <a:pt x="1152131" y="1195388"/>
                  </a:lnTo>
                  <a:lnTo>
                    <a:pt x="1153716" y="1213644"/>
                  </a:lnTo>
                  <a:lnTo>
                    <a:pt x="1154113" y="1232694"/>
                  </a:lnTo>
                  <a:lnTo>
                    <a:pt x="1153716" y="1251347"/>
                  </a:lnTo>
                  <a:lnTo>
                    <a:pt x="1152131" y="1270000"/>
                  </a:lnTo>
                  <a:lnTo>
                    <a:pt x="1149752" y="1288257"/>
                  </a:lnTo>
                  <a:lnTo>
                    <a:pt x="1146580" y="1306116"/>
                  </a:lnTo>
                  <a:lnTo>
                    <a:pt x="1142616" y="1324372"/>
                  </a:lnTo>
                  <a:lnTo>
                    <a:pt x="1137859" y="1341438"/>
                  </a:lnTo>
                  <a:lnTo>
                    <a:pt x="1131912" y="1358107"/>
                  </a:lnTo>
                  <a:lnTo>
                    <a:pt x="1125172" y="1375172"/>
                  </a:lnTo>
                  <a:lnTo>
                    <a:pt x="1118036" y="1391047"/>
                  </a:lnTo>
                  <a:lnTo>
                    <a:pt x="1109711" y="1406922"/>
                  </a:lnTo>
                  <a:lnTo>
                    <a:pt x="1100989" y="1422401"/>
                  </a:lnTo>
                  <a:lnTo>
                    <a:pt x="1091871" y="1437085"/>
                  </a:lnTo>
                  <a:lnTo>
                    <a:pt x="1081167" y="1451372"/>
                  </a:lnTo>
                  <a:lnTo>
                    <a:pt x="1070463" y="1465660"/>
                  </a:lnTo>
                  <a:lnTo>
                    <a:pt x="1058966" y="1478757"/>
                  </a:lnTo>
                  <a:lnTo>
                    <a:pt x="1047073" y="1491060"/>
                  </a:lnTo>
                  <a:lnTo>
                    <a:pt x="1033990" y="1503760"/>
                  </a:lnTo>
                  <a:lnTo>
                    <a:pt x="1020907" y="1514872"/>
                  </a:lnTo>
                  <a:lnTo>
                    <a:pt x="1007032" y="1525588"/>
                  </a:lnTo>
                  <a:lnTo>
                    <a:pt x="992760" y="1535907"/>
                  </a:lnTo>
                  <a:lnTo>
                    <a:pt x="977695" y="1545432"/>
                  </a:lnTo>
                  <a:lnTo>
                    <a:pt x="962630" y="1554560"/>
                  </a:lnTo>
                  <a:lnTo>
                    <a:pt x="947168" y="1562498"/>
                  </a:lnTo>
                  <a:lnTo>
                    <a:pt x="930518" y="1569641"/>
                  </a:lnTo>
                  <a:lnTo>
                    <a:pt x="913867" y="1576388"/>
                  </a:lnTo>
                  <a:lnTo>
                    <a:pt x="896820" y="1581944"/>
                  </a:lnTo>
                  <a:lnTo>
                    <a:pt x="879773" y="1586707"/>
                  </a:lnTo>
                  <a:lnTo>
                    <a:pt x="861933" y="1590676"/>
                  </a:lnTo>
                  <a:lnTo>
                    <a:pt x="843696" y="1594248"/>
                  </a:lnTo>
                  <a:lnTo>
                    <a:pt x="825460" y="1596629"/>
                  </a:lnTo>
                  <a:lnTo>
                    <a:pt x="806827" y="1598216"/>
                  </a:lnTo>
                  <a:lnTo>
                    <a:pt x="788194" y="1598613"/>
                  </a:lnTo>
                  <a:lnTo>
                    <a:pt x="769561" y="1598216"/>
                  </a:lnTo>
                  <a:lnTo>
                    <a:pt x="750531" y="1596629"/>
                  </a:lnTo>
                  <a:lnTo>
                    <a:pt x="732295" y="1594248"/>
                  </a:lnTo>
                  <a:lnTo>
                    <a:pt x="714058" y="1590676"/>
                  </a:lnTo>
                  <a:lnTo>
                    <a:pt x="696615" y="1586707"/>
                  </a:lnTo>
                  <a:lnTo>
                    <a:pt x="679568" y="1581944"/>
                  </a:lnTo>
                  <a:lnTo>
                    <a:pt x="662124" y="1576388"/>
                  </a:lnTo>
                  <a:lnTo>
                    <a:pt x="645870" y="1569641"/>
                  </a:lnTo>
                  <a:lnTo>
                    <a:pt x="629616" y="1562498"/>
                  </a:lnTo>
                  <a:lnTo>
                    <a:pt x="613758" y="1554560"/>
                  </a:lnTo>
                  <a:lnTo>
                    <a:pt x="598296" y="1545432"/>
                  </a:lnTo>
                  <a:lnTo>
                    <a:pt x="583628" y="1535907"/>
                  </a:lnTo>
                  <a:lnTo>
                    <a:pt x="568960" y="1525588"/>
                  </a:lnTo>
                  <a:lnTo>
                    <a:pt x="555480" y="1514872"/>
                  </a:lnTo>
                  <a:lnTo>
                    <a:pt x="542398" y="1503760"/>
                  </a:lnTo>
                  <a:lnTo>
                    <a:pt x="529315" y="1491060"/>
                  </a:lnTo>
                  <a:lnTo>
                    <a:pt x="517025" y="1478757"/>
                  </a:lnTo>
                  <a:lnTo>
                    <a:pt x="505925" y="1465660"/>
                  </a:lnTo>
                  <a:lnTo>
                    <a:pt x="494824" y="1451372"/>
                  </a:lnTo>
                  <a:lnTo>
                    <a:pt x="484517" y="1437085"/>
                  </a:lnTo>
                  <a:lnTo>
                    <a:pt x="475002" y="1422401"/>
                  </a:lnTo>
                  <a:lnTo>
                    <a:pt x="466280" y="1406922"/>
                  </a:lnTo>
                  <a:lnTo>
                    <a:pt x="458351" y="1391047"/>
                  </a:lnTo>
                  <a:lnTo>
                    <a:pt x="451215" y="1375172"/>
                  </a:lnTo>
                  <a:lnTo>
                    <a:pt x="444476" y="1358107"/>
                  </a:lnTo>
                  <a:lnTo>
                    <a:pt x="438529" y="1341438"/>
                  </a:lnTo>
                  <a:lnTo>
                    <a:pt x="433375" y="1324372"/>
                  </a:lnTo>
                  <a:lnTo>
                    <a:pt x="429411" y="1306116"/>
                  </a:lnTo>
                  <a:lnTo>
                    <a:pt x="426239" y="1288257"/>
                  </a:lnTo>
                  <a:lnTo>
                    <a:pt x="423861" y="1270000"/>
                  </a:lnTo>
                  <a:lnTo>
                    <a:pt x="422671" y="1251347"/>
                  </a:lnTo>
                  <a:lnTo>
                    <a:pt x="422275" y="1232694"/>
                  </a:lnTo>
                  <a:lnTo>
                    <a:pt x="422671" y="1213644"/>
                  </a:lnTo>
                  <a:lnTo>
                    <a:pt x="423861" y="1195388"/>
                  </a:lnTo>
                  <a:lnTo>
                    <a:pt x="426239" y="1176735"/>
                  </a:lnTo>
                  <a:lnTo>
                    <a:pt x="429411" y="1158875"/>
                  </a:lnTo>
                  <a:lnTo>
                    <a:pt x="433375" y="1141413"/>
                  </a:lnTo>
                  <a:lnTo>
                    <a:pt x="438529" y="1123950"/>
                  </a:lnTo>
                  <a:lnTo>
                    <a:pt x="444476" y="1106885"/>
                  </a:lnTo>
                  <a:lnTo>
                    <a:pt x="451215" y="1090613"/>
                  </a:lnTo>
                  <a:lnTo>
                    <a:pt x="458351" y="1073944"/>
                  </a:lnTo>
                  <a:lnTo>
                    <a:pt x="466280" y="1058466"/>
                  </a:lnTo>
                  <a:lnTo>
                    <a:pt x="475002" y="1042988"/>
                  </a:lnTo>
                  <a:lnTo>
                    <a:pt x="484517" y="1027906"/>
                  </a:lnTo>
                  <a:lnTo>
                    <a:pt x="494824" y="1014016"/>
                  </a:lnTo>
                  <a:lnTo>
                    <a:pt x="505925" y="1000125"/>
                  </a:lnTo>
                  <a:lnTo>
                    <a:pt x="517025" y="986631"/>
                  </a:lnTo>
                  <a:lnTo>
                    <a:pt x="529315" y="973931"/>
                  </a:lnTo>
                  <a:lnTo>
                    <a:pt x="542398" y="962025"/>
                  </a:lnTo>
                  <a:lnTo>
                    <a:pt x="555480" y="950516"/>
                  </a:lnTo>
                  <a:lnTo>
                    <a:pt x="568960" y="939403"/>
                  </a:lnTo>
                  <a:lnTo>
                    <a:pt x="583628" y="929481"/>
                  </a:lnTo>
                  <a:lnTo>
                    <a:pt x="598296" y="919956"/>
                  </a:lnTo>
                  <a:lnTo>
                    <a:pt x="613758" y="911225"/>
                  </a:lnTo>
                  <a:lnTo>
                    <a:pt x="629616" y="903288"/>
                  </a:lnTo>
                  <a:lnTo>
                    <a:pt x="645870" y="895350"/>
                  </a:lnTo>
                  <a:lnTo>
                    <a:pt x="662124" y="889000"/>
                  </a:lnTo>
                  <a:lnTo>
                    <a:pt x="679568" y="883444"/>
                  </a:lnTo>
                  <a:lnTo>
                    <a:pt x="696615" y="878285"/>
                  </a:lnTo>
                  <a:lnTo>
                    <a:pt x="714058" y="874316"/>
                  </a:lnTo>
                  <a:lnTo>
                    <a:pt x="732295" y="871141"/>
                  </a:lnTo>
                  <a:lnTo>
                    <a:pt x="750531" y="868760"/>
                  </a:lnTo>
                  <a:lnTo>
                    <a:pt x="769561" y="867569"/>
                  </a:lnTo>
                  <a:lnTo>
                    <a:pt x="788194" y="866775"/>
                  </a:lnTo>
                  <a:close/>
                  <a:moveTo>
                    <a:pt x="781447" y="832045"/>
                  </a:moveTo>
                  <a:lnTo>
                    <a:pt x="771525" y="832443"/>
                  </a:lnTo>
                  <a:lnTo>
                    <a:pt x="761603" y="832840"/>
                  </a:lnTo>
                  <a:lnTo>
                    <a:pt x="751284" y="833634"/>
                  </a:lnTo>
                  <a:lnTo>
                    <a:pt x="741363" y="834428"/>
                  </a:lnTo>
                  <a:lnTo>
                    <a:pt x="731838" y="836016"/>
                  </a:lnTo>
                  <a:lnTo>
                    <a:pt x="721916" y="837207"/>
                  </a:lnTo>
                  <a:lnTo>
                    <a:pt x="711994" y="839193"/>
                  </a:lnTo>
                  <a:lnTo>
                    <a:pt x="702469" y="841178"/>
                  </a:lnTo>
                  <a:lnTo>
                    <a:pt x="692944" y="843164"/>
                  </a:lnTo>
                  <a:lnTo>
                    <a:pt x="683419" y="845546"/>
                  </a:lnTo>
                  <a:lnTo>
                    <a:pt x="674291" y="848326"/>
                  </a:lnTo>
                  <a:lnTo>
                    <a:pt x="655637" y="854282"/>
                  </a:lnTo>
                  <a:lnTo>
                    <a:pt x="637381" y="861429"/>
                  </a:lnTo>
                  <a:lnTo>
                    <a:pt x="619522" y="868973"/>
                  </a:lnTo>
                  <a:lnTo>
                    <a:pt x="602456" y="877709"/>
                  </a:lnTo>
                  <a:lnTo>
                    <a:pt x="585787" y="886842"/>
                  </a:lnTo>
                  <a:lnTo>
                    <a:pt x="569119" y="896769"/>
                  </a:lnTo>
                  <a:lnTo>
                    <a:pt x="553641" y="908284"/>
                  </a:lnTo>
                  <a:lnTo>
                    <a:pt x="538162" y="919799"/>
                  </a:lnTo>
                  <a:lnTo>
                    <a:pt x="523478" y="931711"/>
                  </a:lnTo>
                  <a:lnTo>
                    <a:pt x="509587" y="944815"/>
                  </a:lnTo>
                  <a:lnTo>
                    <a:pt x="496094" y="958712"/>
                  </a:lnTo>
                  <a:lnTo>
                    <a:pt x="482997" y="973007"/>
                  </a:lnTo>
                  <a:lnTo>
                    <a:pt x="470694" y="987699"/>
                  </a:lnTo>
                  <a:lnTo>
                    <a:pt x="459581" y="1003582"/>
                  </a:lnTo>
                  <a:lnTo>
                    <a:pt x="448866" y="1019465"/>
                  </a:lnTo>
                  <a:lnTo>
                    <a:pt x="438547" y="1036142"/>
                  </a:lnTo>
                  <a:lnTo>
                    <a:pt x="434181" y="1045275"/>
                  </a:lnTo>
                  <a:lnTo>
                    <a:pt x="429816" y="1053613"/>
                  </a:lnTo>
                  <a:lnTo>
                    <a:pt x="425450" y="1062349"/>
                  </a:lnTo>
                  <a:lnTo>
                    <a:pt x="421481" y="1071482"/>
                  </a:lnTo>
                  <a:lnTo>
                    <a:pt x="417512" y="1080217"/>
                  </a:lnTo>
                  <a:lnTo>
                    <a:pt x="413941" y="1089747"/>
                  </a:lnTo>
                  <a:lnTo>
                    <a:pt x="410766" y="1098880"/>
                  </a:lnTo>
                  <a:lnTo>
                    <a:pt x="407591" y="1108410"/>
                  </a:lnTo>
                  <a:lnTo>
                    <a:pt x="404416" y="1117940"/>
                  </a:lnTo>
                  <a:lnTo>
                    <a:pt x="402034" y="1127469"/>
                  </a:lnTo>
                  <a:lnTo>
                    <a:pt x="399256" y="1137396"/>
                  </a:lnTo>
                  <a:lnTo>
                    <a:pt x="397272" y="1147323"/>
                  </a:lnTo>
                  <a:lnTo>
                    <a:pt x="395287" y="1157250"/>
                  </a:lnTo>
                  <a:lnTo>
                    <a:pt x="392906" y="1167177"/>
                  </a:lnTo>
                  <a:lnTo>
                    <a:pt x="391319" y="1177104"/>
                  </a:lnTo>
                  <a:lnTo>
                    <a:pt x="390128" y="1187825"/>
                  </a:lnTo>
                  <a:lnTo>
                    <a:pt x="389334" y="1197752"/>
                  </a:lnTo>
                  <a:lnTo>
                    <a:pt x="388541" y="1208076"/>
                  </a:lnTo>
                  <a:lnTo>
                    <a:pt x="388144" y="1218003"/>
                  </a:lnTo>
                  <a:lnTo>
                    <a:pt x="387747" y="1228724"/>
                  </a:lnTo>
                  <a:lnTo>
                    <a:pt x="387747" y="1238650"/>
                  </a:lnTo>
                  <a:lnTo>
                    <a:pt x="388144" y="1248577"/>
                  </a:lnTo>
                  <a:lnTo>
                    <a:pt x="388541" y="1258504"/>
                  </a:lnTo>
                  <a:lnTo>
                    <a:pt x="389334" y="1268431"/>
                  </a:lnTo>
                  <a:lnTo>
                    <a:pt x="390525" y="1278755"/>
                  </a:lnTo>
                  <a:lnTo>
                    <a:pt x="391716" y="1288285"/>
                  </a:lnTo>
                  <a:lnTo>
                    <a:pt x="393303" y="1297815"/>
                  </a:lnTo>
                  <a:lnTo>
                    <a:pt x="395287" y="1307742"/>
                  </a:lnTo>
                  <a:lnTo>
                    <a:pt x="397272" y="1317668"/>
                  </a:lnTo>
                  <a:lnTo>
                    <a:pt x="399653" y="1326801"/>
                  </a:lnTo>
                  <a:lnTo>
                    <a:pt x="402034" y="1336331"/>
                  </a:lnTo>
                  <a:lnTo>
                    <a:pt x="404416" y="1345464"/>
                  </a:lnTo>
                  <a:lnTo>
                    <a:pt x="410369" y="1364523"/>
                  </a:lnTo>
                  <a:lnTo>
                    <a:pt x="417512" y="1382392"/>
                  </a:lnTo>
                  <a:lnTo>
                    <a:pt x="425053" y="1399863"/>
                  </a:lnTo>
                  <a:lnTo>
                    <a:pt x="433387" y="1417334"/>
                  </a:lnTo>
                  <a:lnTo>
                    <a:pt x="443309" y="1434011"/>
                  </a:lnTo>
                  <a:lnTo>
                    <a:pt x="453231" y="1450291"/>
                  </a:lnTo>
                  <a:lnTo>
                    <a:pt x="463947" y="1466174"/>
                  </a:lnTo>
                  <a:lnTo>
                    <a:pt x="475456" y="1481660"/>
                  </a:lnTo>
                  <a:lnTo>
                    <a:pt x="488156" y="1495955"/>
                  </a:lnTo>
                  <a:lnTo>
                    <a:pt x="501253" y="1510250"/>
                  </a:lnTo>
                  <a:lnTo>
                    <a:pt x="514747" y="1523750"/>
                  </a:lnTo>
                  <a:lnTo>
                    <a:pt x="529034" y="1536457"/>
                  </a:lnTo>
                  <a:lnTo>
                    <a:pt x="544116" y="1548766"/>
                  </a:lnTo>
                  <a:lnTo>
                    <a:pt x="559594" y="1560281"/>
                  </a:lnTo>
                  <a:lnTo>
                    <a:pt x="575469" y="1571002"/>
                  </a:lnTo>
                  <a:lnTo>
                    <a:pt x="592534" y="1580532"/>
                  </a:lnTo>
                  <a:lnTo>
                    <a:pt x="601266" y="1585297"/>
                  </a:lnTo>
                  <a:lnTo>
                    <a:pt x="609600" y="1589665"/>
                  </a:lnTo>
                  <a:lnTo>
                    <a:pt x="618331" y="1594430"/>
                  </a:lnTo>
                  <a:lnTo>
                    <a:pt x="627856" y="1598401"/>
                  </a:lnTo>
                  <a:lnTo>
                    <a:pt x="636587" y="1601974"/>
                  </a:lnTo>
                  <a:lnTo>
                    <a:pt x="645716" y="1605548"/>
                  </a:lnTo>
                  <a:lnTo>
                    <a:pt x="655241" y="1609122"/>
                  </a:lnTo>
                  <a:lnTo>
                    <a:pt x="664369" y="1612298"/>
                  </a:lnTo>
                  <a:lnTo>
                    <a:pt x="674291" y="1615078"/>
                  </a:lnTo>
                  <a:lnTo>
                    <a:pt x="683816" y="1617857"/>
                  </a:lnTo>
                  <a:lnTo>
                    <a:pt x="693738" y="1620240"/>
                  </a:lnTo>
                  <a:lnTo>
                    <a:pt x="703263" y="1622622"/>
                  </a:lnTo>
                  <a:lnTo>
                    <a:pt x="713184" y="1624607"/>
                  </a:lnTo>
                  <a:lnTo>
                    <a:pt x="723503" y="1626196"/>
                  </a:lnTo>
                  <a:lnTo>
                    <a:pt x="733822" y="1627784"/>
                  </a:lnTo>
                  <a:lnTo>
                    <a:pt x="743744" y="1628975"/>
                  </a:lnTo>
                  <a:lnTo>
                    <a:pt x="754063" y="1630167"/>
                  </a:lnTo>
                  <a:lnTo>
                    <a:pt x="764778" y="1630961"/>
                  </a:lnTo>
                  <a:lnTo>
                    <a:pt x="774700" y="1631358"/>
                  </a:lnTo>
                  <a:lnTo>
                    <a:pt x="784622" y="1631755"/>
                  </a:lnTo>
                  <a:lnTo>
                    <a:pt x="794941" y="1631755"/>
                  </a:lnTo>
                  <a:lnTo>
                    <a:pt x="804863" y="1631358"/>
                  </a:lnTo>
                  <a:lnTo>
                    <a:pt x="815181" y="1630564"/>
                  </a:lnTo>
                  <a:lnTo>
                    <a:pt x="825103" y="1630167"/>
                  </a:lnTo>
                  <a:lnTo>
                    <a:pt x="834628" y="1628975"/>
                  </a:lnTo>
                  <a:lnTo>
                    <a:pt x="844550" y="1627784"/>
                  </a:lnTo>
                  <a:lnTo>
                    <a:pt x="854472" y="1626196"/>
                  </a:lnTo>
                  <a:lnTo>
                    <a:pt x="864394" y="1624607"/>
                  </a:lnTo>
                  <a:lnTo>
                    <a:pt x="873919" y="1622622"/>
                  </a:lnTo>
                  <a:lnTo>
                    <a:pt x="883444" y="1620240"/>
                  </a:lnTo>
                  <a:lnTo>
                    <a:pt x="892572" y="1617857"/>
                  </a:lnTo>
                  <a:lnTo>
                    <a:pt x="902494" y="1615078"/>
                  </a:lnTo>
                  <a:lnTo>
                    <a:pt x="920750" y="1609122"/>
                  </a:lnTo>
                  <a:lnTo>
                    <a:pt x="938609" y="1602371"/>
                  </a:lnTo>
                  <a:lnTo>
                    <a:pt x="956469" y="1594827"/>
                  </a:lnTo>
                  <a:lnTo>
                    <a:pt x="973931" y="1586091"/>
                  </a:lnTo>
                  <a:lnTo>
                    <a:pt x="990600" y="1576561"/>
                  </a:lnTo>
                  <a:lnTo>
                    <a:pt x="1006872" y="1566635"/>
                  </a:lnTo>
                  <a:lnTo>
                    <a:pt x="1022747" y="1555914"/>
                  </a:lnTo>
                  <a:lnTo>
                    <a:pt x="1038225" y="1544001"/>
                  </a:lnTo>
                  <a:lnTo>
                    <a:pt x="1052910" y="1531692"/>
                  </a:lnTo>
                  <a:lnTo>
                    <a:pt x="1066800" y="1518588"/>
                  </a:lnTo>
                  <a:lnTo>
                    <a:pt x="1080294" y="1505088"/>
                  </a:lnTo>
                  <a:lnTo>
                    <a:pt x="1093391" y="1490396"/>
                  </a:lnTo>
                  <a:lnTo>
                    <a:pt x="1105297" y="1475704"/>
                  </a:lnTo>
                  <a:lnTo>
                    <a:pt x="1116806" y="1460218"/>
                  </a:lnTo>
                  <a:lnTo>
                    <a:pt x="1127125" y="1443938"/>
                  </a:lnTo>
                  <a:lnTo>
                    <a:pt x="1137444" y="1427261"/>
                  </a:lnTo>
                  <a:lnTo>
                    <a:pt x="1142206" y="1418923"/>
                  </a:lnTo>
                  <a:lnTo>
                    <a:pt x="1146572" y="1410187"/>
                  </a:lnTo>
                  <a:lnTo>
                    <a:pt x="1150938" y="1401054"/>
                  </a:lnTo>
                  <a:lnTo>
                    <a:pt x="1154906" y="1392319"/>
                  </a:lnTo>
                  <a:lnTo>
                    <a:pt x="1158478" y="1383186"/>
                  </a:lnTo>
                  <a:lnTo>
                    <a:pt x="1162050" y="1374053"/>
                  </a:lnTo>
                  <a:lnTo>
                    <a:pt x="1165622" y="1364920"/>
                  </a:lnTo>
                  <a:lnTo>
                    <a:pt x="1168797" y="1354993"/>
                  </a:lnTo>
                  <a:lnTo>
                    <a:pt x="1171575" y="1345861"/>
                  </a:lnTo>
                  <a:lnTo>
                    <a:pt x="1174353" y="1335934"/>
                  </a:lnTo>
                  <a:lnTo>
                    <a:pt x="1177131" y="1326404"/>
                  </a:lnTo>
                  <a:lnTo>
                    <a:pt x="1179513" y="1316874"/>
                  </a:lnTo>
                  <a:lnTo>
                    <a:pt x="1181497" y="1306550"/>
                  </a:lnTo>
                  <a:lnTo>
                    <a:pt x="1183085" y="1296623"/>
                  </a:lnTo>
                  <a:lnTo>
                    <a:pt x="1184672" y="1286299"/>
                  </a:lnTo>
                  <a:lnTo>
                    <a:pt x="1185863" y="1276373"/>
                  </a:lnTo>
                  <a:lnTo>
                    <a:pt x="1187053" y="1265652"/>
                  </a:lnTo>
                  <a:lnTo>
                    <a:pt x="1187847" y="1255328"/>
                  </a:lnTo>
                  <a:lnTo>
                    <a:pt x="1188244" y="1245401"/>
                  </a:lnTo>
                  <a:lnTo>
                    <a:pt x="1188641" y="1235474"/>
                  </a:lnTo>
                  <a:lnTo>
                    <a:pt x="1188641" y="1225150"/>
                  </a:lnTo>
                  <a:lnTo>
                    <a:pt x="1188244" y="1214826"/>
                  </a:lnTo>
                  <a:lnTo>
                    <a:pt x="1187847" y="1204899"/>
                  </a:lnTo>
                  <a:lnTo>
                    <a:pt x="1187053" y="1194972"/>
                  </a:lnTo>
                  <a:lnTo>
                    <a:pt x="1185863" y="1185442"/>
                  </a:lnTo>
                  <a:lnTo>
                    <a:pt x="1184672" y="1175118"/>
                  </a:lnTo>
                  <a:lnTo>
                    <a:pt x="1183085" y="1165589"/>
                  </a:lnTo>
                  <a:lnTo>
                    <a:pt x="1181497" y="1156059"/>
                  </a:lnTo>
                  <a:lnTo>
                    <a:pt x="1179513" y="1146529"/>
                  </a:lnTo>
                  <a:lnTo>
                    <a:pt x="1177131" y="1136999"/>
                  </a:lnTo>
                  <a:lnTo>
                    <a:pt x="1174353" y="1127072"/>
                  </a:lnTo>
                  <a:lnTo>
                    <a:pt x="1171575" y="1117940"/>
                  </a:lnTo>
                  <a:lnTo>
                    <a:pt x="1165622" y="1099674"/>
                  </a:lnTo>
                  <a:lnTo>
                    <a:pt x="1158875" y="1081012"/>
                  </a:lnTo>
                  <a:lnTo>
                    <a:pt x="1151335" y="1063540"/>
                  </a:lnTo>
                  <a:lnTo>
                    <a:pt x="1143000" y="1046466"/>
                  </a:lnTo>
                  <a:lnTo>
                    <a:pt x="1133475" y="1029392"/>
                  </a:lnTo>
                  <a:lnTo>
                    <a:pt x="1123156" y="1013112"/>
                  </a:lnTo>
                  <a:lnTo>
                    <a:pt x="1112441" y="997626"/>
                  </a:lnTo>
                  <a:lnTo>
                    <a:pt x="1100931" y="982140"/>
                  </a:lnTo>
                  <a:lnTo>
                    <a:pt x="1088628" y="967448"/>
                  </a:lnTo>
                  <a:lnTo>
                    <a:pt x="1075135" y="953550"/>
                  </a:lnTo>
                  <a:lnTo>
                    <a:pt x="1061641" y="939653"/>
                  </a:lnTo>
                  <a:lnTo>
                    <a:pt x="1047353" y="926946"/>
                  </a:lnTo>
                  <a:lnTo>
                    <a:pt x="1032272" y="915034"/>
                  </a:lnTo>
                  <a:lnTo>
                    <a:pt x="1016794" y="903519"/>
                  </a:lnTo>
                  <a:lnTo>
                    <a:pt x="1000522" y="892798"/>
                  </a:lnTo>
                  <a:lnTo>
                    <a:pt x="983456" y="882871"/>
                  </a:lnTo>
                  <a:lnTo>
                    <a:pt x="975122" y="878106"/>
                  </a:lnTo>
                  <a:lnTo>
                    <a:pt x="966391" y="873738"/>
                  </a:lnTo>
                  <a:lnTo>
                    <a:pt x="957659" y="869371"/>
                  </a:lnTo>
                  <a:lnTo>
                    <a:pt x="948928" y="865400"/>
                  </a:lnTo>
                  <a:lnTo>
                    <a:pt x="939403" y="861826"/>
                  </a:lnTo>
                  <a:lnTo>
                    <a:pt x="930275" y="858252"/>
                  </a:lnTo>
                  <a:lnTo>
                    <a:pt x="921147" y="854282"/>
                  </a:lnTo>
                  <a:lnTo>
                    <a:pt x="911622" y="851105"/>
                  </a:lnTo>
                  <a:lnTo>
                    <a:pt x="902494" y="848326"/>
                  </a:lnTo>
                  <a:lnTo>
                    <a:pt x="892175" y="845546"/>
                  </a:lnTo>
                  <a:lnTo>
                    <a:pt x="882650" y="843164"/>
                  </a:lnTo>
                  <a:lnTo>
                    <a:pt x="872728" y="840781"/>
                  </a:lnTo>
                  <a:lnTo>
                    <a:pt x="863203" y="838796"/>
                  </a:lnTo>
                  <a:lnTo>
                    <a:pt x="852488" y="837207"/>
                  </a:lnTo>
                  <a:lnTo>
                    <a:pt x="842566" y="835619"/>
                  </a:lnTo>
                  <a:lnTo>
                    <a:pt x="832247" y="834428"/>
                  </a:lnTo>
                  <a:lnTo>
                    <a:pt x="822325" y="833237"/>
                  </a:lnTo>
                  <a:lnTo>
                    <a:pt x="812006" y="832840"/>
                  </a:lnTo>
                  <a:lnTo>
                    <a:pt x="801688" y="832045"/>
                  </a:lnTo>
                  <a:lnTo>
                    <a:pt x="791369" y="832045"/>
                  </a:lnTo>
                  <a:lnTo>
                    <a:pt x="781447" y="832045"/>
                  </a:lnTo>
                  <a:close/>
                  <a:moveTo>
                    <a:pt x="802481" y="444500"/>
                  </a:moveTo>
                  <a:lnTo>
                    <a:pt x="823913" y="445294"/>
                  </a:lnTo>
                  <a:lnTo>
                    <a:pt x="844947" y="446486"/>
                  </a:lnTo>
                  <a:lnTo>
                    <a:pt x="866775" y="448471"/>
                  </a:lnTo>
                  <a:lnTo>
                    <a:pt x="887413" y="450853"/>
                  </a:lnTo>
                  <a:lnTo>
                    <a:pt x="908844" y="453633"/>
                  </a:lnTo>
                  <a:lnTo>
                    <a:pt x="929878" y="457207"/>
                  </a:lnTo>
                  <a:lnTo>
                    <a:pt x="950913" y="461177"/>
                  </a:lnTo>
                  <a:lnTo>
                    <a:pt x="971550" y="465545"/>
                  </a:lnTo>
                  <a:lnTo>
                    <a:pt x="977106" y="467530"/>
                  </a:lnTo>
                  <a:lnTo>
                    <a:pt x="981869" y="470310"/>
                  </a:lnTo>
                  <a:lnTo>
                    <a:pt x="985838" y="473487"/>
                  </a:lnTo>
                  <a:lnTo>
                    <a:pt x="989013" y="477060"/>
                  </a:lnTo>
                  <a:lnTo>
                    <a:pt x="991791" y="481428"/>
                  </a:lnTo>
                  <a:lnTo>
                    <a:pt x="992981" y="483413"/>
                  </a:lnTo>
                  <a:lnTo>
                    <a:pt x="993378" y="485796"/>
                  </a:lnTo>
                  <a:lnTo>
                    <a:pt x="993775" y="488575"/>
                  </a:lnTo>
                  <a:lnTo>
                    <a:pt x="993775" y="490561"/>
                  </a:lnTo>
                  <a:lnTo>
                    <a:pt x="993775" y="492943"/>
                  </a:lnTo>
                  <a:lnTo>
                    <a:pt x="993378" y="495326"/>
                  </a:lnTo>
                  <a:lnTo>
                    <a:pt x="989409" y="520341"/>
                  </a:lnTo>
                  <a:lnTo>
                    <a:pt x="985838" y="546151"/>
                  </a:lnTo>
                  <a:lnTo>
                    <a:pt x="978297" y="596580"/>
                  </a:lnTo>
                  <a:lnTo>
                    <a:pt x="977503" y="600948"/>
                  </a:lnTo>
                  <a:lnTo>
                    <a:pt x="977106" y="605316"/>
                  </a:lnTo>
                  <a:lnTo>
                    <a:pt x="977900" y="609683"/>
                  </a:lnTo>
                  <a:lnTo>
                    <a:pt x="979488" y="613654"/>
                  </a:lnTo>
                  <a:lnTo>
                    <a:pt x="981472" y="617625"/>
                  </a:lnTo>
                  <a:lnTo>
                    <a:pt x="983853" y="620801"/>
                  </a:lnTo>
                  <a:lnTo>
                    <a:pt x="987028" y="623581"/>
                  </a:lnTo>
                  <a:lnTo>
                    <a:pt x="990600" y="626361"/>
                  </a:lnTo>
                  <a:lnTo>
                    <a:pt x="1005681" y="631920"/>
                  </a:lnTo>
                  <a:lnTo>
                    <a:pt x="1020366" y="637479"/>
                  </a:lnTo>
                  <a:lnTo>
                    <a:pt x="1034653" y="643435"/>
                  </a:lnTo>
                  <a:lnTo>
                    <a:pt x="1049338" y="649391"/>
                  </a:lnTo>
                  <a:lnTo>
                    <a:pt x="1063625" y="656141"/>
                  </a:lnTo>
                  <a:lnTo>
                    <a:pt x="1077516" y="662891"/>
                  </a:lnTo>
                  <a:lnTo>
                    <a:pt x="1091803" y="670039"/>
                  </a:lnTo>
                  <a:lnTo>
                    <a:pt x="1105297" y="677583"/>
                  </a:lnTo>
                  <a:lnTo>
                    <a:pt x="1118791" y="685525"/>
                  </a:lnTo>
                  <a:lnTo>
                    <a:pt x="1132285" y="693863"/>
                  </a:lnTo>
                  <a:lnTo>
                    <a:pt x="1144985" y="702599"/>
                  </a:lnTo>
                  <a:lnTo>
                    <a:pt x="1157685" y="711335"/>
                  </a:lnTo>
                  <a:lnTo>
                    <a:pt x="1170385" y="720864"/>
                  </a:lnTo>
                  <a:lnTo>
                    <a:pt x="1183085" y="730394"/>
                  </a:lnTo>
                  <a:lnTo>
                    <a:pt x="1195388" y="739924"/>
                  </a:lnTo>
                  <a:lnTo>
                    <a:pt x="1207294" y="749851"/>
                  </a:lnTo>
                  <a:lnTo>
                    <a:pt x="1211263" y="751836"/>
                  </a:lnTo>
                  <a:lnTo>
                    <a:pt x="1215231" y="753028"/>
                  </a:lnTo>
                  <a:lnTo>
                    <a:pt x="1219597" y="753425"/>
                  </a:lnTo>
                  <a:lnTo>
                    <a:pt x="1224360" y="753425"/>
                  </a:lnTo>
                  <a:lnTo>
                    <a:pt x="1228328" y="752630"/>
                  </a:lnTo>
                  <a:lnTo>
                    <a:pt x="1232297" y="751042"/>
                  </a:lnTo>
                  <a:lnTo>
                    <a:pt x="1236266" y="748660"/>
                  </a:lnTo>
                  <a:lnTo>
                    <a:pt x="1239441" y="745880"/>
                  </a:lnTo>
                  <a:lnTo>
                    <a:pt x="1320006" y="681554"/>
                  </a:lnTo>
                  <a:lnTo>
                    <a:pt x="1321594" y="679966"/>
                  </a:lnTo>
                  <a:lnTo>
                    <a:pt x="1323181" y="678774"/>
                  </a:lnTo>
                  <a:lnTo>
                    <a:pt x="1325166" y="677583"/>
                  </a:lnTo>
                  <a:lnTo>
                    <a:pt x="1327547" y="676789"/>
                  </a:lnTo>
                  <a:lnTo>
                    <a:pt x="1329531" y="676392"/>
                  </a:lnTo>
                  <a:lnTo>
                    <a:pt x="1331913" y="675995"/>
                  </a:lnTo>
                  <a:lnTo>
                    <a:pt x="1336675" y="675995"/>
                  </a:lnTo>
                  <a:lnTo>
                    <a:pt x="1341835" y="676789"/>
                  </a:lnTo>
                  <a:lnTo>
                    <a:pt x="1346597" y="678774"/>
                  </a:lnTo>
                  <a:lnTo>
                    <a:pt x="1351360" y="681554"/>
                  </a:lnTo>
                  <a:lnTo>
                    <a:pt x="1355725" y="685128"/>
                  </a:lnTo>
                  <a:lnTo>
                    <a:pt x="1370410" y="700614"/>
                  </a:lnTo>
                  <a:lnTo>
                    <a:pt x="1384300" y="716497"/>
                  </a:lnTo>
                  <a:lnTo>
                    <a:pt x="1397794" y="733174"/>
                  </a:lnTo>
                  <a:lnTo>
                    <a:pt x="1411685" y="749454"/>
                  </a:lnTo>
                  <a:lnTo>
                    <a:pt x="1424385" y="766925"/>
                  </a:lnTo>
                  <a:lnTo>
                    <a:pt x="1436688" y="783999"/>
                  </a:lnTo>
                  <a:lnTo>
                    <a:pt x="1448594" y="801471"/>
                  </a:lnTo>
                  <a:lnTo>
                    <a:pt x="1460103" y="819736"/>
                  </a:lnTo>
                  <a:lnTo>
                    <a:pt x="1462485" y="824898"/>
                  </a:lnTo>
                  <a:lnTo>
                    <a:pt x="1464072" y="830060"/>
                  </a:lnTo>
                  <a:lnTo>
                    <a:pt x="1464866" y="835619"/>
                  </a:lnTo>
                  <a:lnTo>
                    <a:pt x="1464469" y="840384"/>
                  </a:lnTo>
                  <a:lnTo>
                    <a:pt x="1463278" y="845149"/>
                  </a:lnTo>
                  <a:lnTo>
                    <a:pt x="1462485" y="847134"/>
                  </a:lnTo>
                  <a:lnTo>
                    <a:pt x="1461294" y="849120"/>
                  </a:lnTo>
                  <a:lnTo>
                    <a:pt x="1460103" y="851105"/>
                  </a:lnTo>
                  <a:lnTo>
                    <a:pt x="1458516" y="852693"/>
                  </a:lnTo>
                  <a:lnTo>
                    <a:pt x="1456532" y="853885"/>
                  </a:lnTo>
                  <a:lnTo>
                    <a:pt x="1454944" y="855076"/>
                  </a:lnTo>
                  <a:lnTo>
                    <a:pt x="1434307" y="871356"/>
                  </a:lnTo>
                  <a:lnTo>
                    <a:pt x="1413669" y="886445"/>
                  </a:lnTo>
                  <a:lnTo>
                    <a:pt x="1393032" y="901931"/>
                  </a:lnTo>
                  <a:lnTo>
                    <a:pt x="1372394" y="917020"/>
                  </a:lnTo>
                  <a:lnTo>
                    <a:pt x="1368822" y="919402"/>
                  </a:lnTo>
                  <a:lnTo>
                    <a:pt x="1365647" y="922579"/>
                  </a:lnTo>
                  <a:lnTo>
                    <a:pt x="1362869" y="925755"/>
                  </a:lnTo>
                  <a:lnTo>
                    <a:pt x="1361281" y="929726"/>
                  </a:lnTo>
                  <a:lnTo>
                    <a:pt x="1360091" y="933697"/>
                  </a:lnTo>
                  <a:lnTo>
                    <a:pt x="1359297" y="938065"/>
                  </a:lnTo>
                  <a:lnTo>
                    <a:pt x="1359694" y="942432"/>
                  </a:lnTo>
                  <a:lnTo>
                    <a:pt x="1360488" y="946800"/>
                  </a:lnTo>
                  <a:lnTo>
                    <a:pt x="1366838" y="961492"/>
                  </a:lnTo>
                  <a:lnTo>
                    <a:pt x="1373188" y="975390"/>
                  </a:lnTo>
                  <a:lnTo>
                    <a:pt x="1379141" y="989684"/>
                  </a:lnTo>
                  <a:lnTo>
                    <a:pt x="1384697" y="1004773"/>
                  </a:lnTo>
                  <a:lnTo>
                    <a:pt x="1390253" y="1019068"/>
                  </a:lnTo>
                  <a:lnTo>
                    <a:pt x="1395413" y="1033760"/>
                  </a:lnTo>
                  <a:lnTo>
                    <a:pt x="1400175" y="1048849"/>
                  </a:lnTo>
                  <a:lnTo>
                    <a:pt x="1404938" y="1063937"/>
                  </a:lnTo>
                  <a:lnTo>
                    <a:pt x="1408510" y="1079026"/>
                  </a:lnTo>
                  <a:lnTo>
                    <a:pt x="1412082" y="1094512"/>
                  </a:lnTo>
                  <a:lnTo>
                    <a:pt x="1415257" y="1109601"/>
                  </a:lnTo>
                  <a:lnTo>
                    <a:pt x="1418035" y="1125087"/>
                  </a:lnTo>
                  <a:lnTo>
                    <a:pt x="1420416" y="1140573"/>
                  </a:lnTo>
                  <a:lnTo>
                    <a:pt x="1422400" y="1156059"/>
                  </a:lnTo>
                  <a:lnTo>
                    <a:pt x="1424385" y="1171545"/>
                  </a:lnTo>
                  <a:lnTo>
                    <a:pt x="1425575" y="1187428"/>
                  </a:lnTo>
                  <a:lnTo>
                    <a:pt x="1427163" y="1191398"/>
                  </a:lnTo>
                  <a:lnTo>
                    <a:pt x="1429147" y="1195369"/>
                  </a:lnTo>
                  <a:lnTo>
                    <a:pt x="1431925" y="1198546"/>
                  </a:lnTo>
                  <a:lnTo>
                    <a:pt x="1435100" y="1201722"/>
                  </a:lnTo>
                  <a:lnTo>
                    <a:pt x="1438672" y="1204105"/>
                  </a:lnTo>
                  <a:lnTo>
                    <a:pt x="1442641" y="1205693"/>
                  </a:lnTo>
                  <a:lnTo>
                    <a:pt x="1446610" y="1206884"/>
                  </a:lnTo>
                  <a:lnTo>
                    <a:pt x="1451769" y="1206884"/>
                  </a:lnTo>
                  <a:lnTo>
                    <a:pt x="1476772" y="1209267"/>
                  </a:lnTo>
                  <a:lnTo>
                    <a:pt x="1502569" y="1212046"/>
                  </a:lnTo>
                  <a:lnTo>
                    <a:pt x="1527969" y="1214826"/>
                  </a:lnTo>
                  <a:lnTo>
                    <a:pt x="1553766" y="1218003"/>
                  </a:lnTo>
                  <a:lnTo>
                    <a:pt x="1555750" y="1218003"/>
                  </a:lnTo>
                  <a:lnTo>
                    <a:pt x="1558132" y="1218400"/>
                  </a:lnTo>
                  <a:lnTo>
                    <a:pt x="1560116" y="1219194"/>
                  </a:lnTo>
                  <a:lnTo>
                    <a:pt x="1562497" y="1219988"/>
                  </a:lnTo>
                  <a:lnTo>
                    <a:pt x="1564482" y="1221179"/>
                  </a:lnTo>
                  <a:lnTo>
                    <a:pt x="1566069" y="1222767"/>
                  </a:lnTo>
                  <a:lnTo>
                    <a:pt x="1569641" y="1226341"/>
                  </a:lnTo>
                  <a:lnTo>
                    <a:pt x="1572419" y="1230709"/>
                  </a:lnTo>
                  <a:lnTo>
                    <a:pt x="1574404" y="1235474"/>
                  </a:lnTo>
                  <a:lnTo>
                    <a:pt x="1575991" y="1240636"/>
                  </a:lnTo>
                  <a:lnTo>
                    <a:pt x="1576388" y="1246195"/>
                  </a:lnTo>
                  <a:lnTo>
                    <a:pt x="1575594" y="1267240"/>
                  </a:lnTo>
                  <a:lnTo>
                    <a:pt x="1574404" y="1289079"/>
                  </a:lnTo>
                  <a:lnTo>
                    <a:pt x="1572419" y="1310124"/>
                  </a:lnTo>
                  <a:lnTo>
                    <a:pt x="1570038" y="1331169"/>
                  </a:lnTo>
                  <a:lnTo>
                    <a:pt x="1567260" y="1352214"/>
                  </a:lnTo>
                  <a:lnTo>
                    <a:pt x="1563688" y="1373656"/>
                  </a:lnTo>
                  <a:lnTo>
                    <a:pt x="1559719" y="1394304"/>
                  </a:lnTo>
                  <a:lnTo>
                    <a:pt x="1555353" y="1415349"/>
                  </a:lnTo>
                  <a:lnTo>
                    <a:pt x="1553369" y="1420511"/>
                  </a:lnTo>
                  <a:lnTo>
                    <a:pt x="1550591" y="1425276"/>
                  </a:lnTo>
                  <a:lnTo>
                    <a:pt x="1547416" y="1429644"/>
                  </a:lnTo>
                  <a:lnTo>
                    <a:pt x="1543447" y="1432820"/>
                  </a:lnTo>
                  <a:lnTo>
                    <a:pt x="1539082" y="1435203"/>
                  </a:lnTo>
                  <a:lnTo>
                    <a:pt x="1536700" y="1435997"/>
                  </a:lnTo>
                  <a:lnTo>
                    <a:pt x="1534716" y="1436791"/>
                  </a:lnTo>
                  <a:lnTo>
                    <a:pt x="1532335" y="1437188"/>
                  </a:lnTo>
                  <a:lnTo>
                    <a:pt x="1530350" y="1437188"/>
                  </a:lnTo>
                  <a:lnTo>
                    <a:pt x="1527969" y="1436791"/>
                  </a:lnTo>
                  <a:lnTo>
                    <a:pt x="1525588" y="1436394"/>
                  </a:lnTo>
                  <a:lnTo>
                    <a:pt x="1474788" y="1429644"/>
                  </a:lnTo>
                  <a:lnTo>
                    <a:pt x="1448991" y="1425673"/>
                  </a:lnTo>
                  <a:lnTo>
                    <a:pt x="1423988" y="1421702"/>
                  </a:lnTo>
                  <a:lnTo>
                    <a:pt x="1419622" y="1420908"/>
                  </a:lnTo>
                  <a:lnTo>
                    <a:pt x="1415257" y="1420908"/>
                  </a:lnTo>
                  <a:lnTo>
                    <a:pt x="1410891" y="1421702"/>
                  </a:lnTo>
                  <a:lnTo>
                    <a:pt x="1406922" y="1422893"/>
                  </a:lnTo>
                  <a:lnTo>
                    <a:pt x="1402953" y="1424879"/>
                  </a:lnTo>
                  <a:lnTo>
                    <a:pt x="1399382" y="1427658"/>
                  </a:lnTo>
                  <a:lnTo>
                    <a:pt x="1396603" y="1430835"/>
                  </a:lnTo>
                  <a:lnTo>
                    <a:pt x="1394222" y="1434408"/>
                  </a:lnTo>
                  <a:lnTo>
                    <a:pt x="1388666" y="1449100"/>
                  </a:lnTo>
                  <a:lnTo>
                    <a:pt x="1383110" y="1464189"/>
                  </a:lnTo>
                  <a:lnTo>
                    <a:pt x="1377156" y="1478484"/>
                  </a:lnTo>
                  <a:lnTo>
                    <a:pt x="1371203" y="1492381"/>
                  </a:lnTo>
                  <a:lnTo>
                    <a:pt x="1364456" y="1507073"/>
                  </a:lnTo>
                  <a:lnTo>
                    <a:pt x="1357313" y="1520971"/>
                  </a:lnTo>
                  <a:lnTo>
                    <a:pt x="1350169" y="1534869"/>
                  </a:lnTo>
                  <a:lnTo>
                    <a:pt x="1343025" y="1548766"/>
                  </a:lnTo>
                  <a:lnTo>
                    <a:pt x="1335088" y="1561870"/>
                  </a:lnTo>
                  <a:lnTo>
                    <a:pt x="1326753" y="1574973"/>
                  </a:lnTo>
                  <a:lnTo>
                    <a:pt x="1318022" y="1588077"/>
                  </a:lnTo>
                  <a:lnTo>
                    <a:pt x="1308894" y="1601180"/>
                  </a:lnTo>
                  <a:lnTo>
                    <a:pt x="1299766" y="1613886"/>
                  </a:lnTo>
                  <a:lnTo>
                    <a:pt x="1290241" y="1626196"/>
                  </a:lnTo>
                  <a:lnTo>
                    <a:pt x="1280716" y="1638902"/>
                  </a:lnTo>
                  <a:lnTo>
                    <a:pt x="1270794" y="1650814"/>
                  </a:lnTo>
                  <a:lnTo>
                    <a:pt x="1268810" y="1654785"/>
                  </a:lnTo>
                  <a:lnTo>
                    <a:pt x="1267619" y="1658756"/>
                  </a:lnTo>
                  <a:lnTo>
                    <a:pt x="1266825" y="1663124"/>
                  </a:lnTo>
                  <a:lnTo>
                    <a:pt x="1267222" y="1667095"/>
                  </a:lnTo>
                  <a:lnTo>
                    <a:pt x="1268016" y="1671462"/>
                  </a:lnTo>
                  <a:lnTo>
                    <a:pt x="1269603" y="1675433"/>
                  </a:lnTo>
                  <a:lnTo>
                    <a:pt x="1271588" y="1679007"/>
                  </a:lnTo>
                  <a:lnTo>
                    <a:pt x="1274763" y="1682580"/>
                  </a:lnTo>
                  <a:lnTo>
                    <a:pt x="1339056" y="1762790"/>
                  </a:lnTo>
                  <a:lnTo>
                    <a:pt x="1340644" y="1764378"/>
                  </a:lnTo>
                  <a:lnTo>
                    <a:pt x="1341835" y="1766363"/>
                  </a:lnTo>
                  <a:lnTo>
                    <a:pt x="1343025" y="1768349"/>
                  </a:lnTo>
                  <a:lnTo>
                    <a:pt x="1343819" y="1770334"/>
                  </a:lnTo>
                  <a:lnTo>
                    <a:pt x="1344216" y="1772717"/>
                  </a:lnTo>
                  <a:lnTo>
                    <a:pt x="1344613" y="1774702"/>
                  </a:lnTo>
                  <a:lnTo>
                    <a:pt x="1344613" y="1779864"/>
                  </a:lnTo>
                  <a:lnTo>
                    <a:pt x="1343819" y="1785026"/>
                  </a:lnTo>
                  <a:lnTo>
                    <a:pt x="1341835" y="1789791"/>
                  </a:lnTo>
                  <a:lnTo>
                    <a:pt x="1339056" y="1794556"/>
                  </a:lnTo>
                  <a:lnTo>
                    <a:pt x="1335485" y="1798923"/>
                  </a:lnTo>
                  <a:lnTo>
                    <a:pt x="1320006" y="1813218"/>
                  </a:lnTo>
                  <a:lnTo>
                    <a:pt x="1303735" y="1827513"/>
                  </a:lnTo>
                  <a:lnTo>
                    <a:pt x="1287463" y="1841013"/>
                  </a:lnTo>
                  <a:lnTo>
                    <a:pt x="1271191" y="1854514"/>
                  </a:lnTo>
                  <a:lnTo>
                    <a:pt x="1253728" y="1867220"/>
                  </a:lnTo>
                  <a:lnTo>
                    <a:pt x="1236663" y="1879927"/>
                  </a:lnTo>
                  <a:lnTo>
                    <a:pt x="1218406" y="1891442"/>
                  </a:lnTo>
                  <a:lnTo>
                    <a:pt x="1200547" y="1902957"/>
                  </a:lnTo>
                  <a:lnTo>
                    <a:pt x="1195388" y="1905340"/>
                  </a:lnTo>
                  <a:lnTo>
                    <a:pt x="1190228" y="1906928"/>
                  </a:lnTo>
                  <a:lnTo>
                    <a:pt x="1185069" y="1907325"/>
                  </a:lnTo>
                  <a:lnTo>
                    <a:pt x="1179910" y="1906928"/>
                  </a:lnTo>
                  <a:lnTo>
                    <a:pt x="1175544" y="1906134"/>
                  </a:lnTo>
                  <a:lnTo>
                    <a:pt x="1172766" y="1904943"/>
                  </a:lnTo>
                  <a:lnTo>
                    <a:pt x="1170781" y="1903751"/>
                  </a:lnTo>
                  <a:lnTo>
                    <a:pt x="1169194" y="1902560"/>
                  </a:lnTo>
                  <a:lnTo>
                    <a:pt x="1167606" y="1900972"/>
                  </a:lnTo>
                  <a:lnTo>
                    <a:pt x="1166019" y="1899383"/>
                  </a:lnTo>
                  <a:lnTo>
                    <a:pt x="1164828" y="1897398"/>
                  </a:lnTo>
                  <a:lnTo>
                    <a:pt x="1149350" y="1877147"/>
                  </a:lnTo>
                  <a:lnTo>
                    <a:pt x="1133872" y="1856499"/>
                  </a:lnTo>
                  <a:lnTo>
                    <a:pt x="1103313" y="1815204"/>
                  </a:lnTo>
                  <a:lnTo>
                    <a:pt x="1100931" y="1811630"/>
                  </a:lnTo>
                  <a:lnTo>
                    <a:pt x="1097756" y="1808453"/>
                  </a:lnTo>
                  <a:lnTo>
                    <a:pt x="1094581" y="1806071"/>
                  </a:lnTo>
                  <a:lnTo>
                    <a:pt x="1090613" y="1804085"/>
                  </a:lnTo>
                  <a:lnTo>
                    <a:pt x="1086644" y="1802894"/>
                  </a:lnTo>
                  <a:lnTo>
                    <a:pt x="1081881" y="1802497"/>
                  </a:lnTo>
                  <a:lnTo>
                    <a:pt x="1077516" y="1802497"/>
                  </a:lnTo>
                  <a:lnTo>
                    <a:pt x="1073150" y="1803291"/>
                  </a:lnTo>
                  <a:lnTo>
                    <a:pt x="1058863" y="1810042"/>
                  </a:lnTo>
                  <a:lnTo>
                    <a:pt x="1044972" y="1815998"/>
                  </a:lnTo>
                  <a:lnTo>
                    <a:pt x="1029891" y="1821954"/>
                  </a:lnTo>
                  <a:lnTo>
                    <a:pt x="1015603" y="1828307"/>
                  </a:lnTo>
                  <a:lnTo>
                    <a:pt x="1000919" y="1833469"/>
                  </a:lnTo>
                  <a:lnTo>
                    <a:pt x="985838" y="1838631"/>
                  </a:lnTo>
                  <a:lnTo>
                    <a:pt x="971153" y="1843396"/>
                  </a:lnTo>
                  <a:lnTo>
                    <a:pt x="956469" y="1847764"/>
                  </a:lnTo>
                  <a:lnTo>
                    <a:pt x="940991" y="1851337"/>
                  </a:lnTo>
                  <a:lnTo>
                    <a:pt x="925909" y="1854911"/>
                  </a:lnTo>
                  <a:lnTo>
                    <a:pt x="910431" y="1857691"/>
                  </a:lnTo>
                  <a:lnTo>
                    <a:pt x="894953" y="1860470"/>
                  </a:lnTo>
                  <a:lnTo>
                    <a:pt x="879475" y="1863250"/>
                  </a:lnTo>
                  <a:lnTo>
                    <a:pt x="863997" y="1865235"/>
                  </a:lnTo>
                  <a:lnTo>
                    <a:pt x="848122" y="1867220"/>
                  </a:lnTo>
                  <a:lnTo>
                    <a:pt x="832644" y="1868412"/>
                  </a:lnTo>
                  <a:lnTo>
                    <a:pt x="828675" y="1870397"/>
                  </a:lnTo>
                  <a:lnTo>
                    <a:pt x="824706" y="1872382"/>
                  </a:lnTo>
                  <a:lnTo>
                    <a:pt x="821531" y="1875162"/>
                  </a:lnTo>
                  <a:lnTo>
                    <a:pt x="818753" y="1878339"/>
                  </a:lnTo>
                  <a:lnTo>
                    <a:pt x="816372" y="1881912"/>
                  </a:lnTo>
                  <a:lnTo>
                    <a:pt x="814388" y="1885883"/>
                  </a:lnTo>
                  <a:lnTo>
                    <a:pt x="813594" y="1889854"/>
                  </a:lnTo>
                  <a:lnTo>
                    <a:pt x="813197" y="1894222"/>
                  </a:lnTo>
                  <a:lnTo>
                    <a:pt x="810816" y="1920031"/>
                  </a:lnTo>
                  <a:lnTo>
                    <a:pt x="808038" y="1945444"/>
                  </a:lnTo>
                  <a:lnTo>
                    <a:pt x="804863" y="1970857"/>
                  </a:lnTo>
                  <a:lnTo>
                    <a:pt x="801688" y="1996270"/>
                  </a:lnTo>
                  <a:lnTo>
                    <a:pt x="801688" y="1998652"/>
                  </a:lnTo>
                  <a:lnTo>
                    <a:pt x="801291" y="2001035"/>
                  </a:lnTo>
                  <a:lnTo>
                    <a:pt x="800497" y="2003020"/>
                  </a:lnTo>
                  <a:lnTo>
                    <a:pt x="799703" y="2005005"/>
                  </a:lnTo>
                  <a:lnTo>
                    <a:pt x="798513" y="2007388"/>
                  </a:lnTo>
                  <a:lnTo>
                    <a:pt x="797322" y="2009373"/>
                  </a:lnTo>
                  <a:lnTo>
                    <a:pt x="793750" y="2012550"/>
                  </a:lnTo>
                  <a:lnTo>
                    <a:pt x="789384" y="2015329"/>
                  </a:lnTo>
                  <a:lnTo>
                    <a:pt x="784622" y="2017315"/>
                  </a:lnTo>
                  <a:lnTo>
                    <a:pt x="779463" y="2018903"/>
                  </a:lnTo>
                  <a:lnTo>
                    <a:pt x="773906" y="2019300"/>
                  </a:lnTo>
                  <a:lnTo>
                    <a:pt x="752078" y="2018506"/>
                  </a:lnTo>
                  <a:lnTo>
                    <a:pt x="731044" y="2017315"/>
                  </a:lnTo>
                  <a:lnTo>
                    <a:pt x="709613" y="2015727"/>
                  </a:lnTo>
                  <a:lnTo>
                    <a:pt x="688578" y="2013344"/>
                  </a:lnTo>
                  <a:lnTo>
                    <a:pt x="667147" y="2010167"/>
                  </a:lnTo>
                  <a:lnTo>
                    <a:pt x="646509" y="2006197"/>
                  </a:lnTo>
                  <a:lnTo>
                    <a:pt x="625475" y="2002226"/>
                  </a:lnTo>
                  <a:lnTo>
                    <a:pt x="604441" y="1997858"/>
                  </a:lnTo>
                  <a:lnTo>
                    <a:pt x="599281" y="1995873"/>
                  </a:lnTo>
                  <a:lnTo>
                    <a:pt x="594519" y="1993093"/>
                  </a:lnTo>
                  <a:lnTo>
                    <a:pt x="590550" y="1989917"/>
                  </a:lnTo>
                  <a:lnTo>
                    <a:pt x="586978" y="1986343"/>
                  </a:lnTo>
                  <a:lnTo>
                    <a:pt x="584597" y="1981975"/>
                  </a:lnTo>
                  <a:lnTo>
                    <a:pt x="583803" y="1979990"/>
                  </a:lnTo>
                  <a:lnTo>
                    <a:pt x="583009" y="1977607"/>
                  </a:lnTo>
                  <a:lnTo>
                    <a:pt x="583009" y="1975622"/>
                  </a:lnTo>
                  <a:lnTo>
                    <a:pt x="582612" y="1973239"/>
                  </a:lnTo>
                  <a:lnTo>
                    <a:pt x="583009" y="1970857"/>
                  </a:lnTo>
                  <a:lnTo>
                    <a:pt x="583406" y="1968872"/>
                  </a:lnTo>
                  <a:lnTo>
                    <a:pt x="586581" y="1943062"/>
                  </a:lnTo>
                  <a:lnTo>
                    <a:pt x="590153" y="1918046"/>
                  </a:lnTo>
                  <a:lnTo>
                    <a:pt x="598091" y="1866823"/>
                  </a:lnTo>
                  <a:lnTo>
                    <a:pt x="598884" y="1862456"/>
                  </a:lnTo>
                  <a:lnTo>
                    <a:pt x="598884" y="1858088"/>
                  </a:lnTo>
                  <a:lnTo>
                    <a:pt x="598487" y="1853720"/>
                  </a:lnTo>
                  <a:lnTo>
                    <a:pt x="596900" y="1849749"/>
                  </a:lnTo>
                  <a:lnTo>
                    <a:pt x="594916" y="1846175"/>
                  </a:lnTo>
                  <a:lnTo>
                    <a:pt x="592137" y="1842602"/>
                  </a:lnTo>
                  <a:lnTo>
                    <a:pt x="588962" y="1839822"/>
                  </a:lnTo>
                  <a:lnTo>
                    <a:pt x="585391" y="1837440"/>
                  </a:lnTo>
                  <a:lnTo>
                    <a:pt x="570309" y="1831881"/>
                  </a:lnTo>
                  <a:lnTo>
                    <a:pt x="556022" y="1826322"/>
                  </a:lnTo>
                  <a:lnTo>
                    <a:pt x="541734" y="1820366"/>
                  </a:lnTo>
                  <a:lnTo>
                    <a:pt x="527050" y="1814012"/>
                  </a:lnTo>
                  <a:lnTo>
                    <a:pt x="512762" y="1807659"/>
                  </a:lnTo>
                  <a:lnTo>
                    <a:pt x="498872" y="1800909"/>
                  </a:lnTo>
                  <a:lnTo>
                    <a:pt x="484584" y="1793762"/>
                  </a:lnTo>
                  <a:lnTo>
                    <a:pt x="471091" y="1786217"/>
                  </a:lnTo>
                  <a:lnTo>
                    <a:pt x="457597" y="1778276"/>
                  </a:lnTo>
                  <a:lnTo>
                    <a:pt x="444500" y="1769540"/>
                  </a:lnTo>
                  <a:lnTo>
                    <a:pt x="431006" y="1760804"/>
                  </a:lnTo>
                  <a:lnTo>
                    <a:pt x="418306" y="1752069"/>
                  </a:lnTo>
                  <a:lnTo>
                    <a:pt x="406003" y="1742936"/>
                  </a:lnTo>
                  <a:lnTo>
                    <a:pt x="392906" y="1733803"/>
                  </a:lnTo>
                  <a:lnTo>
                    <a:pt x="381000" y="1723479"/>
                  </a:lnTo>
                  <a:lnTo>
                    <a:pt x="369094" y="1713552"/>
                  </a:lnTo>
                  <a:lnTo>
                    <a:pt x="365125" y="1711567"/>
                  </a:lnTo>
                  <a:lnTo>
                    <a:pt x="360759" y="1710376"/>
                  </a:lnTo>
                  <a:lnTo>
                    <a:pt x="356791" y="1709979"/>
                  </a:lnTo>
                  <a:lnTo>
                    <a:pt x="352425" y="1709979"/>
                  </a:lnTo>
                  <a:lnTo>
                    <a:pt x="347662" y="1710773"/>
                  </a:lnTo>
                  <a:lnTo>
                    <a:pt x="343694" y="1712361"/>
                  </a:lnTo>
                  <a:lnTo>
                    <a:pt x="340122" y="1714744"/>
                  </a:lnTo>
                  <a:lnTo>
                    <a:pt x="336947" y="1717523"/>
                  </a:lnTo>
                  <a:lnTo>
                    <a:pt x="256778" y="1782246"/>
                  </a:lnTo>
                  <a:lnTo>
                    <a:pt x="254794" y="1783835"/>
                  </a:lnTo>
                  <a:lnTo>
                    <a:pt x="252809" y="1785026"/>
                  </a:lnTo>
                  <a:lnTo>
                    <a:pt x="250825" y="1786217"/>
                  </a:lnTo>
                  <a:lnTo>
                    <a:pt x="248840" y="1787011"/>
                  </a:lnTo>
                  <a:lnTo>
                    <a:pt x="246459" y="1787805"/>
                  </a:lnTo>
                  <a:lnTo>
                    <a:pt x="244475" y="1787805"/>
                  </a:lnTo>
                  <a:lnTo>
                    <a:pt x="239712" y="1788202"/>
                  </a:lnTo>
                  <a:lnTo>
                    <a:pt x="234553" y="1787011"/>
                  </a:lnTo>
                  <a:lnTo>
                    <a:pt x="229790" y="1785423"/>
                  </a:lnTo>
                  <a:lnTo>
                    <a:pt x="225028" y="1782643"/>
                  </a:lnTo>
                  <a:lnTo>
                    <a:pt x="222647" y="1780658"/>
                  </a:lnTo>
                  <a:lnTo>
                    <a:pt x="220662" y="1779070"/>
                  </a:lnTo>
                  <a:lnTo>
                    <a:pt x="205978" y="1762790"/>
                  </a:lnTo>
                  <a:lnTo>
                    <a:pt x="192087" y="1746907"/>
                  </a:lnTo>
                  <a:lnTo>
                    <a:pt x="178197" y="1731024"/>
                  </a:lnTo>
                  <a:lnTo>
                    <a:pt x="165100" y="1713949"/>
                  </a:lnTo>
                  <a:lnTo>
                    <a:pt x="152003" y="1696875"/>
                  </a:lnTo>
                  <a:lnTo>
                    <a:pt x="139700" y="1679404"/>
                  </a:lnTo>
                  <a:lnTo>
                    <a:pt x="127794" y="1661933"/>
                  </a:lnTo>
                  <a:lnTo>
                    <a:pt x="116284" y="1644064"/>
                  </a:lnTo>
                  <a:lnTo>
                    <a:pt x="113506" y="1638902"/>
                  </a:lnTo>
                  <a:lnTo>
                    <a:pt x="112315" y="1633343"/>
                  </a:lnTo>
                  <a:lnTo>
                    <a:pt x="111522" y="1628181"/>
                  </a:lnTo>
                  <a:lnTo>
                    <a:pt x="111919" y="1623019"/>
                  </a:lnTo>
                  <a:lnTo>
                    <a:pt x="113109" y="1618651"/>
                  </a:lnTo>
                  <a:lnTo>
                    <a:pt x="113903" y="1616269"/>
                  </a:lnTo>
                  <a:lnTo>
                    <a:pt x="115094" y="1614284"/>
                  </a:lnTo>
                  <a:lnTo>
                    <a:pt x="116284" y="1612695"/>
                  </a:lnTo>
                  <a:lnTo>
                    <a:pt x="117872" y="1610710"/>
                  </a:lnTo>
                  <a:lnTo>
                    <a:pt x="119856" y="1609519"/>
                  </a:lnTo>
                  <a:lnTo>
                    <a:pt x="121840" y="1608327"/>
                  </a:lnTo>
                  <a:lnTo>
                    <a:pt x="162322" y="1576958"/>
                  </a:lnTo>
                  <a:lnTo>
                    <a:pt x="183356" y="1561870"/>
                  </a:lnTo>
                  <a:lnTo>
                    <a:pt x="203994" y="1546781"/>
                  </a:lnTo>
                  <a:lnTo>
                    <a:pt x="207565" y="1544001"/>
                  </a:lnTo>
                  <a:lnTo>
                    <a:pt x="211137" y="1540825"/>
                  </a:lnTo>
                  <a:lnTo>
                    <a:pt x="213519" y="1537648"/>
                  </a:lnTo>
                  <a:lnTo>
                    <a:pt x="215503" y="1533677"/>
                  </a:lnTo>
                  <a:lnTo>
                    <a:pt x="216694" y="1529707"/>
                  </a:lnTo>
                  <a:lnTo>
                    <a:pt x="217090" y="1525339"/>
                  </a:lnTo>
                  <a:lnTo>
                    <a:pt x="217090" y="1520971"/>
                  </a:lnTo>
                  <a:lnTo>
                    <a:pt x="216297" y="1516603"/>
                  </a:lnTo>
                  <a:lnTo>
                    <a:pt x="209153" y="1502705"/>
                  </a:lnTo>
                  <a:lnTo>
                    <a:pt x="202803" y="1488014"/>
                  </a:lnTo>
                  <a:lnTo>
                    <a:pt x="196850" y="1473719"/>
                  </a:lnTo>
                  <a:lnTo>
                    <a:pt x="191294" y="1459027"/>
                  </a:lnTo>
                  <a:lnTo>
                    <a:pt x="186134" y="1444335"/>
                  </a:lnTo>
                  <a:lnTo>
                    <a:pt x="180975" y="1429644"/>
                  </a:lnTo>
                  <a:lnTo>
                    <a:pt x="176212" y="1414952"/>
                  </a:lnTo>
                  <a:lnTo>
                    <a:pt x="171847" y="1399466"/>
                  </a:lnTo>
                  <a:lnTo>
                    <a:pt x="167878" y="1384377"/>
                  </a:lnTo>
                  <a:lnTo>
                    <a:pt x="164703" y="1369288"/>
                  </a:lnTo>
                  <a:lnTo>
                    <a:pt x="161131" y="1353802"/>
                  </a:lnTo>
                  <a:lnTo>
                    <a:pt x="158353" y="1338713"/>
                  </a:lnTo>
                  <a:lnTo>
                    <a:pt x="155972" y="1323227"/>
                  </a:lnTo>
                  <a:lnTo>
                    <a:pt x="153987" y="1307344"/>
                  </a:lnTo>
                  <a:lnTo>
                    <a:pt x="152003" y="1291859"/>
                  </a:lnTo>
                  <a:lnTo>
                    <a:pt x="150812" y="1276373"/>
                  </a:lnTo>
                  <a:lnTo>
                    <a:pt x="149225" y="1272402"/>
                  </a:lnTo>
                  <a:lnTo>
                    <a:pt x="146844" y="1268034"/>
                  </a:lnTo>
                  <a:lnTo>
                    <a:pt x="144462" y="1264857"/>
                  </a:lnTo>
                  <a:lnTo>
                    <a:pt x="141287" y="1262078"/>
                  </a:lnTo>
                  <a:lnTo>
                    <a:pt x="137715" y="1259695"/>
                  </a:lnTo>
                  <a:lnTo>
                    <a:pt x="133747" y="1257710"/>
                  </a:lnTo>
                  <a:lnTo>
                    <a:pt x="129778" y="1256916"/>
                  </a:lnTo>
                  <a:lnTo>
                    <a:pt x="125015" y="1256519"/>
                  </a:lnTo>
                  <a:lnTo>
                    <a:pt x="99219" y="1254136"/>
                  </a:lnTo>
                  <a:lnTo>
                    <a:pt x="74215" y="1251357"/>
                  </a:lnTo>
                  <a:lnTo>
                    <a:pt x="22622" y="1245401"/>
                  </a:lnTo>
                  <a:lnTo>
                    <a:pt x="20240" y="1245401"/>
                  </a:lnTo>
                  <a:lnTo>
                    <a:pt x="18256" y="1245004"/>
                  </a:lnTo>
                  <a:lnTo>
                    <a:pt x="15875" y="1244209"/>
                  </a:lnTo>
                  <a:lnTo>
                    <a:pt x="13890" y="1243415"/>
                  </a:lnTo>
                  <a:lnTo>
                    <a:pt x="11906" y="1242224"/>
                  </a:lnTo>
                  <a:lnTo>
                    <a:pt x="9922" y="1241033"/>
                  </a:lnTo>
                  <a:lnTo>
                    <a:pt x="6747" y="1237459"/>
                  </a:lnTo>
                  <a:lnTo>
                    <a:pt x="3969" y="1233488"/>
                  </a:lnTo>
                  <a:lnTo>
                    <a:pt x="1984" y="1228724"/>
                  </a:lnTo>
                  <a:lnTo>
                    <a:pt x="397" y="1222767"/>
                  </a:lnTo>
                  <a:lnTo>
                    <a:pt x="0" y="1219988"/>
                  </a:lnTo>
                  <a:lnTo>
                    <a:pt x="0" y="1217208"/>
                  </a:lnTo>
                  <a:lnTo>
                    <a:pt x="794" y="1196163"/>
                  </a:lnTo>
                  <a:lnTo>
                    <a:pt x="1984" y="1174721"/>
                  </a:lnTo>
                  <a:lnTo>
                    <a:pt x="3572" y="1153676"/>
                  </a:lnTo>
                  <a:lnTo>
                    <a:pt x="6350" y="1132631"/>
                  </a:lnTo>
                  <a:lnTo>
                    <a:pt x="9128" y="1111189"/>
                  </a:lnTo>
                  <a:lnTo>
                    <a:pt x="12700" y="1090541"/>
                  </a:lnTo>
                  <a:lnTo>
                    <a:pt x="16669" y="1069099"/>
                  </a:lnTo>
                  <a:lnTo>
                    <a:pt x="21034" y="1048451"/>
                  </a:lnTo>
                  <a:lnTo>
                    <a:pt x="23019" y="1043289"/>
                  </a:lnTo>
                  <a:lnTo>
                    <a:pt x="25797" y="1038127"/>
                  </a:lnTo>
                  <a:lnTo>
                    <a:pt x="29369" y="1034157"/>
                  </a:lnTo>
                  <a:lnTo>
                    <a:pt x="32940" y="1030583"/>
                  </a:lnTo>
                  <a:lnTo>
                    <a:pt x="37306" y="1028201"/>
                  </a:lnTo>
                  <a:lnTo>
                    <a:pt x="39290" y="1027406"/>
                  </a:lnTo>
                  <a:lnTo>
                    <a:pt x="41672" y="1026612"/>
                  </a:lnTo>
                  <a:lnTo>
                    <a:pt x="44053" y="1026612"/>
                  </a:lnTo>
                  <a:lnTo>
                    <a:pt x="46037" y="1026215"/>
                  </a:lnTo>
                  <a:lnTo>
                    <a:pt x="48419" y="1026612"/>
                  </a:lnTo>
                  <a:lnTo>
                    <a:pt x="50800" y="1027009"/>
                  </a:lnTo>
                  <a:lnTo>
                    <a:pt x="101600" y="1033760"/>
                  </a:lnTo>
                  <a:lnTo>
                    <a:pt x="127000" y="1037730"/>
                  </a:lnTo>
                  <a:lnTo>
                    <a:pt x="152400" y="1042098"/>
                  </a:lnTo>
                  <a:lnTo>
                    <a:pt x="156765" y="1042892"/>
                  </a:lnTo>
                  <a:lnTo>
                    <a:pt x="161131" y="1042892"/>
                  </a:lnTo>
                  <a:lnTo>
                    <a:pt x="165497" y="1042495"/>
                  </a:lnTo>
                  <a:lnTo>
                    <a:pt x="169862" y="1040907"/>
                  </a:lnTo>
                  <a:lnTo>
                    <a:pt x="173434" y="1038525"/>
                  </a:lnTo>
                  <a:lnTo>
                    <a:pt x="177006" y="1035745"/>
                  </a:lnTo>
                  <a:lnTo>
                    <a:pt x="179784" y="1032568"/>
                  </a:lnTo>
                  <a:lnTo>
                    <a:pt x="182165" y="1028995"/>
                  </a:lnTo>
                  <a:lnTo>
                    <a:pt x="187325" y="1014303"/>
                  </a:lnTo>
                  <a:lnTo>
                    <a:pt x="192881" y="1000008"/>
                  </a:lnTo>
                  <a:lnTo>
                    <a:pt x="198834" y="985316"/>
                  </a:lnTo>
                  <a:lnTo>
                    <a:pt x="205184" y="971022"/>
                  </a:lnTo>
                  <a:lnTo>
                    <a:pt x="211931" y="957124"/>
                  </a:lnTo>
                  <a:lnTo>
                    <a:pt x="218678" y="942432"/>
                  </a:lnTo>
                  <a:lnTo>
                    <a:pt x="225822" y="928932"/>
                  </a:lnTo>
                  <a:lnTo>
                    <a:pt x="233362" y="915034"/>
                  </a:lnTo>
                  <a:lnTo>
                    <a:pt x="241300" y="901931"/>
                  </a:lnTo>
                  <a:lnTo>
                    <a:pt x="249634" y="888430"/>
                  </a:lnTo>
                  <a:lnTo>
                    <a:pt x="258762" y="875327"/>
                  </a:lnTo>
                  <a:lnTo>
                    <a:pt x="267494" y="862620"/>
                  </a:lnTo>
                  <a:lnTo>
                    <a:pt x="276622" y="849517"/>
                  </a:lnTo>
                  <a:lnTo>
                    <a:pt x="286147" y="837207"/>
                  </a:lnTo>
                  <a:lnTo>
                    <a:pt x="295672" y="825295"/>
                  </a:lnTo>
                  <a:lnTo>
                    <a:pt x="305990" y="812986"/>
                  </a:lnTo>
                  <a:lnTo>
                    <a:pt x="307975" y="809015"/>
                  </a:lnTo>
                  <a:lnTo>
                    <a:pt x="309165" y="804647"/>
                  </a:lnTo>
                  <a:lnTo>
                    <a:pt x="309562" y="800279"/>
                  </a:lnTo>
                  <a:lnTo>
                    <a:pt x="309562" y="796309"/>
                  </a:lnTo>
                  <a:lnTo>
                    <a:pt x="308769" y="791941"/>
                  </a:lnTo>
                  <a:lnTo>
                    <a:pt x="307181" y="787970"/>
                  </a:lnTo>
                  <a:lnTo>
                    <a:pt x="304800" y="784396"/>
                  </a:lnTo>
                  <a:lnTo>
                    <a:pt x="301625" y="780823"/>
                  </a:lnTo>
                  <a:lnTo>
                    <a:pt x="237331" y="700614"/>
                  </a:lnTo>
                  <a:lnTo>
                    <a:pt x="235744" y="699025"/>
                  </a:lnTo>
                  <a:lnTo>
                    <a:pt x="234553" y="697437"/>
                  </a:lnTo>
                  <a:lnTo>
                    <a:pt x="233362" y="695452"/>
                  </a:lnTo>
                  <a:lnTo>
                    <a:pt x="232569" y="693069"/>
                  </a:lnTo>
                  <a:lnTo>
                    <a:pt x="231775" y="691084"/>
                  </a:lnTo>
                  <a:lnTo>
                    <a:pt x="231775" y="688701"/>
                  </a:lnTo>
                  <a:lnTo>
                    <a:pt x="231775" y="683936"/>
                  </a:lnTo>
                  <a:lnTo>
                    <a:pt x="232569" y="678774"/>
                  </a:lnTo>
                  <a:lnTo>
                    <a:pt x="234156" y="674010"/>
                  </a:lnTo>
                  <a:lnTo>
                    <a:pt x="236934" y="668848"/>
                  </a:lnTo>
                  <a:lnTo>
                    <a:pt x="240506" y="664480"/>
                  </a:lnTo>
                  <a:lnTo>
                    <a:pt x="256778" y="650185"/>
                  </a:lnTo>
                  <a:lnTo>
                    <a:pt x="272653" y="636287"/>
                  </a:lnTo>
                  <a:lnTo>
                    <a:pt x="288925" y="622390"/>
                  </a:lnTo>
                  <a:lnTo>
                    <a:pt x="305594" y="609286"/>
                  </a:lnTo>
                  <a:lnTo>
                    <a:pt x="322659" y="596183"/>
                  </a:lnTo>
                  <a:lnTo>
                    <a:pt x="339725" y="583874"/>
                  </a:lnTo>
                  <a:lnTo>
                    <a:pt x="357584" y="571961"/>
                  </a:lnTo>
                  <a:lnTo>
                    <a:pt x="375841" y="560446"/>
                  </a:lnTo>
                  <a:lnTo>
                    <a:pt x="381000" y="558064"/>
                  </a:lnTo>
                  <a:lnTo>
                    <a:pt x="386159" y="556475"/>
                  </a:lnTo>
                  <a:lnTo>
                    <a:pt x="391319" y="556078"/>
                  </a:lnTo>
                  <a:lnTo>
                    <a:pt x="396478" y="556475"/>
                  </a:lnTo>
                  <a:lnTo>
                    <a:pt x="401241" y="557667"/>
                  </a:lnTo>
                  <a:lnTo>
                    <a:pt x="403225" y="558461"/>
                  </a:lnTo>
                  <a:lnTo>
                    <a:pt x="405606" y="559652"/>
                  </a:lnTo>
                  <a:lnTo>
                    <a:pt x="407194" y="560843"/>
                  </a:lnTo>
                  <a:lnTo>
                    <a:pt x="408781" y="562431"/>
                  </a:lnTo>
                  <a:lnTo>
                    <a:pt x="410369" y="564020"/>
                  </a:lnTo>
                  <a:lnTo>
                    <a:pt x="411559" y="566005"/>
                  </a:lnTo>
                  <a:lnTo>
                    <a:pt x="427037" y="586653"/>
                  </a:lnTo>
                  <a:lnTo>
                    <a:pt x="442912" y="606904"/>
                  </a:lnTo>
                  <a:lnTo>
                    <a:pt x="457994" y="627552"/>
                  </a:lnTo>
                  <a:lnTo>
                    <a:pt x="472678" y="648200"/>
                  </a:lnTo>
                  <a:lnTo>
                    <a:pt x="475456" y="652170"/>
                  </a:lnTo>
                  <a:lnTo>
                    <a:pt x="478234" y="654950"/>
                  </a:lnTo>
                  <a:lnTo>
                    <a:pt x="481806" y="657729"/>
                  </a:lnTo>
                  <a:lnTo>
                    <a:pt x="486172" y="659318"/>
                  </a:lnTo>
                  <a:lnTo>
                    <a:pt x="490141" y="660509"/>
                  </a:lnTo>
                  <a:lnTo>
                    <a:pt x="494506" y="661303"/>
                  </a:lnTo>
                  <a:lnTo>
                    <a:pt x="498872" y="660906"/>
                  </a:lnTo>
                  <a:lnTo>
                    <a:pt x="503237" y="660112"/>
                  </a:lnTo>
                  <a:lnTo>
                    <a:pt x="517128" y="653759"/>
                  </a:lnTo>
                  <a:lnTo>
                    <a:pt x="531416" y="647406"/>
                  </a:lnTo>
                  <a:lnTo>
                    <a:pt x="546100" y="641449"/>
                  </a:lnTo>
                  <a:lnTo>
                    <a:pt x="560387" y="635890"/>
                  </a:lnTo>
                  <a:lnTo>
                    <a:pt x="575072" y="630331"/>
                  </a:lnTo>
                  <a:lnTo>
                    <a:pt x="590153" y="625566"/>
                  </a:lnTo>
                  <a:lnTo>
                    <a:pt x="604837" y="620404"/>
                  </a:lnTo>
                  <a:lnTo>
                    <a:pt x="619919" y="615640"/>
                  </a:lnTo>
                  <a:lnTo>
                    <a:pt x="635397" y="612066"/>
                  </a:lnTo>
                  <a:lnTo>
                    <a:pt x="650478" y="608492"/>
                  </a:lnTo>
                  <a:lnTo>
                    <a:pt x="665956" y="605713"/>
                  </a:lnTo>
                  <a:lnTo>
                    <a:pt x="681434" y="602933"/>
                  </a:lnTo>
                  <a:lnTo>
                    <a:pt x="696913" y="600154"/>
                  </a:lnTo>
                  <a:lnTo>
                    <a:pt x="711994" y="598168"/>
                  </a:lnTo>
                  <a:lnTo>
                    <a:pt x="727869" y="596580"/>
                  </a:lnTo>
                  <a:lnTo>
                    <a:pt x="743347" y="594992"/>
                  </a:lnTo>
                  <a:lnTo>
                    <a:pt x="747713" y="593403"/>
                  </a:lnTo>
                  <a:lnTo>
                    <a:pt x="751284" y="591418"/>
                  </a:lnTo>
                  <a:lnTo>
                    <a:pt x="754856" y="588638"/>
                  </a:lnTo>
                  <a:lnTo>
                    <a:pt x="757634" y="585462"/>
                  </a:lnTo>
                  <a:lnTo>
                    <a:pt x="760016" y="582285"/>
                  </a:lnTo>
                  <a:lnTo>
                    <a:pt x="762397" y="577917"/>
                  </a:lnTo>
                  <a:lnTo>
                    <a:pt x="763191" y="573550"/>
                  </a:lnTo>
                  <a:lnTo>
                    <a:pt x="763588" y="569182"/>
                  </a:lnTo>
                  <a:lnTo>
                    <a:pt x="765969" y="543769"/>
                  </a:lnTo>
                  <a:lnTo>
                    <a:pt x="768747" y="517959"/>
                  </a:lnTo>
                  <a:lnTo>
                    <a:pt x="771525" y="492943"/>
                  </a:lnTo>
                  <a:lnTo>
                    <a:pt x="774700" y="467133"/>
                  </a:lnTo>
                  <a:lnTo>
                    <a:pt x="774700" y="464751"/>
                  </a:lnTo>
                  <a:lnTo>
                    <a:pt x="775097" y="462766"/>
                  </a:lnTo>
                  <a:lnTo>
                    <a:pt x="775891" y="460383"/>
                  </a:lnTo>
                  <a:lnTo>
                    <a:pt x="776684" y="458398"/>
                  </a:lnTo>
                  <a:lnTo>
                    <a:pt x="777875" y="456412"/>
                  </a:lnTo>
                  <a:lnTo>
                    <a:pt x="779066" y="454824"/>
                  </a:lnTo>
                  <a:lnTo>
                    <a:pt x="782638" y="451250"/>
                  </a:lnTo>
                  <a:lnTo>
                    <a:pt x="786606" y="448471"/>
                  </a:lnTo>
                  <a:lnTo>
                    <a:pt x="791369" y="446486"/>
                  </a:lnTo>
                  <a:lnTo>
                    <a:pt x="796925" y="444897"/>
                  </a:lnTo>
                  <a:lnTo>
                    <a:pt x="802481" y="444500"/>
                  </a:lnTo>
                  <a:close/>
                  <a:moveTo>
                    <a:pt x="1780579" y="266729"/>
                  </a:moveTo>
                  <a:lnTo>
                    <a:pt x="1770667" y="267126"/>
                  </a:lnTo>
                  <a:lnTo>
                    <a:pt x="1761944" y="267921"/>
                  </a:lnTo>
                  <a:lnTo>
                    <a:pt x="1752824" y="269113"/>
                  </a:lnTo>
                  <a:lnTo>
                    <a:pt x="1744101" y="270304"/>
                  </a:lnTo>
                  <a:lnTo>
                    <a:pt x="1735378" y="272688"/>
                  </a:lnTo>
                  <a:lnTo>
                    <a:pt x="1727052" y="275071"/>
                  </a:lnTo>
                  <a:lnTo>
                    <a:pt x="1718329" y="277852"/>
                  </a:lnTo>
                  <a:lnTo>
                    <a:pt x="1710399" y="281030"/>
                  </a:lnTo>
                  <a:lnTo>
                    <a:pt x="1702469" y="284605"/>
                  </a:lnTo>
                  <a:lnTo>
                    <a:pt x="1694539" y="288578"/>
                  </a:lnTo>
                  <a:lnTo>
                    <a:pt x="1687005" y="292550"/>
                  </a:lnTo>
                  <a:lnTo>
                    <a:pt x="1679472" y="297317"/>
                  </a:lnTo>
                  <a:lnTo>
                    <a:pt x="1672731" y="302482"/>
                  </a:lnTo>
                  <a:lnTo>
                    <a:pt x="1665991" y="308043"/>
                  </a:lnTo>
                  <a:lnTo>
                    <a:pt x="1659250" y="313605"/>
                  </a:lnTo>
                  <a:lnTo>
                    <a:pt x="1653303" y="319563"/>
                  </a:lnTo>
                  <a:lnTo>
                    <a:pt x="1647355" y="325919"/>
                  </a:lnTo>
                  <a:lnTo>
                    <a:pt x="1641804" y="332275"/>
                  </a:lnTo>
                  <a:lnTo>
                    <a:pt x="1636253" y="339029"/>
                  </a:lnTo>
                  <a:lnTo>
                    <a:pt x="1631098" y="346179"/>
                  </a:lnTo>
                  <a:lnTo>
                    <a:pt x="1626340" y="353727"/>
                  </a:lnTo>
                  <a:lnTo>
                    <a:pt x="1621979" y="361275"/>
                  </a:lnTo>
                  <a:lnTo>
                    <a:pt x="1618014" y="368822"/>
                  </a:lnTo>
                  <a:lnTo>
                    <a:pt x="1614445" y="376767"/>
                  </a:lnTo>
                  <a:lnTo>
                    <a:pt x="1611273" y="384712"/>
                  </a:lnTo>
                  <a:lnTo>
                    <a:pt x="1608498" y="393055"/>
                  </a:lnTo>
                  <a:lnTo>
                    <a:pt x="1606119" y="401794"/>
                  </a:lnTo>
                  <a:lnTo>
                    <a:pt x="1604136" y="410534"/>
                  </a:lnTo>
                  <a:lnTo>
                    <a:pt x="1602550" y="419273"/>
                  </a:lnTo>
                  <a:lnTo>
                    <a:pt x="1601361" y="428410"/>
                  </a:lnTo>
                  <a:lnTo>
                    <a:pt x="1600568" y="437547"/>
                  </a:lnTo>
                  <a:lnTo>
                    <a:pt x="1600171" y="447081"/>
                  </a:lnTo>
                  <a:lnTo>
                    <a:pt x="1600568" y="456218"/>
                  </a:lnTo>
                  <a:lnTo>
                    <a:pt x="1601361" y="465354"/>
                  </a:lnTo>
                  <a:lnTo>
                    <a:pt x="1602550" y="474094"/>
                  </a:lnTo>
                  <a:lnTo>
                    <a:pt x="1604136" y="482833"/>
                  </a:lnTo>
                  <a:lnTo>
                    <a:pt x="1606119" y="491970"/>
                  </a:lnTo>
                  <a:lnTo>
                    <a:pt x="1608498" y="500312"/>
                  </a:lnTo>
                  <a:lnTo>
                    <a:pt x="1611273" y="508655"/>
                  </a:lnTo>
                  <a:lnTo>
                    <a:pt x="1614445" y="516997"/>
                  </a:lnTo>
                  <a:lnTo>
                    <a:pt x="1618014" y="524545"/>
                  </a:lnTo>
                  <a:lnTo>
                    <a:pt x="1621979" y="532490"/>
                  </a:lnTo>
                  <a:lnTo>
                    <a:pt x="1626340" y="540435"/>
                  </a:lnTo>
                  <a:lnTo>
                    <a:pt x="1631098" y="547585"/>
                  </a:lnTo>
                  <a:lnTo>
                    <a:pt x="1636253" y="554338"/>
                  </a:lnTo>
                  <a:lnTo>
                    <a:pt x="1641804" y="561092"/>
                  </a:lnTo>
                  <a:lnTo>
                    <a:pt x="1647355" y="567845"/>
                  </a:lnTo>
                  <a:lnTo>
                    <a:pt x="1653303" y="573804"/>
                  </a:lnTo>
                  <a:lnTo>
                    <a:pt x="1659250" y="580160"/>
                  </a:lnTo>
                  <a:lnTo>
                    <a:pt x="1665991" y="585721"/>
                  </a:lnTo>
                  <a:lnTo>
                    <a:pt x="1672731" y="591283"/>
                  </a:lnTo>
                  <a:lnTo>
                    <a:pt x="1679472" y="596050"/>
                  </a:lnTo>
                  <a:lnTo>
                    <a:pt x="1687005" y="600817"/>
                  </a:lnTo>
                  <a:lnTo>
                    <a:pt x="1694539" y="605186"/>
                  </a:lnTo>
                  <a:lnTo>
                    <a:pt x="1702469" y="609159"/>
                  </a:lnTo>
                  <a:lnTo>
                    <a:pt x="1710399" y="612734"/>
                  </a:lnTo>
                  <a:lnTo>
                    <a:pt x="1718329" y="615912"/>
                  </a:lnTo>
                  <a:lnTo>
                    <a:pt x="1727052" y="618693"/>
                  </a:lnTo>
                  <a:lnTo>
                    <a:pt x="1735378" y="621076"/>
                  </a:lnTo>
                  <a:lnTo>
                    <a:pt x="1744101" y="623063"/>
                  </a:lnTo>
                  <a:lnTo>
                    <a:pt x="1752824" y="624652"/>
                  </a:lnTo>
                  <a:lnTo>
                    <a:pt x="1761944" y="626241"/>
                  </a:lnTo>
                  <a:lnTo>
                    <a:pt x="1770667" y="626638"/>
                  </a:lnTo>
                  <a:lnTo>
                    <a:pt x="1780579" y="627035"/>
                  </a:lnTo>
                  <a:lnTo>
                    <a:pt x="1789699" y="626638"/>
                  </a:lnTo>
                  <a:lnTo>
                    <a:pt x="1798819" y="626241"/>
                  </a:lnTo>
                  <a:lnTo>
                    <a:pt x="1807542" y="624652"/>
                  </a:lnTo>
                  <a:lnTo>
                    <a:pt x="1816265" y="623063"/>
                  </a:lnTo>
                  <a:lnTo>
                    <a:pt x="1825384" y="621076"/>
                  </a:lnTo>
                  <a:lnTo>
                    <a:pt x="1833711" y="618693"/>
                  </a:lnTo>
                  <a:lnTo>
                    <a:pt x="1842037" y="615912"/>
                  </a:lnTo>
                  <a:lnTo>
                    <a:pt x="1850364" y="612734"/>
                  </a:lnTo>
                  <a:lnTo>
                    <a:pt x="1858294" y="609159"/>
                  </a:lnTo>
                  <a:lnTo>
                    <a:pt x="1866224" y="605186"/>
                  </a:lnTo>
                  <a:lnTo>
                    <a:pt x="1873757" y="600817"/>
                  </a:lnTo>
                  <a:lnTo>
                    <a:pt x="1880894" y="596050"/>
                  </a:lnTo>
                  <a:lnTo>
                    <a:pt x="1888031" y="591283"/>
                  </a:lnTo>
                  <a:lnTo>
                    <a:pt x="1894772" y="585721"/>
                  </a:lnTo>
                  <a:lnTo>
                    <a:pt x="1901116" y="580160"/>
                  </a:lnTo>
                  <a:lnTo>
                    <a:pt x="1907460" y="573804"/>
                  </a:lnTo>
                  <a:lnTo>
                    <a:pt x="1913804" y="567845"/>
                  </a:lnTo>
                  <a:lnTo>
                    <a:pt x="1919355" y="561092"/>
                  </a:lnTo>
                  <a:lnTo>
                    <a:pt x="1924509" y="554338"/>
                  </a:lnTo>
                  <a:lnTo>
                    <a:pt x="1929664" y="547585"/>
                  </a:lnTo>
                  <a:lnTo>
                    <a:pt x="1934026" y="540435"/>
                  </a:lnTo>
                  <a:lnTo>
                    <a:pt x="1938387" y="532490"/>
                  </a:lnTo>
                  <a:lnTo>
                    <a:pt x="1942352" y="524545"/>
                  </a:lnTo>
                  <a:lnTo>
                    <a:pt x="1945921" y="516997"/>
                  </a:lnTo>
                  <a:lnTo>
                    <a:pt x="1949093" y="508655"/>
                  </a:lnTo>
                  <a:lnTo>
                    <a:pt x="1951868" y="500312"/>
                  </a:lnTo>
                  <a:lnTo>
                    <a:pt x="1954247" y="491970"/>
                  </a:lnTo>
                  <a:lnTo>
                    <a:pt x="1957023" y="482833"/>
                  </a:lnTo>
                  <a:lnTo>
                    <a:pt x="1958212" y="474094"/>
                  </a:lnTo>
                  <a:lnTo>
                    <a:pt x="1959402" y="465354"/>
                  </a:lnTo>
                  <a:lnTo>
                    <a:pt x="1960195" y="456218"/>
                  </a:lnTo>
                  <a:lnTo>
                    <a:pt x="1960591" y="447081"/>
                  </a:lnTo>
                  <a:lnTo>
                    <a:pt x="1960195" y="437547"/>
                  </a:lnTo>
                  <a:lnTo>
                    <a:pt x="1959402" y="428410"/>
                  </a:lnTo>
                  <a:lnTo>
                    <a:pt x="1958212" y="419273"/>
                  </a:lnTo>
                  <a:lnTo>
                    <a:pt x="1957023" y="410534"/>
                  </a:lnTo>
                  <a:lnTo>
                    <a:pt x="1954247" y="401794"/>
                  </a:lnTo>
                  <a:lnTo>
                    <a:pt x="1951868" y="393055"/>
                  </a:lnTo>
                  <a:lnTo>
                    <a:pt x="1949093" y="384712"/>
                  </a:lnTo>
                  <a:lnTo>
                    <a:pt x="1945921" y="376767"/>
                  </a:lnTo>
                  <a:lnTo>
                    <a:pt x="1942352" y="368822"/>
                  </a:lnTo>
                  <a:lnTo>
                    <a:pt x="1938387" y="361275"/>
                  </a:lnTo>
                  <a:lnTo>
                    <a:pt x="1934026" y="353727"/>
                  </a:lnTo>
                  <a:lnTo>
                    <a:pt x="1929664" y="346179"/>
                  </a:lnTo>
                  <a:lnTo>
                    <a:pt x="1924509" y="339029"/>
                  </a:lnTo>
                  <a:lnTo>
                    <a:pt x="1919355" y="332275"/>
                  </a:lnTo>
                  <a:lnTo>
                    <a:pt x="1913804" y="325919"/>
                  </a:lnTo>
                  <a:lnTo>
                    <a:pt x="1907460" y="319563"/>
                  </a:lnTo>
                  <a:lnTo>
                    <a:pt x="1901116" y="313605"/>
                  </a:lnTo>
                  <a:lnTo>
                    <a:pt x="1894772" y="308043"/>
                  </a:lnTo>
                  <a:lnTo>
                    <a:pt x="1888031" y="302482"/>
                  </a:lnTo>
                  <a:lnTo>
                    <a:pt x="1880894" y="297317"/>
                  </a:lnTo>
                  <a:lnTo>
                    <a:pt x="1873757" y="292550"/>
                  </a:lnTo>
                  <a:lnTo>
                    <a:pt x="1866224" y="288578"/>
                  </a:lnTo>
                  <a:lnTo>
                    <a:pt x="1858294" y="284605"/>
                  </a:lnTo>
                  <a:lnTo>
                    <a:pt x="1850364" y="281030"/>
                  </a:lnTo>
                  <a:lnTo>
                    <a:pt x="1842037" y="277852"/>
                  </a:lnTo>
                  <a:lnTo>
                    <a:pt x="1833711" y="275071"/>
                  </a:lnTo>
                  <a:lnTo>
                    <a:pt x="1825384" y="272688"/>
                  </a:lnTo>
                  <a:lnTo>
                    <a:pt x="1816265" y="270304"/>
                  </a:lnTo>
                  <a:lnTo>
                    <a:pt x="1807542" y="269113"/>
                  </a:lnTo>
                  <a:lnTo>
                    <a:pt x="1798819" y="267921"/>
                  </a:lnTo>
                  <a:lnTo>
                    <a:pt x="1789699" y="267126"/>
                  </a:lnTo>
                  <a:lnTo>
                    <a:pt x="1780579" y="266729"/>
                  </a:lnTo>
                  <a:close/>
                  <a:moveTo>
                    <a:pt x="1769477" y="236538"/>
                  </a:moveTo>
                  <a:lnTo>
                    <a:pt x="1780579" y="236538"/>
                  </a:lnTo>
                  <a:lnTo>
                    <a:pt x="1791285" y="236538"/>
                  </a:lnTo>
                  <a:lnTo>
                    <a:pt x="1801594" y="237333"/>
                  </a:lnTo>
                  <a:lnTo>
                    <a:pt x="1812300" y="238922"/>
                  </a:lnTo>
                  <a:lnTo>
                    <a:pt x="1823005" y="240511"/>
                  </a:lnTo>
                  <a:lnTo>
                    <a:pt x="1832918" y="242894"/>
                  </a:lnTo>
                  <a:lnTo>
                    <a:pt x="1842830" y="245675"/>
                  </a:lnTo>
                  <a:lnTo>
                    <a:pt x="1852346" y="248853"/>
                  </a:lnTo>
                  <a:lnTo>
                    <a:pt x="1861862" y="252825"/>
                  </a:lnTo>
                  <a:lnTo>
                    <a:pt x="1871775" y="256798"/>
                  </a:lnTo>
                  <a:lnTo>
                    <a:pt x="1880498" y="261962"/>
                  </a:lnTo>
                  <a:lnTo>
                    <a:pt x="1889221" y="267126"/>
                  </a:lnTo>
                  <a:lnTo>
                    <a:pt x="1897944" y="272291"/>
                  </a:lnTo>
                  <a:lnTo>
                    <a:pt x="1905874" y="278249"/>
                  </a:lnTo>
                  <a:lnTo>
                    <a:pt x="1914200" y="284208"/>
                  </a:lnTo>
                  <a:lnTo>
                    <a:pt x="1921734" y="290961"/>
                  </a:lnTo>
                  <a:lnTo>
                    <a:pt x="1929268" y="297715"/>
                  </a:lnTo>
                  <a:lnTo>
                    <a:pt x="1936008" y="305660"/>
                  </a:lnTo>
                  <a:lnTo>
                    <a:pt x="1942352" y="313207"/>
                  </a:lnTo>
                  <a:lnTo>
                    <a:pt x="1948696" y="320755"/>
                  </a:lnTo>
                  <a:lnTo>
                    <a:pt x="1954644" y="329097"/>
                  </a:lnTo>
                  <a:lnTo>
                    <a:pt x="1960195" y="337440"/>
                  </a:lnTo>
                  <a:lnTo>
                    <a:pt x="1965349" y="346179"/>
                  </a:lnTo>
                  <a:lnTo>
                    <a:pt x="1970107" y="355713"/>
                  </a:lnTo>
                  <a:lnTo>
                    <a:pt x="1974072" y="364850"/>
                  </a:lnTo>
                  <a:lnTo>
                    <a:pt x="1978037" y="374384"/>
                  </a:lnTo>
                  <a:lnTo>
                    <a:pt x="1981209" y="384315"/>
                  </a:lnTo>
                  <a:lnTo>
                    <a:pt x="1983985" y="393849"/>
                  </a:lnTo>
                  <a:lnTo>
                    <a:pt x="1986364" y="404575"/>
                  </a:lnTo>
                  <a:lnTo>
                    <a:pt x="1988346" y="414903"/>
                  </a:lnTo>
                  <a:lnTo>
                    <a:pt x="1989536" y="425232"/>
                  </a:lnTo>
                  <a:lnTo>
                    <a:pt x="1990329" y="435958"/>
                  </a:lnTo>
                  <a:lnTo>
                    <a:pt x="1990725" y="447081"/>
                  </a:lnTo>
                  <a:lnTo>
                    <a:pt x="1990329" y="457807"/>
                  </a:lnTo>
                  <a:lnTo>
                    <a:pt x="1989536" y="468135"/>
                  </a:lnTo>
                  <a:lnTo>
                    <a:pt x="1988346" y="478861"/>
                  </a:lnTo>
                  <a:lnTo>
                    <a:pt x="1986364" y="489587"/>
                  </a:lnTo>
                  <a:lnTo>
                    <a:pt x="1983985" y="499518"/>
                  </a:lnTo>
                  <a:lnTo>
                    <a:pt x="1981209" y="509449"/>
                  </a:lnTo>
                  <a:lnTo>
                    <a:pt x="1978037" y="518983"/>
                  </a:lnTo>
                  <a:lnTo>
                    <a:pt x="1974072" y="528517"/>
                  </a:lnTo>
                  <a:lnTo>
                    <a:pt x="1970107" y="538051"/>
                  </a:lnTo>
                  <a:lnTo>
                    <a:pt x="1965349" y="547188"/>
                  </a:lnTo>
                  <a:lnTo>
                    <a:pt x="1960195" y="555927"/>
                  </a:lnTo>
                  <a:lnTo>
                    <a:pt x="1954644" y="564270"/>
                  </a:lnTo>
                  <a:lnTo>
                    <a:pt x="1948696" y="572612"/>
                  </a:lnTo>
                  <a:lnTo>
                    <a:pt x="1942352" y="580954"/>
                  </a:lnTo>
                  <a:lnTo>
                    <a:pt x="1936008" y="588502"/>
                  </a:lnTo>
                  <a:lnTo>
                    <a:pt x="1929268" y="595652"/>
                  </a:lnTo>
                  <a:lnTo>
                    <a:pt x="1921734" y="602406"/>
                  </a:lnTo>
                  <a:lnTo>
                    <a:pt x="1914200" y="609159"/>
                  </a:lnTo>
                  <a:lnTo>
                    <a:pt x="1905874" y="615118"/>
                  </a:lnTo>
                  <a:lnTo>
                    <a:pt x="1897944" y="621076"/>
                  </a:lnTo>
                  <a:lnTo>
                    <a:pt x="1889221" y="627035"/>
                  </a:lnTo>
                  <a:lnTo>
                    <a:pt x="1880498" y="631802"/>
                  </a:lnTo>
                  <a:lnTo>
                    <a:pt x="1871775" y="636569"/>
                  </a:lnTo>
                  <a:lnTo>
                    <a:pt x="1861862" y="640542"/>
                  </a:lnTo>
                  <a:lnTo>
                    <a:pt x="1852346" y="644514"/>
                  </a:lnTo>
                  <a:lnTo>
                    <a:pt x="1842830" y="647692"/>
                  </a:lnTo>
                  <a:lnTo>
                    <a:pt x="1832918" y="650473"/>
                  </a:lnTo>
                  <a:lnTo>
                    <a:pt x="1823005" y="652856"/>
                  </a:lnTo>
                  <a:lnTo>
                    <a:pt x="1812300" y="654843"/>
                  </a:lnTo>
                  <a:lnTo>
                    <a:pt x="1801594" y="656034"/>
                  </a:lnTo>
                  <a:lnTo>
                    <a:pt x="1791285" y="656829"/>
                  </a:lnTo>
                  <a:lnTo>
                    <a:pt x="1780579" y="657226"/>
                  </a:lnTo>
                  <a:lnTo>
                    <a:pt x="1769477" y="656829"/>
                  </a:lnTo>
                  <a:lnTo>
                    <a:pt x="1758772" y="656034"/>
                  </a:lnTo>
                  <a:lnTo>
                    <a:pt x="1748463" y="654843"/>
                  </a:lnTo>
                  <a:lnTo>
                    <a:pt x="1738154" y="652856"/>
                  </a:lnTo>
                  <a:lnTo>
                    <a:pt x="1727845" y="650473"/>
                  </a:lnTo>
                  <a:lnTo>
                    <a:pt x="1717536" y="647692"/>
                  </a:lnTo>
                  <a:lnTo>
                    <a:pt x="1708020" y="644514"/>
                  </a:lnTo>
                  <a:lnTo>
                    <a:pt x="1698504" y="640542"/>
                  </a:lnTo>
                  <a:lnTo>
                    <a:pt x="1689384" y="636569"/>
                  </a:lnTo>
                  <a:lnTo>
                    <a:pt x="1680265" y="631802"/>
                  </a:lnTo>
                  <a:lnTo>
                    <a:pt x="1671145" y="627035"/>
                  </a:lnTo>
                  <a:lnTo>
                    <a:pt x="1662819" y="621076"/>
                  </a:lnTo>
                  <a:lnTo>
                    <a:pt x="1654492" y="615118"/>
                  </a:lnTo>
                  <a:lnTo>
                    <a:pt x="1646562" y="609159"/>
                  </a:lnTo>
                  <a:lnTo>
                    <a:pt x="1639028" y="602406"/>
                  </a:lnTo>
                  <a:lnTo>
                    <a:pt x="1631495" y="595652"/>
                  </a:lnTo>
                  <a:lnTo>
                    <a:pt x="1624358" y="588502"/>
                  </a:lnTo>
                  <a:lnTo>
                    <a:pt x="1618014" y="580954"/>
                  </a:lnTo>
                  <a:lnTo>
                    <a:pt x="1611670" y="572612"/>
                  </a:lnTo>
                  <a:lnTo>
                    <a:pt x="1606119" y="564270"/>
                  </a:lnTo>
                  <a:lnTo>
                    <a:pt x="1600568" y="555927"/>
                  </a:lnTo>
                  <a:lnTo>
                    <a:pt x="1595413" y="547188"/>
                  </a:lnTo>
                  <a:lnTo>
                    <a:pt x="1591052" y="538051"/>
                  </a:lnTo>
                  <a:lnTo>
                    <a:pt x="1586294" y="528517"/>
                  </a:lnTo>
                  <a:lnTo>
                    <a:pt x="1582725" y="518983"/>
                  </a:lnTo>
                  <a:lnTo>
                    <a:pt x="1579553" y="509449"/>
                  </a:lnTo>
                  <a:lnTo>
                    <a:pt x="1576381" y="499518"/>
                  </a:lnTo>
                  <a:lnTo>
                    <a:pt x="1574399" y="489587"/>
                  </a:lnTo>
                  <a:lnTo>
                    <a:pt x="1572416" y="478861"/>
                  </a:lnTo>
                  <a:lnTo>
                    <a:pt x="1571227" y="468135"/>
                  </a:lnTo>
                  <a:lnTo>
                    <a:pt x="1570434" y="457807"/>
                  </a:lnTo>
                  <a:lnTo>
                    <a:pt x="1570037" y="447081"/>
                  </a:lnTo>
                  <a:lnTo>
                    <a:pt x="1570434" y="435958"/>
                  </a:lnTo>
                  <a:lnTo>
                    <a:pt x="1571227" y="425232"/>
                  </a:lnTo>
                  <a:lnTo>
                    <a:pt x="1572416" y="414903"/>
                  </a:lnTo>
                  <a:lnTo>
                    <a:pt x="1574399" y="404575"/>
                  </a:lnTo>
                  <a:lnTo>
                    <a:pt x="1576381" y="393849"/>
                  </a:lnTo>
                  <a:lnTo>
                    <a:pt x="1579553" y="384315"/>
                  </a:lnTo>
                  <a:lnTo>
                    <a:pt x="1582725" y="374384"/>
                  </a:lnTo>
                  <a:lnTo>
                    <a:pt x="1586294" y="364850"/>
                  </a:lnTo>
                  <a:lnTo>
                    <a:pt x="1591052" y="355713"/>
                  </a:lnTo>
                  <a:lnTo>
                    <a:pt x="1595413" y="346179"/>
                  </a:lnTo>
                  <a:lnTo>
                    <a:pt x="1600568" y="337440"/>
                  </a:lnTo>
                  <a:lnTo>
                    <a:pt x="1606119" y="329097"/>
                  </a:lnTo>
                  <a:lnTo>
                    <a:pt x="1611670" y="320755"/>
                  </a:lnTo>
                  <a:lnTo>
                    <a:pt x="1618014" y="313207"/>
                  </a:lnTo>
                  <a:lnTo>
                    <a:pt x="1624358" y="305660"/>
                  </a:lnTo>
                  <a:lnTo>
                    <a:pt x="1631495" y="297715"/>
                  </a:lnTo>
                  <a:lnTo>
                    <a:pt x="1639028" y="290961"/>
                  </a:lnTo>
                  <a:lnTo>
                    <a:pt x="1646562" y="284208"/>
                  </a:lnTo>
                  <a:lnTo>
                    <a:pt x="1654492" y="278249"/>
                  </a:lnTo>
                  <a:lnTo>
                    <a:pt x="1662819" y="272291"/>
                  </a:lnTo>
                  <a:lnTo>
                    <a:pt x="1671145" y="267126"/>
                  </a:lnTo>
                  <a:lnTo>
                    <a:pt x="1680265" y="261962"/>
                  </a:lnTo>
                  <a:lnTo>
                    <a:pt x="1689384" y="256798"/>
                  </a:lnTo>
                  <a:lnTo>
                    <a:pt x="1698504" y="252825"/>
                  </a:lnTo>
                  <a:lnTo>
                    <a:pt x="1708020" y="248853"/>
                  </a:lnTo>
                  <a:lnTo>
                    <a:pt x="1717536" y="245675"/>
                  </a:lnTo>
                  <a:lnTo>
                    <a:pt x="1727845" y="242894"/>
                  </a:lnTo>
                  <a:lnTo>
                    <a:pt x="1738154" y="240511"/>
                  </a:lnTo>
                  <a:lnTo>
                    <a:pt x="1748463" y="238922"/>
                  </a:lnTo>
                  <a:lnTo>
                    <a:pt x="1758772" y="237333"/>
                  </a:lnTo>
                  <a:lnTo>
                    <a:pt x="1769477" y="236538"/>
                  </a:lnTo>
                  <a:close/>
                  <a:moveTo>
                    <a:pt x="1775815" y="217488"/>
                  </a:moveTo>
                  <a:lnTo>
                    <a:pt x="1764301" y="218281"/>
                  </a:lnTo>
                  <a:lnTo>
                    <a:pt x="1752786" y="219472"/>
                  </a:lnTo>
                  <a:lnTo>
                    <a:pt x="1741669" y="221059"/>
                  </a:lnTo>
                  <a:lnTo>
                    <a:pt x="1730154" y="223441"/>
                  </a:lnTo>
                  <a:lnTo>
                    <a:pt x="1718243" y="226219"/>
                  </a:lnTo>
                  <a:lnTo>
                    <a:pt x="1707125" y="229791"/>
                  </a:lnTo>
                  <a:lnTo>
                    <a:pt x="1696405" y="233759"/>
                  </a:lnTo>
                  <a:lnTo>
                    <a:pt x="1685684" y="238125"/>
                  </a:lnTo>
                  <a:lnTo>
                    <a:pt x="1674964" y="243285"/>
                  </a:lnTo>
                  <a:lnTo>
                    <a:pt x="1665038" y="248841"/>
                  </a:lnTo>
                  <a:lnTo>
                    <a:pt x="1655509" y="254794"/>
                  </a:lnTo>
                  <a:lnTo>
                    <a:pt x="1646376" y="261541"/>
                  </a:lnTo>
                  <a:lnTo>
                    <a:pt x="1637641" y="268288"/>
                  </a:lnTo>
                  <a:lnTo>
                    <a:pt x="1628906" y="275035"/>
                  </a:lnTo>
                  <a:lnTo>
                    <a:pt x="1620568" y="282575"/>
                  </a:lnTo>
                  <a:lnTo>
                    <a:pt x="1613024" y="290513"/>
                  </a:lnTo>
                  <a:lnTo>
                    <a:pt x="1605877" y="298847"/>
                  </a:lnTo>
                  <a:lnTo>
                    <a:pt x="1598730" y="307578"/>
                  </a:lnTo>
                  <a:lnTo>
                    <a:pt x="1592377" y="316707"/>
                  </a:lnTo>
                  <a:lnTo>
                    <a:pt x="1586025" y="325835"/>
                  </a:lnTo>
                  <a:lnTo>
                    <a:pt x="1580466" y="334963"/>
                  </a:lnTo>
                  <a:lnTo>
                    <a:pt x="1575304" y="344885"/>
                  </a:lnTo>
                  <a:lnTo>
                    <a:pt x="1570937" y="355203"/>
                  </a:lnTo>
                  <a:lnTo>
                    <a:pt x="1566569" y="365125"/>
                  </a:lnTo>
                  <a:lnTo>
                    <a:pt x="1562995" y="375444"/>
                  </a:lnTo>
                  <a:lnTo>
                    <a:pt x="1559819" y="385763"/>
                  </a:lnTo>
                  <a:lnTo>
                    <a:pt x="1557039" y="396875"/>
                  </a:lnTo>
                  <a:lnTo>
                    <a:pt x="1555054" y="407988"/>
                  </a:lnTo>
                  <a:lnTo>
                    <a:pt x="1553466" y="418703"/>
                  </a:lnTo>
                  <a:lnTo>
                    <a:pt x="1552275" y="429816"/>
                  </a:lnTo>
                  <a:lnTo>
                    <a:pt x="1551481" y="440929"/>
                  </a:lnTo>
                  <a:lnTo>
                    <a:pt x="1551481" y="452438"/>
                  </a:lnTo>
                  <a:lnTo>
                    <a:pt x="1552275" y="463947"/>
                  </a:lnTo>
                  <a:lnTo>
                    <a:pt x="1553466" y="475060"/>
                  </a:lnTo>
                  <a:lnTo>
                    <a:pt x="1555054" y="486569"/>
                  </a:lnTo>
                  <a:lnTo>
                    <a:pt x="1557437" y="498079"/>
                  </a:lnTo>
                  <a:lnTo>
                    <a:pt x="1560216" y="509588"/>
                  </a:lnTo>
                  <a:lnTo>
                    <a:pt x="1563789" y="520700"/>
                  </a:lnTo>
                  <a:lnTo>
                    <a:pt x="1567760" y="531416"/>
                  </a:lnTo>
                  <a:lnTo>
                    <a:pt x="1572525" y="542529"/>
                  </a:lnTo>
                  <a:lnTo>
                    <a:pt x="1577290" y="552847"/>
                  </a:lnTo>
                  <a:lnTo>
                    <a:pt x="1582848" y="562769"/>
                  </a:lnTo>
                  <a:lnTo>
                    <a:pt x="1589201" y="572294"/>
                  </a:lnTo>
                  <a:lnTo>
                    <a:pt x="1595554" y="581819"/>
                  </a:lnTo>
                  <a:lnTo>
                    <a:pt x="1602304" y="590550"/>
                  </a:lnTo>
                  <a:lnTo>
                    <a:pt x="1609451" y="598885"/>
                  </a:lnTo>
                  <a:lnTo>
                    <a:pt x="1616995" y="607219"/>
                  </a:lnTo>
                  <a:lnTo>
                    <a:pt x="1624936" y="614760"/>
                  </a:lnTo>
                  <a:lnTo>
                    <a:pt x="1632877" y="621904"/>
                  </a:lnTo>
                  <a:lnTo>
                    <a:pt x="1642009" y="629047"/>
                  </a:lnTo>
                  <a:lnTo>
                    <a:pt x="1650744" y="635794"/>
                  </a:lnTo>
                  <a:lnTo>
                    <a:pt x="1659876" y="641747"/>
                  </a:lnTo>
                  <a:lnTo>
                    <a:pt x="1669405" y="647304"/>
                  </a:lnTo>
                  <a:lnTo>
                    <a:pt x="1678935" y="652066"/>
                  </a:lnTo>
                  <a:lnTo>
                    <a:pt x="1689258" y="656829"/>
                  </a:lnTo>
                  <a:lnTo>
                    <a:pt x="1699581" y="661194"/>
                  </a:lnTo>
                  <a:lnTo>
                    <a:pt x="1709905" y="664766"/>
                  </a:lnTo>
                  <a:lnTo>
                    <a:pt x="1720228" y="667941"/>
                  </a:lnTo>
                  <a:lnTo>
                    <a:pt x="1731345" y="670719"/>
                  </a:lnTo>
                  <a:lnTo>
                    <a:pt x="1742066" y="673101"/>
                  </a:lnTo>
                  <a:lnTo>
                    <a:pt x="1753183" y="674688"/>
                  </a:lnTo>
                  <a:lnTo>
                    <a:pt x="1764301" y="675879"/>
                  </a:lnTo>
                  <a:lnTo>
                    <a:pt x="1775815" y="676276"/>
                  </a:lnTo>
                  <a:lnTo>
                    <a:pt x="1786932" y="676276"/>
                  </a:lnTo>
                  <a:lnTo>
                    <a:pt x="1798447" y="675879"/>
                  </a:lnTo>
                  <a:lnTo>
                    <a:pt x="1809564" y="674688"/>
                  </a:lnTo>
                  <a:lnTo>
                    <a:pt x="1821476" y="673101"/>
                  </a:lnTo>
                  <a:lnTo>
                    <a:pt x="1832593" y="670322"/>
                  </a:lnTo>
                  <a:lnTo>
                    <a:pt x="1844108" y="667544"/>
                  </a:lnTo>
                  <a:lnTo>
                    <a:pt x="1855225" y="663972"/>
                  </a:lnTo>
                  <a:lnTo>
                    <a:pt x="1866740" y="660004"/>
                  </a:lnTo>
                  <a:lnTo>
                    <a:pt x="1877063" y="655241"/>
                  </a:lnTo>
                  <a:lnTo>
                    <a:pt x="1887386" y="650479"/>
                  </a:lnTo>
                  <a:lnTo>
                    <a:pt x="1897313" y="644922"/>
                  </a:lnTo>
                  <a:lnTo>
                    <a:pt x="1906842" y="638969"/>
                  </a:lnTo>
                  <a:lnTo>
                    <a:pt x="1916371" y="632619"/>
                  </a:lnTo>
                  <a:lnTo>
                    <a:pt x="1925503" y="625872"/>
                  </a:lnTo>
                  <a:lnTo>
                    <a:pt x="1933841" y="618332"/>
                  </a:lnTo>
                  <a:lnTo>
                    <a:pt x="1941782" y="610791"/>
                  </a:lnTo>
                  <a:lnTo>
                    <a:pt x="1949723" y="603250"/>
                  </a:lnTo>
                  <a:lnTo>
                    <a:pt x="1957267" y="594916"/>
                  </a:lnTo>
                  <a:lnTo>
                    <a:pt x="1964017" y="586185"/>
                  </a:lnTo>
                  <a:lnTo>
                    <a:pt x="1970370" y="577057"/>
                  </a:lnTo>
                  <a:lnTo>
                    <a:pt x="1976326" y="567929"/>
                  </a:lnTo>
                  <a:lnTo>
                    <a:pt x="1981884" y="558404"/>
                  </a:lnTo>
                  <a:lnTo>
                    <a:pt x="1987046" y="548879"/>
                  </a:lnTo>
                  <a:lnTo>
                    <a:pt x="1991811" y="538957"/>
                  </a:lnTo>
                  <a:lnTo>
                    <a:pt x="1995781" y="528638"/>
                  </a:lnTo>
                  <a:lnTo>
                    <a:pt x="1999752" y="518319"/>
                  </a:lnTo>
                  <a:lnTo>
                    <a:pt x="2003325" y="507604"/>
                  </a:lnTo>
                  <a:lnTo>
                    <a:pt x="2005708" y="496888"/>
                  </a:lnTo>
                  <a:lnTo>
                    <a:pt x="2008090" y="485775"/>
                  </a:lnTo>
                  <a:lnTo>
                    <a:pt x="2009678" y="475060"/>
                  </a:lnTo>
                  <a:lnTo>
                    <a:pt x="2010869" y="463947"/>
                  </a:lnTo>
                  <a:lnTo>
                    <a:pt x="2011266" y="452835"/>
                  </a:lnTo>
                  <a:lnTo>
                    <a:pt x="2011266" y="441325"/>
                  </a:lnTo>
                  <a:lnTo>
                    <a:pt x="2010869" y="429816"/>
                  </a:lnTo>
                  <a:lnTo>
                    <a:pt x="2009678" y="418703"/>
                  </a:lnTo>
                  <a:lnTo>
                    <a:pt x="2007693" y="407194"/>
                  </a:lnTo>
                  <a:lnTo>
                    <a:pt x="2005311" y="395288"/>
                  </a:lnTo>
                  <a:lnTo>
                    <a:pt x="2002531" y="384175"/>
                  </a:lnTo>
                  <a:lnTo>
                    <a:pt x="1998561" y="373063"/>
                  </a:lnTo>
                  <a:lnTo>
                    <a:pt x="1994590" y="361950"/>
                  </a:lnTo>
                  <a:lnTo>
                    <a:pt x="1990223" y="351632"/>
                  </a:lnTo>
                  <a:lnTo>
                    <a:pt x="1985061" y="340916"/>
                  </a:lnTo>
                  <a:lnTo>
                    <a:pt x="1979899" y="330994"/>
                  </a:lnTo>
                  <a:lnTo>
                    <a:pt x="1973943" y="321469"/>
                  </a:lnTo>
                  <a:lnTo>
                    <a:pt x="1967591" y="312341"/>
                  </a:lnTo>
                  <a:lnTo>
                    <a:pt x="1960841" y="303213"/>
                  </a:lnTo>
                  <a:lnTo>
                    <a:pt x="1953297" y="294482"/>
                  </a:lnTo>
                  <a:lnTo>
                    <a:pt x="1945753" y="286544"/>
                  </a:lnTo>
                  <a:lnTo>
                    <a:pt x="1937812" y="279003"/>
                  </a:lnTo>
                  <a:lnTo>
                    <a:pt x="1929474" y="271860"/>
                  </a:lnTo>
                  <a:lnTo>
                    <a:pt x="1921136" y="264716"/>
                  </a:lnTo>
                  <a:lnTo>
                    <a:pt x="1912004" y="258366"/>
                  </a:lnTo>
                  <a:lnTo>
                    <a:pt x="1902474" y="252017"/>
                  </a:lnTo>
                  <a:lnTo>
                    <a:pt x="1893342" y="246460"/>
                  </a:lnTo>
                  <a:lnTo>
                    <a:pt x="1883416" y="241300"/>
                  </a:lnTo>
                  <a:lnTo>
                    <a:pt x="1873490" y="236935"/>
                  </a:lnTo>
                  <a:lnTo>
                    <a:pt x="1863166" y="232569"/>
                  </a:lnTo>
                  <a:lnTo>
                    <a:pt x="1852843" y="228997"/>
                  </a:lnTo>
                  <a:lnTo>
                    <a:pt x="1842123" y="225822"/>
                  </a:lnTo>
                  <a:lnTo>
                    <a:pt x="1831402" y="223044"/>
                  </a:lnTo>
                  <a:lnTo>
                    <a:pt x="1820682" y="221059"/>
                  </a:lnTo>
                  <a:lnTo>
                    <a:pt x="1809564" y="219472"/>
                  </a:lnTo>
                  <a:lnTo>
                    <a:pt x="1798447" y="218281"/>
                  </a:lnTo>
                  <a:lnTo>
                    <a:pt x="1787330" y="217488"/>
                  </a:lnTo>
                  <a:lnTo>
                    <a:pt x="1775815" y="217488"/>
                  </a:lnTo>
                  <a:close/>
                  <a:moveTo>
                    <a:pt x="1712287" y="0"/>
                  </a:moveTo>
                  <a:lnTo>
                    <a:pt x="1715860" y="0"/>
                  </a:lnTo>
                  <a:lnTo>
                    <a:pt x="1718640" y="397"/>
                  </a:lnTo>
                  <a:lnTo>
                    <a:pt x="1721816" y="1191"/>
                  </a:lnTo>
                  <a:lnTo>
                    <a:pt x="1724198" y="2778"/>
                  </a:lnTo>
                  <a:lnTo>
                    <a:pt x="1726978" y="4366"/>
                  </a:lnTo>
                  <a:lnTo>
                    <a:pt x="1728566" y="6350"/>
                  </a:lnTo>
                  <a:lnTo>
                    <a:pt x="1729757" y="8731"/>
                  </a:lnTo>
                  <a:lnTo>
                    <a:pt x="1730551" y="11112"/>
                  </a:lnTo>
                  <a:lnTo>
                    <a:pt x="1737698" y="39687"/>
                  </a:lnTo>
                  <a:lnTo>
                    <a:pt x="1744448" y="68262"/>
                  </a:lnTo>
                  <a:lnTo>
                    <a:pt x="1744845" y="70644"/>
                  </a:lnTo>
                  <a:lnTo>
                    <a:pt x="1746036" y="73025"/>
                  </a:lnTo>
                  <a:lnTo>
                    <a:pt x="1747227" y="75406"/>
                  </a:lnTo>
                  <a:lnTo>
                    <a:pt x="1748816" y="77391"/>
                  </a:lnTo>
                  <a:lnTo>
                    <a:pt x="1750801" y="78978"/>
                  </a:lnTo>
                  <a:lnTo>
                    <a:pt x="1752786" y="80169"/>
                  </a:lnTo>
                  <a:lnTo>
                    <a:pt x="1755168" y="80962"/>
                  </a:lnTo>
                  <a:lnTo>
                    <a:pt x="1757551" y="81756"/>
                  </a:lnTo>
                  <a:lnTo>
                    <a:pt x="1775815" y="80962"/>
                  </a:lnTo>
                  <a:lnTo>
                    <a:pt x="1793682" y="81359"/>
                  </a:lnTo>
                  <a:lnTo>
                    <a:pt x="1811550" y="82153"/>
                  </a:lnTo>
                  <a:lnTo>
                    <a:pt x="1829814" y="84137"/>
                  </a:lnTo>
                  <a:lnTo>
                    <a:pt x="1847284" y="86916"/>
                  </a:lnTo>
                  <a:lnTo>
                    <a:pt x="1865152" y="90487"/>
                  </a:lnTo>
                  <a:lnTo>
                    <a:pt x="1882225" y="94853"/>
                  </a:lnTo>
                  <a:lnTo>
                    <a:pt x="1899298" y="100012"/>
                  </a:lnTo>
                  <a:lnTo>
                    <a:pt x="1902077" y="100409"/>
                  </a:lnTo>
                  <a:lnTo>
                    <a:pt x="1904460" y="100012"/>
                  </a:lnTo>
                  <a:lnTo>
                    <a:pt x="1906842" y="99616"/>
                  </a:lnTo>
                  <a:lnTo>
                    <a:pt x="1908827" y="98425"/>
                  </a:lnTo>
                  <a:lnTo>
                    <a:pt x="1911606" y="97234"/>
                  </a:lnTo>
                  <a:lnTo>
                    <a:pt x="1913195" y="95250"/>
                  </a:lnTo>
                  <a:lnTo>
                    <a:pt x="1914783" y="93266"/>
                  </a:lnTo>
                  <a:lnTo>
                    <a:pt x="1915974" y="91281"/>
                  </a:lnTo>
                  <a:lnTo>
                    <a:pt x="1944165" y="39687"/>
                  </a:lnTo>
                  <a:lnTo>
                    <a:pt x="1945356" y="37306"/>
                  </a:lnTo>
                  <a:lnTo>
                    <a:pt x="1947341" y="35322"/>
                  </a:lnTo>
                  <a:lnTo>
                    <a:pt x="1949326" y="34131"/>
                  </a:lnTo>
                  <a:lnTo>
                    <a:pt x="1952106" y="32941"/>
                  </a:lnTo>
                  <a:lnTo>
                    <a:pt x="1954885" y="32147"/>
                  </a:lnTo>
                  <a:lnTo>
                    <a:pt x="1958061" y="32147"/>
                  </a:lnTo>
                  <a:lnTo>
                    <a:pt x="1961238" y="32544"/>
                  </a:lnTo>
                  <a:lnTo>
                    <a:pt x="1964414" y="33734"/>
                  </a:lnTo>
                  <a:lnTo>
                    <a:pt x="1975532" y="38894"/>
                  </a:lnTo>
                  <a:lnTo>
                    <a:pt x="1986252" y="44053"/>
                  </a:lnTo>
                  <a:lnTo>
                    <a:pt x="1996972" y="50006"/>
                  </a:lnTo>
                  <a:lnTo>
                    <a:pt x="2008090" y="55959"/>
                  </a:lnTo>
                  <a:lnTo>
                    <a:pt x="2018413" y="61912"/>
                  </a:lnTo>
                  <a:lnTo>
                    <a:pt x="2028737" y="68659"/>
                  </a:lnTo>
                  <a:lnTo>
                    <a:pt x="2039060" y="75803"/>
                  </a:lnTo>
                  <a:lnTo>
                    <a:pt x="2049383" y="82550"/>
                  </a:lnTo>
                  <a:lnTo>
                    <a:pt x="2051765" y="84931"/>
                  </a:lnTo>
                  <a:lnTo>
                    <a:pt x="2053751" y="87312"/>
                  </a:lnTo>
                  <a:lnTo>
                    <a:pt x="2054942" y="90091"/>
                  </a:lnTo>
                  <a:lnTo>
                    <a:pt x="2055736" y="92472"/>
                  </a:lnTo>
                  <a:lnTo>
                    <a:pt x="2056133" y="95250"/>
                  </a:lnTo>
                  <a:lnTo>
                    <a:pt x="2056133" y="98028"/>
                  </a:lnTo>
                  <a:lnTo>
                    <a:pt x="2055339" y="100409"/>
                  </a:lnTo>
                  <a:lnTo>
                    <a:pt x="2054148" y="102791"/>
                  </a:lnTo>
                  <a:lnTo>
                    <a:pt x="2038663" y="128191"/>
                  </a:lnTo>
                  <a:lnTo>
                    <a:pt x="2023575" y="153194"/>
                  </a:lnTo>
                  <a:lnTo>
                    <a:pt x="2021987" y="155178"/>
                  </a:lnTo>
                  <a:lnTo>
                    <a:pt x="2021193" y="157559"/>
                  </a:lnTo>
                  <a:lnTo>
                    <a:pt x="2020398" y="159941"/>
                  </a:lnTo>
                  <a:lnTo>
                    <a:pt x="2020398" y="162322"/>
                  </a:lnTo>
                  <a:lnTo>
                    <a:pt x="2020398" y="164703"/>
                  </a:lnTo>
                  <a:lnTo>
                    <a:pt x="2021193" y="167481"/>
                  </a:lnTo>
                  <a:lnTo>
                    <a:pt x="2022384" y="169863"/>
                  </a:lnTo>
                  <a:lnTo>
                    <a:pt x="2023575" y="171847"/>
                  </a:lnTo>
                  <a:lnTo>
                    <a:pt x="2036678" y="184150"/>
                  </a:lnTo>
                  <a:lnTo>
                    <a:pt x="2049383" y="196850"/>
                  </a:lnTo>
                  <a:lnTo>
                    <a:pt x="2061295" y="210344"/>
                  </a:lnTo>
                  <a:lnTo>
                    <a:pt x="2072809" y="224234"/>
                  </a:lnTo>
                  <a:lnTo>
                    <a:pt x="2083133" y="238919"/>
                  </a:lnTo>
                  <a:lnTo>
                    <a:pt x="2092662" y="253603"/>
                  </a:lnTo>
                  <a:lnTo>
                    <a:pt x="2102191" y="269478"/>
                  </a:lnTo>
                  <a:lnTo>
                    <a:pt x="2110529" y="284956"/>
                  </a:lnTo>
                  <a:lnTo>
                    <a:pt x="2112514" y="286941"/>
                  </a:lnTo>
                  <a:lnTo>
                    <a:pt x="2114102" y="288528"/>
                  </a:lnTo>
                  <a:lnTo>
                    <a:pt x="2116485" y="289719"/>
                  </a:lnTo>
                  <a:lnTo>
                    <a:pt x="2118867" y="290513"/>
                  </a:lnTo>
                  <a:lnTo>
                    <a:pt x="2121249" y="290910"/>
                  </a:lnTo>
                  <a:lnTo>
                    <a:pt x="2123632" y="291307"/>
                  </a:lnTo>
                  <a:lnTo>
                    <a:pt x="2126014" y="290910"/>
                  </a:lnTo>
                  <a:lnTo>
                    <a:pt x="2128396" y="290116"/>
                  </a:lnTo>
                  <a:lnTo>
                    <a:pt x="2156984" y="281781"/>
                  </a:lnTo>
                  <a:lnTo>
                    <a:pt x="2185572" y="273844"/>
                  </a:lnTo>
                  <a:lnTo>
                    <a:pt x="2187954" y="273447"/>
                  </a:lnTo>
                  <a:lnTo>
                    <a:pt x="2190733" y="273050"/>
                  </a:lnTo>
                  <a:lnTo>
                    <a:pt x="2193116" y="273844"/>
                  </a:lnTo>
                  <a:lnTo>
                    <a:pt x="2195498" y="274638"/>
                  </a:lnTo>
                  <a:lnTo>
                    <a:pt x="2197880" y="276225"/>
                  </a:lnTo>
                  <a:lnTo>
                    <a:pt x="2200263" y="278210"/>
                  </a:lnTo>
                  <a:lnTo>
                    <a:pt x="2202248" y="280988"/>
                  </a:lnTo>
                  <a:lnTo>
                    <a:pt x="2203439" y="283766"/>
                  </a:lnTo>
                  <a:lnTo>
                    <a:pt x="2207807" y="295275"/>
                  </a:lnTo>
                  <a:lnTo>
                    <a:pt x="2211777" y="307182"/>
                  </a:lnTo>
                  <a:lnTo>
                    <a:pt x="2215350" y="318691"/>
                  </a:lnTo>
                  <a:lnTo>
                    <a:pt x="2218527" y="330200"/>
                  </a:lnTo>
                  <a:lnTo>
                    <a:pt x="2221703" y="342107"/>
                  </a:lnTo>
                  <a:lnTo>
                    <a:pt x="2224086" y="354410"/>
                  </a:lnTo>
                  <a:lnTo>
                    <a:pt x="2226468" y="366316"/>
                  </a:lnTo>
                  <a:lnTo>
                    <a:pt x="2228850" y="378222"/>
                  </a:lnTo>
                  <a:lnTo>
                    <a:pt x="2228850" y="381397"/>
                  </a:lnTo>
                  <a:lnTo>
                    <a:pt x="2228453" y="384572"/>
                  </a:lnTo>
                  <a:lnTo>
                    <a:pt x="2227659" y="387350"/>
                  </a:lnTo>
                  <a:lnTo>
                    <a:pt x="2226468" y="390128"/>
                  </a:lnTo>
                  <a:lnTo>
                    <a:pt x="2224880" y="392113"/>
                  </a:lnTo>
                  <a:lnTo>
                    <a:pt x="2222894" y="393700"/>
                  </a:lnTo>
                  <a:lnTo>
                    <a:pt x="2220512" y="394891"/>
                  </a:lnTo>
                  <a:lnTo>
                    <a:pt x="2217733" y="396082"/>
                  </a:lnTo>
                  <a:lnTo>
                    <a:pt x="2189542" y="403225"/>
                  </a:lnTo>
                  <a:lnTo>
                    <a:pt x="2160557" y="409972"/>
                  </a:lnTo>
                  <a:lnTo>
                    <a:pt x="2158175" y="410766"/>
                  </a:lnTo>
                  <a:lnTo>
                    <a:pt x="2155793" y="411560"/>
                  </a:lnTo>
                  <a:lnTo>
                    <a:pt x="2153808" y="412750"/>
                  </a:lnTo>
                  <a:lnTo>
                    <a:pt x="2151822" y="414338"/>
                  </a:lnTo>
                  <a:lnTo>
                    <a:pt x="2150234" y="416322"/>
                  </a:lnTo>
                  <a:lnTo>
                    <a:pt x="2149043" y="418307"/>
                  </a:lnTo>
                  <a:lnTo>
                    <a:pt x="2148249" y="420688"/>
                  </a:lnTo>
                  <a:lnTo>
                    <a:pt x="2147852" y="423069"/>
                  </a:lnTo>
                  <a:lnTo>
                    <a:pt x="2148249" y="440929"/>
                  </a:lnTo>
                  <a:lnTo>
                    <a:pt x="2147852" y="459185"/>
                  </a:lnTo>
                  <a:lnTo>
                    <a:pt x="2147058" y="477044"/>
                  </a:lnTo>
                  <a:lnTo>
                    <a:pt x="2145072" y="494904"/>
                  </a:lnTo>
                  <a:lnTo>
                    <a:pt x="2142293" y="512763"/>
                  </a:lnTo>
                  <a:lnTo>
                    <a:pt x="2138323" y="530225"/>
                  </a:lnTo>
                  <a:lnTo>
                    <a:pt x="2133955" y="547688"/>
                  </a:lnTo>
                  <a:lnTo>
                    <a:pt x="2128793" y="564754"/>
                  </a:lnTo>
                  <a:lnTo>
                    <a:pt x="2128396" y="567135"/>
                  </a:lnTo>
                  <a:lnTo>
                    <a:pt x="2128793" y="569913"/>
                  </a:lnTo>
                  <a:lnTo>
                    <a:pt x="2129190" y="572294"/>
                  </a:lnTo>
                  <a:lnTo>
                    <a:pt x="2130382" y="574279"/>
                  </a:lnTo>
                  <a:lnTo>
                    <a:pt x="2131573" y="576263"/>
                  </a:lnTo>
                  <a:lnTo>
                    <a:pt x="2133558" y="578247"/>
                  </a:lnTo>
                  <a:lnTo>
                    <a:pt x="2135543" y="580232"/>
                  </a:lnTo>
                  <a:lnTo>
                    <a:pt x="2137926" y="581025"/>
                  </a:lnTo>
                  <a:lnTo>
                    <a:pt x="2189542" y="609600"/>
                  </a:lnTo>
                  <a:lnTo>
                    <a:pt x="2191924" y="610791"/>
                  </a:lnTo>
                  <a:lnTo>
                    <a:pt x="2193910" y="612379"/>
                  </a:lnTo>
                  <a:lnTo>
                    <a:pt x="2195498" y="614760"/>
                  </a:lnTo>
                  <a:lnTo>
                    <a:pt x="2196292" y="617141"/>
                  </a:lnTo>
                  <a:lnTo>
                    <a:pt x="2197086" y="619919"/>
                  </a:lnTo>
                  <a:lnTo>
                    <a:pt x="2197086" y="623094"/>
                  </a:lnTo>
                  <a:lnTo>
                    <a:pt x="2196689" y="626666"/>
                  </a:lnTo>
                  <a:lnTo>
                    <a:pt x="2195498" y="629841"/>
                  </a:lnTo>
                  <a:lnTo>
                    <a:pt x="2190336" y="640557"/>
                  </a:lnTo>
                  <a:lnTo>
                    <a:pt x="2184778" y="651669"/>
                  </a:lnTo>
                  <a:lnTo>
                    <a:pt x="2178822" y="662385"/>
                  </a:lnTo>
                  <a:lnTo>
                    <a:pt x="2173263" y="673101"/>
                  </a:lnTo>
                  <a:lnTo>
                    <a:pt x="2166910" y="683816"/>
                  </a:lnTo>
                  <a:lnTo>
                    <a:pt x="2160557" y="693738"/>
                  </a:lnTo>
                  <a:lnTo>
                    <a:pt x="2153808" y="704057"/>
                  </a:lnTo>
                  <a:lnTo>
                    <a:pt x="2146661" y="713979"/>
                  </a:lnTo>
                  <a:lnTo>
                    <a:pt x="2144278" y="716360"/>
                  </a:lnTo>
                  <a:lnTo>
                    <a:pt x="2141896" y="718741"/>
                  </a:lnTo>
                  <a:lnTo>
                    <a:pt x="2138720" y="719932"/>
                  </a:lnTo>
                  <a:lnTo>
                    <a:pt x="2136337" y="721122"/>
                  </a:lnTo>
                  <a:lnTo>
                    <a:pt x="2133558" y="721519"/>
                  </a:lnTo>
                  <a:lnTo>
                    <a:pt x="2130779" y="721122"/>
                  </a:lnTo>
                  <a:lnTo>
                    <a:pt x="2128396" y="720329"/>
                  </a:lnTo>
                  <a:lnTo>
                    <a:pt x="2126014" y="719138"/>
                  </a:lnTo>
                  <a:lnTo>
                    <a:pt x="2101000" y="703660"/>
                  </a:lnTo>
                  <a:lnTo>
                    <a:pt x="2075589" y="688579"/>
                  </a:lnTo>
                  <a:lnTo>
                    <a:pt x="2073603" y="686991"/>
                  </a:lnTo>
                  <a:lnTo>
                    <a:pt x="2071221" y="686197"/>
                  </a:lnTo>
                  <a:lnTo>
                    <a:pt x="2068839" y="685801"/>
                  </a:lnTo>
                  <a:lnTo>
                    <a:pt x="2066456" y="685404"/>
                  </a:lnTo>
                  <a:lnTo>
                    <a:pt x="2064074" y="685801"/>
                  </a:lnTo>
                  <a:lnTo>
                    <a:pt x="2061692" y="686197"/>
                  </a:lnTo>
                  <a:lnTo>
                    <a:pt x="2059309" y="687388"/>
                  </a:lnTo>
                  <a:lnTo>
                    <a:pt x="2057324" y="688579"/>
                  </a:lnTo>
                  <a:lnTo>
                    <a:pt x="2044619" y="701676"/>
                  </a:lnTo>
                  <a:lnTo>
                    <a:pt x="2031913" y="713979"/>
                  </a:lnTo>
                  <a:lnTo>
                    <a:pt x="2018413" y="726282"/>
                  </a:lnTo>
                  <a:lnTo>
                    <a:pt x="2004913" y="737791"/>
                  </a:lnTo>
                  <a:lnTo>
                    <a:pt x="1989826" y="748110"/>
                  </a:lnTo>
                  <a:lnTo>
                    <a:pt x="1974738" y="757635"/>
                  </a:lnTo>
                  <a:lnTo>
                    <a:pt x="1959650" y="767160"/>
                  </a:lnTo>
                  <a:lnTo>
                    <a:pt x="1943371" y="775494"/>
                  </a:lnTo>
                  <a:lnTo>
                    <a:pt x="1941385" y="777082"/>
                  </a:lnTo>
                  <a:lnTo>
                    <a:pt x="1939797" y="779066"/>
                  </a:lnTo>
                  <a:lnTo>
                    <a:pt x="1938606" y="781447"/>
                  </a:lnTo>
                  <a:lnTo>
                    <a:pt x="1937812" y="783432"/>
                  </a:lnTo>
                  <a:lnTo>
                    <a:pt x="1937415" y="785813"/>
                  </a:lnTo>
                  <a:lnTo>
                    <a:pt x="1937018" y="788591"/>
                  </a:lnTo>
                  <a:lnTo>
                    <a:pt x="1937415" y="790972"/>
                  </a:lnTo>
                  <a:lnTo>
                    <a:pt x="1938209" y="793354"/>
                  </a:lnTo>
                  <a:lnTo>
                    <a:pt x="1946547" y="821532"/>
                  </a:lnTo>
                  <a:lnTo>
                    <a:pt x="1954488" y="849710"/>
                  </a:lnTo>
                  <a:lnTo>
                    <a:pt x="1955282" y="852488"/>
                  </a:lnTo>
                  <a:lnTo>
                    <a:pt x="1955282" y="854869"/>
                  </a:lnTo>
                  <a:lnTo>
                    <a:pt x="1954885" y="858044"/>
                  </a:lnTo>
                  <a:lnTo>
                    <a:pt x="1953694" y="860426"/>
                  </a:lnTo>
                  <a:lnTo>
                    <a:pt x="1952106" y="862807"/>
                  </a:lnTo>
                  <a:lnTo>
                    <a:pt x="1950120" y="864791"/>
                  </a:lnTo>
                  <a:lnTo>
                    <a:pt x="1947341" y="866776"/>
                  </a:lnTo>
                  <a:lnTo>
                    <a:pt x="1944562" y="868363"/>
                  </a:lnTo>
                  <a:lnTo>
                    <a:pt x="1933047" y="872332"/>
                  </a:lnTo>
                  <a:lnTo>
                    <a:pt x="1921533" y="876301"/>
                  </a:lnTo>
                  <a:lnTo>
                    <a:pt x="1910018" y="879873"/>
                  </a:lnTo>
                  <a:lnTo>
                    <a:pt x="1898107" y="883444"/>
                  </a:lnTo>
                  <a:lnTo>
                    <a:pt x="1886195" y="886223"/>
                  </a:lnTo>
                  <a:lnTo>
                    <a:pt x="1874284" y="889001"/>
                  </a:lnTo>
                  <a:lnTo>
                    <a:pt x="1861975" y="891382"/>
                  </a:lnTo>
                  <a:lnTo>
                    <a:pt x="1850064" y="893366"/>
                  </a:lnTo>
                  <a:lnTo>
                    <a:pt x="1846887" y="893763"/>
                  </a:lnTo>
                  <a:lnTo>
                    <a:pt x="1843711" y="893366"/>
                  </a:lnTo>
                  <a:lnTo>
                    <a:pt x="1840931" y="892176"/>
                  </a:lnTo>
                  <a:lnTo>
                    <a:pt x="1838152" y="890985"/>
                  </a:lnTo>
                  <a:lnTo>
                    <a:pt x="1836167" y="889398"/>
                  </a:lnTo>
                  <a:lnTo>
                    <a:pt x="1834182" y="887413"/>
                  </a:lnTo>
                  <a:lnTo>
                    <a:pt x="1832990" y="885032"/>
                  </a:lnTo>
                  <a:lnTo>
                    <a:pt x="1832593" y="882651"/>
                  </a:lnTo>
                  <a:lnTo>
                    <a:pt x="1825049" y="853679"/>
                  </a:lnTo>
                  <a:lnTo>
                    <a:pt x="1818300" y="825501"/>
                  </a:lnTo>
                  <a:lnTo>
                    <a:pt x="1817902" y="823119"/>
                  </a:lnTo>
                  <a:lnTo>
                    <a:pt x="1816711" y="820738"/>
                  </a:lnTo>
                  <a:lnTo>
                    <a:pt x="1815520" y="818357"/>
                  </a:lnTo>
                  <a:lnTo>
                    <a:pt x="1813535" y="816769"/>
                  </a:lnTo>
                  <a:lnTo>
                    <a:pt x="1811947" y="815182"/>
                  </a:lnTo>
                  <a:lnTo>
                    <a:pt x="1809564" y="813991"/>
                  </a:lnTo>
                  <a:lnTo>
                    <a:pt x="1807182" y="812801"/>
                  </a:lnTo>
                  <a:lnTo>
                    <a:pt x="1804800" y="812404"/>
                  </a:lnTo>
                  <a:lnTo>
                    <a:pt x="1786932" y="813197"/>
                  </a:lnTo>
                  <a:lnTo>
                    <a:pt x="1769065" y="812801"/>
                  </a:lnTo>
                  <a:lnTo>
                    <a:pt x="1751198" y="812007"/>
                  </a:lnTo>
                  <a:lnTo>
                    <a:pt x="1733331" y="810022"/>
                  </a:lnTo>
                  <a:lnTo>
                    <a:pt x="1715463" y="806847"/>
                  </a:lnTo>
                  <a:lnTo>
                    <a:pt x="1697993" y="803276"/>
                  </a:lnTo>
                  <a:lnTo>
                    <a:pt x="1680523" y="798513"/>
                  </a:lnTo>
                  <a:lnTo>
                    <a:pt x="1663053" y="793354"/>
                  </a:lnTo>
                  <a:lnTo>
                    <a:pt x="1660670" y="793354"/>
                  </a:lnTo>
                  <a:lnTo>
                    <a:pt x="1658288" y="793751"/>
                  </a:lnTo>
                  <a:lnTo>
                    <a:pt x="1655906" y="794147"/>
                  </a:lnTo>
                  <a:lnTo>
                    <a:pt x="1653523" y="795338"/>
                  </a:lnTo>
                  <a:lnTo>
                    <a:pt x="1651538" y="796529"/>
                  </a:lnTo>
                  <a:lnTo>
                    <a:pt x="1649553" y="798116"/>
                  </a:lnTo>
                  <a:lnTo>
                    <a:pt x="1648362" y="800101"/>
                  </a:lnTo>
                  <a:lnTo>
                    <a:pt x="1647171" y="802482"/>
                  </a:lnTo>
                  <a:lnTo>
                    <a:pt x="1618186" y="854076"/>
                  </a:lnTo>
                  <a:lnTo>
                    <a:pt x="1616995" y="856854"/>
                  </a:lnTo>
                  <a:lnTo>
                    <a:pt x="1615406" y="858838"/>
                  </a:lnTo>
                  <a:lnTo>
                    <a:pt x="1613024" y="860029"/>
                  </a:lnTo>
                  <a:lnTo>
                    <a:pt x="1610642" y="861219"/>
                  </a:lnTo>
                  <a:lnTo>
                    <a:pt x="1607862" y="861616"/>
                  </a:lnTo>
                  <a:lnTo>
                    <a:pt x="1604686" y="861616"/>
                  </a:lnTo>
                  <a:lnTo>
                    <a:pt x="1601510" y="861219"/>
                  </a:lnTo>
                  <a:lnTo>
                    <a:pt x="1598333" y="860426"/>
                  </a:lnTo>
                  <a:lnTo>
                    <a:pt x="1587216" y="854869"/>
                  </a:lnTo>
                  <a:lnTo>
                    <a:pt x="1576098" y="849313"/>
                  </a:lnTo>
                  <a:lnTo>
                    <a:pt x="1565378" y="843757"/>
                  </a:lnTo>
                  <a:lnTo>
                    <a:pt x="1555054" y="837804"/>
                  </a:lnTo>
                  <a:lnTo>
                    <a:pt x="1544334" y="831454"/>
                  </a:lnTo>
                  <a:lnTo>
                    <a:pt x="1533613" y="825104"/>
                  </a:lnTo>
                  <a:lnTo>
                    <a:pt x="1523687" y="818357"/>
                  </a:lnTo>
                  <a:lnTo>
                    <a:pt x="1513761" y="811213"/>
                  </a:lnTo>
                  <a:lnTo>
                    <a:pt x="1511379" y="808832"/>
                  </a:lnTo>
                  <a:lnTo>
                    <a:pt x="1509393" y="806451"/>
                  </a:lnTo>
                  <a:lnTo>
                    <a:pt x="1507805" y="803672"/>
                  </a:lnTo>
                  <a:lnTo>
                    <a:pt x="1507011" y="800894"/>
                  </a:lnTo>
                  <a:lnTo>
                    <a:pt x="1506614" y="798116"/>
                  </a:lnTo>
                  <a:lnTo>
                    <a:pt x="1507011" y="795735"/>
                  </a:lnTo>
                  <a:lnTo>
                    <a:pt x="1507408" y="793354"/>
                  </a:lnTo>
                  <a:lnTo>
                    <a:pt x="1508996" y="790972"/>
                  </a:lnTo>
                  <a:lnTo>
                    <a:pt x="1523687" y="765969"/>
                  </a:lnTo>
                  <a:lnTo>
                    <a:pt x="1539172" y="740569"/>
                  </a:lnTo>
                  <a:lnTo>
                    <a:pt x="1540363" y="738585"/>
                  </a:lnTo>
                  <a:lnTo>
                    <a:pt x="1541554" y="736204"/>
                  </a:lnTo>
                  <a:lnTo>
                    <a:pt x="1542349" y="733822"/>
                  </a:lnTo>
                  <a:lnTo>
                    <a:pt x="1542746" y="731441"/>
                  </a:lnTo>
                  <a:lnTo>
                    <a:pt x="1542349" y="729060"/>
                  </a:lnTo>
                  <a:lnTo>
                    <a:pt x="1541554" y="726679"/>
                  </a:lnTo>
                  <a:lnTo>
                    <a:pt x="1540363" y="724297"/>
                  </a:lnTo>
                  <a:lnTo>
                    <a:pt x="1539172" y="722313"/>
                  </a:lnTo>
                  <a:lnTo>
                    <a:pt x="1526069" y="709613"/>
                  </a:lnTo>
                  <a:lnTo>
                    <a:pt x="1513364" y="696913"/>
                  </a:lnTo>
                  <a:lnTo>
                    <a:pt x="1501849" y="683419"/>
                  </a:lnTo>
                  <a:lnTo>
                    <a:pt x="1489938" y="669529"/>
                  </a:lnTo>
                  <a:lnTo>
                    <a:pt x="1479615" y="654844"/>
                  </a:lnTo>
                  <a:lnTo>
                    <a:pt x="1470085" y="640160"/>
                  </a:lnTo>
                  <a:lnTo>
                    <a:pt x="1460953" y="624285"/>
                  </a:lnTo>
                  <a:lnTo>
                    <a:pt x="1452218" y="608410"/>
                  </a:lnTo>
                  <a:lnTo>
                    <a:pt x="1450630" y="606822"/>
                  </a:lnTo>
                  <a:lnTo>
                    <a:pt x="1448247" y="605235"/>
                  </a:lnTo>
                  <a:lnTo>
                    <a:pt x="1446262" y="604044"/>
                  </a:lnTo>
                  <a:lnTo>
                    <a:pt x="1443880" y="602854"/>
                  </a:lnTo>
                  <a:lnTo>
                    <a:pt x="1441498" y="602457"/>
                  </a:lnTo>
                  <a:lnTo>
                    <a:pt x="1439115" y="602457"/>
                  </a:lnTo>
                  <a:lnTo>
                    <a:pt x="1436733" y="602854"/>
                  </a:lnTo>
                  <a:lnTo>
                    <a:pt x="1433954" y="603647"/>
                  </a:lnTo>
                  <a:lnTo>
                    <a:pt x="1406160" y="611982"/>
                  </a:lnTo>
                  <a:lnTo>
                    <a:pt x="1377572" y="619522"/>
                  </a:lnTo>
                  <a:lnTo>
                    <a:pt x="1375190" y="620316"/>
                  </a:lnTo>
                  <a:lnTo>
                    <a:pt x="1372411" y="620713"/>
                  </a:lnTo>
                  <a:lnTo>
                    <a:pt x="1369631" y="619919"/>
                  </a:lnTo>
                  <a:lnTo>
                    <a:pt x="1367249" y="619126"/>
                  </a:lnTo>
                  <a:lnTo>
                    <a:pt x="1364867" y="617538"/>
                  </a:lnTo>
                  <a:lnTo>
                    <a:pt x="1362882" y="615157"/>
                  </a:lnTo>
                  <a:lnTo>
                    <a:pt x="1360896" y="612775"/>
                  </a:lnTo>
                  <a:lnTo>
                    <a:pt x="1359308" y="609600"/>
                  </a:lnTo>
                  <a:lnTo>
                    <a:pt x="1354941" y="598488"/>
                  </a:lnTo>
                  <a:lnTo>
                    <a:pt x="1350970" y="586979"/>
                  </a:lnTo>
                  <a:lnTo>
                    <a:pt x="1347397" y="575072"/>
                  </a:lnTo>
                  <a:lnTo>
                    <a:pt x="1343823" y="563166"/>
                  </a:lnTo>
                  <a:lnTo>
                    <a:pt x="1341044" y="551657"/>
                  </a:lnTo>
                  <a:lnTo>
                    <a:pt x="1338264" y="539750"/>
                  </a:lnTo>
                  <a:lnTo>
                    <a:pt x="1335882" y="527447"/>
                  </a:lnTo>
                  <a:lnTo>
                    <a:pt x="1333897" y="515541"/>
                  </a:lnTo>
                  <a:lnTo>
                    <a:pt x="1333500" y="512366"/>
                  </a:lnTo>
                  <a:lnTo>
                    <a:pt x="1333897" y="509191"/>
                  </a:lnTo>
                  <a:lnTo>
                    <a:pt x="1335088" y="506413"/>
                  </a:lnTo>
                  <a:lnTo>
                    <a:pt x="1336279" y="503635"/>
                  </a:lnTo>
                  <a:lnTo>
                    <a:pt x="1337867" y="501650"/>
                  </a:lnTo>
                  <a:lnTo>
                    <a:pt x="1339853" y="499666"/>
                  </a:lnTo>
                  <a:lnTo>
                    <a:pt x="1342235" y="498475"/>
                  </a:lnTo>
                  <a:lnTo>
                    <a:pt x="1345014" y="498079"/>
                  </a:lnTo>
                  <a:lnTo>
                    <a:pt x="1373602" y="490538"/>
                  </a:lnTo>
                  <a:lnTo>
                    <a:pt x="1401793" y="483394"/>
                  </a:lnTo>
                  <a:lnTo>
                    <a:pt x="1404969" y="482997"/>
                  </a:lnTo>
                  <a:lnTo>
                    <a:pt x="1407351" y="482204"/>
                  </a:lnTo>
                  <a:lnTo>
                    <a:pt x="1409336" y="481013"/>
                  </a:lnTo>
                  <a:lnTo>
                    <a:pt x="1411322" y="479029"/>
                  </a:lnTo>
                  <a:lnTo>
                    <a:pt x="1412513" y="477441"/>
                  </a:lnTo>
                  <a:lnTo>
                    <a:pt x="1414101" y="475060"/>
                  </a:lnTo>
                  <a:lnTo>
                    <a:pt x="1414895" y="473075"/>
                  </a:lnTo>
                  <a:lnTo>
                    <a:pt x="1415292" y="470297"/>
                  </a:lnTo>
                  <a:lnTo>
                    <a:pt x="1414895" y="452835"/>
                  </a:lnTo>
                  <a:lnTo>
                    <a:pt x="1414895" y="434579"/>
                  </a:lnTo>
                  <a:lnTo>
                    <a:pt x="1416086" y="416719"/>
                  </a:lnTo>
                  <a:lnTo>
                    <a:pt x="1417675" y="398860"/>
                  </a:lnTo>
                  <a:lnTo>
                    <a:pt x="1420454" y="381000"/>
                  </a:lnTo>
                  <a:lnTo>
                    <a:pt x="1424424" y="363538"/>
                  </a:lnTo>
                  <a:lnTo>
                    <a:pt x="1428792" y="346075"/>
                  </a:lnTo>
                  <a:lnTo>
                    <a:pt x="1433954" y="329010"/>
                  </a:lnTo>
                  <a:lnTo>
                    <a:pt x="1434351" y="326232"/>
                  </a:lnTo>
                  <a:lnTo>
                    <a:pt x="1433954" y="323850"/>
                  </a:lnTo>
                  <a:lnTo>
                    <a:pt x="1433160" y="321469"/>
                  </a:lnTo>
                  <a:lnTo>
                    <a:pt x="1432365" y="319485"/>
                  </a:lnTo>
                  <a:lnTo>
                    <a:pt x="1430777" y="317103"/>
                  </a:lnTo>
                  <a:lnTo>
                    <a:pt x="1429189" y="315516"/>
                  </a:lnTo>
                  <a:lnTo>
                    <a:pt x="1427204" y="313928"/>
                  </a:lnTo>
                  <a:lnTo>
                    <a:pt x="1424821" y="312738"/>
                  </a:lnTo>
                  <a:lnTo>
                    <a:pt x="1373205" y="284163"/>
                  </a:lnTo>
                  <a:lnTo>
                    <a:pt x="1370823" y="282972"/>
                  </a:lnTo>
                  <a:lnTo>
                    <a:pt x="1369234" y="280988"/>
                  </a:lnTo>
                  <a:lnTo>
                    <a:pt x="1367646" y="279003"/>
                  </a:lnTo>
                  <a:lnTo>
                    <a:pt x="1366455" y="276225"/>
                  </a:lnTo>
                  <a:lnTo>
                    <a:pt x="1366058" y="273447"/>
                  </a:lnTo>
                  <a:lnTo>
                    <a:pt x="1366058" y="270669"/>
                  </a:lnTo>
                  <a:lnTo>
                    <a:pt x="1366455" y="267494"/>
                  </a:lnTo>
                  <a:lnTo>
                    <a:pt x="1367249" y="264319"/>
                  </a:lnTo>
                  <a:lnTo>
                    <a:pt x="1372411" y="252810"/>
                  </a:lnTo>
                  <a:lnTo>
                    <a:pt x="1377969" y="242094"/>
                  </a:lnTo>
                  <a:lnTo>
                    <a:pt x="1383528" y="231378"/>
                  </a:lnTo>
                  <a:lnTo>
                    <a:pt x="1389484" y="220663"/>
                  </a:lnTo>
                  <a:lnTo>
                    <a:pt x="1395837" y="209947"/>
                  </a:lnTo>
                  <a:lnTo>
                    <a:pt x="1402190" y="199628"/>
                  </a:lnTo>
                  <a:lnTo>
                    <a:pt x="1409336" y="189706"/>
                  </a:lnTo>
                  <a:lnTo>
                    <a:pt x="1416483" y="179784"/>
                  </a:lnTo>
                  <a:lnTo>
                    <a:pt x="1418469" y="177403"/>
                  </a:lnTo>
                  <a:lnTo>
                    <a:pt x="1421248" y="175419"/>
                  </a:lnTo>
                  <a:lnTo>
                    <a:pt x="1423630" y="173831"/>
                  </a:lnTo>
                  <a:lnTo>
                    <a:pt x="1426410" y="173038"/>
                  </a:lnTo>
                  <a:lnTo>
                    <a:pt x="1429189" y="172641"/>
                  </a:lnTo>
                  <a:lnTo>
                    <a:pt x="1431571" y="173038"/>
                  </a:lnTo>
                  <a:lnTo>
                    <a:pt x="1434351" y="173831"/>
                  </a:lnTo>
                  <a:lnTo>
                    <a:pt x="1436336" y="175022"/>
                  </a:lnTo>
                  <a:lnTo>
                    <a:pt x="1462144" y="189706"/>
                  </a:lnTo>
                  <a:lnTo>
                    <a:pt x="1486761" y="205184"/>
                  </a:lnTo>
                  <a:lnTo>
                    <a:pt x="1489144" y="206375"/>
                  </a:lnTo>
                  <a:lnTo>
                    <a:pt x="1491526" y="207566"/>
                  </a:lnTo>
                  <a:lnTo>
                    <a:pt x="1493908" y="207963"/>
                  </a:lnTo>
                  <a:lnTo>
                    <a:pt x="1496688" y="208359"/>
                  </a:lnTo>
                  <a:lnTo>
                    <a:pt x="1499070" y="207963"/>
                  </a:lnTo>
                  <a:lnTo>
                    <a:pt x="1501452" y="207169"/>
                  </a:lnTo>
                  <a:lnTo>
                    <a:pt x="1503835" y="206375"/>
                  </a:lnTo>
                  <a:lnTo>
                    <a:pt x="1505820" y="205184"/>
                  </a:lnTo>
                  <a:lnTo>
                    <a:pt x="1518128" y="192088"/>
                  </a:lnTo>
                  <a:lnTo>
                    <a:pt x="1530834" y="179784"/>
                  </a:lnTo>
                  <a:lnTo>
                    <a:pt x="1544731" y="167878"/>
                  </a:lnTo>
                  <a:lnTo>
                    <a:pt x="1558231" y="155972"/>
                  </a:lnTo>
                  <a:lnTo>
                    <a:pt x="1572922" y="145653"/>
                  </a:lnTo>
                  <a:lnTo>
                    <a:pt x="1587613" y="136128"/>
                  </a:lnTo>
                  <a:lnTo>
                    <a:pt x="1603495" y="127000"/>
                  </a:lnTo>
                  <a:lnTo>
                    <a:pt x="1619377" y="118269"/>
                  </a:lnTo>
                  <a:lnTo>
                    <a:pt x="1620965" y="116284"/>
                  </a:lnTo>
                  <a:lnTo>
                    <a:pt x="1622553" y="114300"/>
                  </a:lnTo>
                  <a:lnTo>
                    <a:pt x="1623745" y="112316"/>
                  </a:lnTo>
                  <a:lnTo>
                    <a:pt x="1624936" y="109934"/>
                  </a:lnTo>
                  <a:lnTo>
                    <a:pt x="1625333" y="107553"/>
                  </a:lnTo>
                  <a:lnTo>
                    <a:pt x="1625333" y="105172"/>
                  </a:lnTo>
                  <a:lnTo>
                    <a:pt x="1624936" y="102791"/>
                  </a:lnTo>
                  <a:lnTo>
                    <a:pt x="1624142" y="100409"/>
                  </a:lnTo>
                  <a:lnTo>
                    <a:pt x="1615803" y="71834"/>
                  </a:lnTo>
                  <a:lnTo>
                    <a:pt x="1608260" y="44053"/>
                  </a:lnTo>
                  <a:lnTo>
                    <a:pt x="1607465" y="41275"/>
                  </a:lnTo>
                  <a:lnTo>
                    <a:pt x="1607465" y="38894"/>
                  </a:lnTo>
                  <a:lnTo>
                    <a:pt x="1607862" y="36116"/>
                  </a:lnTo>
                  <a:lnTo>
                    <a:pt x="1609054" y="33734"/>
                  </a:lnTo>
                  <a:lnTo>
                    <a:pt x="1610245" y="31353"/>
                  </a:lnTo>
                  <a:lnTo>
                    <a:pt x="1612627" y="28972"/>
                  </a:lnTo>
                  <a:lnTo>
                    <a:pt x="1615009" y="26987"/>
                  </a:lnTo>
                  <a:lnTo>
                    <a:pt x="1617789" y="25400"/>
                  </a:lnTo>
                  <a:lnTo>
                    <a:pt x="1629303" y="21034"/>
                  </a:lnTo>
                  <a:lnTo>
                    <a:pt x="1641215" y="17066"/>
                  </a:lnTo>
                  <a:lnTo>
                    <a:pt x="1652729" y="13494"/>
                  </a:lnTo>
                  <a:lnTo>
                    <a:pt x="1664641" y="10319"/>
                  </a:lnTo>
                  <a:lnTo>
                    <a:pt x="1676155" y="7541"/>
                  </a:lnTo>
                  <a:lnTo>
                    <a:pt x="1688464" y="4762"/>
                  </a:lnTo>
                  <a:lnTo>
                    <a:pt x="1700375" y="2381"/>
                  </a:lnTo>
                  <a:lnTo>
                    <a:pt x="1712287" y="0"/>
                  </a:lnTo>
                  <a:close/>
                </a:path>
              </a:pathLst>
            </a:custGeom>
            <a:solidFill>
              <a:schemeClr val="bg1"/>
            </a:solidFill>
            <a:ln>
              <a:noFill/>
            </a:ln>
          </p:spPr>
          <p:txBody>
            <a:bodyPr anchor="ctr"/>
            <a:lstStyle/>
            <a:p>
              <a:pPr eaLnBrk="0" fontAlgn="base" hangingPunct="0">
                <a:spcBef>
                  <a:spcPct val="0"/>
                </a:spcBef>
                <a:spcAft>
                  <a:spcPct val="0"/>
                </a:spcAft>
              </a:pPr>
              <a:endParaRPr lang="zh-CN" altLang="en-US">
                <a:latin typeface="Calibri" panose="020F0502020204030204" pitchFamily="34" charset="0"/>
                <a:ea typeface="宋体" panose="02010600030101010101" pitchFamily="2" charset="-122"/>
              </a:endParaRPr>
            </a:p>
          </p:txBody>
        </p:sp>
      </p:grpSp>
      <p:grpSp>
        <p:nvGrpSpPr>
          <p:cNvPr id="11" name="组合 10"/>
          <p:cNvGrpSpPr/>
          <p:nvPr/>
        </p:nvGrpSpPr>
        <p:grpSpPr>
          <a:xfrm>
            <a:off x="2190520" y="2967958"/>
            <a:ext cx="1749964" cy="1476000"/>
            <a:chOff x="2190520" y="2967958"/>
            <a:chExt cx="1749964" cy="1476000"/>
          </a:xfrm>
        </p:grpSpPr>
        <p:sp>
          <p:nvSpPr>
            <p:cNvPr id="4" name="等腰三角形 3"/>
            <p:cNvSpPr/>
            <p:nvPr/>
          </p:nvSpPr>
          <p:spPr>
            <a:xfrm>
              <a:off x="2190520" y="2967958"/>
              <a:ext cx="1749964" cy="1476000"/>
            </a:xfrm>
            <a:prstGeom prs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KSO_Shape"/>
            <p:cNvSpPr>
              <a:spLocks noChangeAspect="1"/>
            </p:cNvSpPr>
            <p:nvPr/>
          </p:nvSpPr>
          <p:spPr bwMode="auto">
            <a:xfrm>
              <a:off x="2955612" y="3615822"/>
              <a:ext cx="239760" cy="432000"/>
            </a:xfrm>
            <a:custGeom>
              <a:avLst/>
              <a:gdLst>
                <a:gd name="T0" fmla="*/ 2039641 w 709759"/>
                <a:gd name="T1" fmla="*/ 0 h 1280034"/>
                <a:gd name="T2" fmla="*/ 3161441 w 709759"/>
                <a:gd name="T3" fmla="*/ 0 h 1280034"/>
                <a:gd name="T4" fmla="*/ 3161441 w 709759"/>
                <a:gd name="T5" fmla="*/ 1015783 h 1280034"/>
                <a:gd name="T6" fmla="*/ 4895143 w 709759"/>
                <a:gd name="T7" fmla="*/ 1320524 h 1280034"/>
                <a:gd name="T8" fmla="*/ 4487218 w 709759"/>
                <a:gd name="T9" fmla="*/ 2641038 h 1280034"/>
                <a:gd name="T10" fmla="*/ 2855499 w 709759"/>
                <a:gd name="T11" fmla="*/ 2234720 h 1280034"/>
                <a:gd name="T12" fmla="*/ 1835674 w 709759"/>
                <a:gd name="T13" fmla="*/ 2945771 h 1280034"/>
                <a:gd name="T14" fmla="*/ 3263427 w 709759"/>
                <a:gd name="T15" fmla="*/ 3859978 h 1280034"/>
                <a:gd name="T16" fmla="*/ 5201082 w 709759"/>
                <a:gd name="T17" fmla="*/ 6094704 h 1280034"/>
                <a:gd name="T18" fmla="*/ 3161441 w 709759"/>
                <a:gd name="T19" fmla="*/ 8126267 h 1280034"/>
                <a:gd name="T20" fmla="*/ 3161441 w 709759"/>
                <a:gd name="T21" fmla="*/ 9345204 h 1280034"/>
                <a:gd name="T22" fmla="*/ 2039641 w 709759"/>
                <a:gd name="T23" fmla="*/ 9345204 h 1280034"/>
                <a:gd name="T24" fmla="*/ 2039641 w 709759"/>
                <a:gd name="T25" fmla="*/ 8227843 h 1280034"/>
                <a:gd name="T26" fmla="*/ 0 w 709759"/>
                <a:gd name="T27" fmla="*/ 7719950 h 1280034"/>
                <a:gd name="T28" fmla="*/ 407926 w 709759"/>
                <a:gd name="T29" fmla="*/ 6399436 h 1280034"/>
                <a:gd name="T30" fmla="*/ 2345594 w 709759"/>
                <a:gd name="T31" fmla="*/ 6907321 h 1280034"/>
                <a:gd name="T32" fmla="*/ 3467393 w 709759"/>
                <a:gd name="T33" fmla="*/ 6196278 h 1280034"/>
                <a:gd name="T34" fmla="*/ 2243610 w 709759"/>
                <a:gd name="T35" fmla="*/ 5180495 h 1280034"/>
                <a:gd name="T36" fmla="*/ 101983 w 709759"/>
                <a:gd name="T37" fmla="*/ 3148926 h 1280034"/>
                <a:gd name="T38" fmla="*/ 2039641 w 709759"/>
                <a:gd name="T39" fmla="*/ 1015783 h 1280034"/>
                <a:gd name="T40" fmla="*/ 2039641 w 709759"/>
                <a:gd name="T41" fmla="*/ 0 h 12800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9759" h="1280034">
                  <a:moveTo>
                    <a:pt x="278337" y="0"/>
                  </a:moveTo>
                  <a:cubicBezTo>
                    <a:pt x="431422" y="0"/>
                    <a:pt x="431422" y="0"/>
                    <a:pt x="431422" y="0"/>
                  </a:cubicBezTo>
                  <a:cubicBezTo>
                    <a:pt x="431422" y="139134"/>
                    <a:pt x="431422" y="139134"/>
                    <a:pt x="431422" y="139134"/>
                  </a:cubicBezTo>
                  <a:cubicBezTo>
                    <a:pt x="542757" y="139134"/>
                    <a:pt x="612342" y="166961"/>
                    <a:pt x="668009" y="180875"/>
                  </a:cubicBezTo>
                  <a:cubicBezTo>
                    <a:pt x="612342" y="361749"/>
                    <a:pt x="612342" y="361749"/>
                    <a:pt x="612342" y="361749"/>
                  </a:cubicBezTo>
                  <a:cubicBezTo>
                    <a:pt x="584508" y="347835"/>
                    <a:pt x="501007" y="306095"/>
                    <a:pt x="389672" y="306095"/>
                  </a:cubicBezTo>
                  <a:cubicBezTo>
                    <a:pt x="292254" y="306095"/>
                    <a:pt x="250503" y="361749"/>
                    <a:pt x="250503" y="403489"/>
                  </a:cubicBezTo>
                  <a:cubicBezTo>
                    <a:pt x="250503" y="445229"/>
                    <a:pt x="306171" y="486970"/>
                    <a:pt x="445339" y="528710"/>
                  </a:cubicBezTo>
                  <a:cubicBezTo>
                    <a:pt x="640175" y="598277"/>
                    <a:pt x="709759" y="681757"/>
                    <a:pt x="709759" y="834805"/>
                  </a:cubicBezTo>
                  <a:cubicBezTo>
                    <a:pt x="709759" y="973939"/>
                    <a:pt x="612342" y="1085246"/>
                    <a:pt x="431422" y="1113073"/>
                  </a:cubicBezTo>
                  <a:cubicBezTo>
                    <a:pt x="431422" y="1280034"/>
                    <a:pt x="431422" y="1280034"/>
                    <a:pt x="431422" y="1280034"/>
                  </a:cubicBezTo>
                  <a:cubicBezTo>
                    <a:pt x="278337" y="1280034"/>
                    <a:pt x="278337" y="1280034"/>
                    <a:pt x="278337" y="1280034"/>
                  </a:cubicBezTo>
                  <a:cubicBezTo>
                    <a:pt x="278337" y="1126986"/>
                    <a:pt x="278337" y="1126986"/>
                    <a:pt x="278337" y="1126986"/>
                  </a:cubicBezTo>
                  <a:cubicBezTo>
                    <a:pt x="167002" y="1126986"/>
                    <a:pt x="69584" y="1099160"/>
                    <a:pt x="0" y="1057419"/>
                  </a:cubicBezTo>
                  <a:cubicBezTo>
                    <a:pt x="55667" y="876545"/>
                    <a:pt x="55667" y="876545"/>
                    <a:pt x="55667" y="876545"/>
                  </a:cubicBezTo>
                  <a:cubicBezTo>
                    <a:pt x="125252" y="918285"/>
                    <a:pt x="208753" y="946112"/>
                    <a:pt x="320088" y="946112"/>
                  </a:cubicBezTo>
                  <a:cubicBezTo>
                    <a:pt x="403589" y="946112"/>
                    <a:pt x="473173" y="918285"/>
                    <a:pt x="473173" y="848718"/>
                  </a:cubicBezTo>
                  <a:cubicBezTo>
                    <a:pt x="473173" y="793065"/>
                    <a:pt x="417506" y="751324"/>
                    <a:pt x="306171" y="709584"/>
                  </a:cubicBezTo>
                  <a:cubicBezTo>
                    <a:pt x="125252" y="653930"/>
                    <a:pt x="13917" y="584363"/>
                    <a:pt x="13917" y="431316"/>
                  </a:cubicBezTo>
                  <a:cubicBezTo>
                    <a:pt x="13917" y="292182"/>
                    <a:pt x="111335" y="180875"/>
                    <a:pt x="278337" y="139134"/>
                  </a:cubicBezTo>
                  <a:cubicBezTo>
                    <a:pt x="278337" y="0"/>
                    <a:pt x="278337" y="0"/>
                    <a:pt x="278337" y="0"/>
                  </a:cubicBezTo>
                  <a:close/>
                </a:path>
              </a:pathLst>
            </a:custGeom>
            <a:solidFill>
              <a:schemeClr val="bg1"/>
            </a:solidFill>
            <a:ln>
              <a:noFill/>
            </a:ln>
          </p:spPr>
          <p:txBody>
            <a:bodyPr anchor="ctr"/>
            <a:lstStyle/>
            <a:p>
              <a:pPr eaLnBrk="0" fontAlgn="base" hangingPunct="0">
                <a:spcBef>
                  <a:spcPct val="0"/>
                </a:spcBef>
                <a:spcAft>
                  <a:spcPct val="0"/>
                </a:spcAft>
              </a:pPr>
              <a:endParaRPr lang="zh-CN" altLang="en-US">
                <a:latin typeface="Calibri" panose="020F0502020204030204" pitchFamily="34" charset="0"/>
                <a:ea typeface="宋体" panose="02010600030101010101" pitchFamily="2" charset="-122"/>
              </a:endParaRPr>
            </a:p>
          </p:txBody>
        </p:sp>
      </p:grpSp>
      <p:sp>
        <p:nvSpPr>
          <p:cNvPr id="18" name="标题 17"/>
          <p:cNvSpPr>
            <a:spLocks noGrp="1"/>
          </p:cNvSpPr>
          <p:nvPr>
            <p:ph type="title"/>
          </p:nvPr>
        </p:nvSpPr>
        <p:spPr/>
        <p:txBody>
          <a:bodyPr/>
          <a:lstStyle/>
          <a:p>
            <a:r>
              <a:rPr lang="zh-CN" altLang="en-US" dirty="0">
                <a:solidFill>
                  <a:prstClr val="black">
                    <a:lumMod val="65000"/>
                    <a:lumOff val="35000"/>
                  </a:prstClr>
                </a:solidFill>
              </a:rPr>
              <a:t>考勤管理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薪酬计算</a:t>
            </a:r>
            <a:endParaRPr lang="zh-CN" altLang="en-US" sz="1400" dirty="0"/>
          </a:p>
        </p:txBody>
      </p:sp>
      <p:sp>
        <p:nvSpPr>
          <p:cNvPr id="45" name="TextBox 11"/>
          <p:cNvSpPr txBox="1">
            <a:spLocks noChangeArrowheads="1"/>
          </p:cNvSpPr>
          <p:nvPr/>
        </p:nvSpPr>
        <p:spPr bwMode="auto">
          <a:xfrm rot="3600000" flipH="1">
            <a:off x="3721669" y="1919706"/>
            <a:ext cx="1872000"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sz="1400" b="1" kern="0" dirty="0">
                <a:solidFill>
                  <a:schemeClr val="tx1">
                    <a:lumMod val="65000"/>
                    <a:lumOff val="35000"/>
                  </a:schemeClr>
                </a:solidFill>
                <a:latin typeface="+mn-lt"/>
                <a:ea typeface="+mn-ea"/>
                <a:cs typeface="+mn-ea"/>
                <a:sym typeface="+mn-lt"/>
              </a:rPr>
              <a:t>日工资</a:t>
            </a:r>
            <a:endParaRPr lang="en-US" altLang="zh-CN" sz="1400" b="1" kern="0" dirty="0">
              <a:solidFill>
                <a:schemeClr val="tx1">
                  <a:lumMod val="65000"/>
                  <a:lumOff val="35000"/>
                </a:schemeClr>
              </a:solidFill>
              <a:latin typeface="+mn-lt"/>
              <a:ea typeface="+mn-ea"/>
              <a:cs typeface="+mn-ea"/>
              <a:sym typeface="+mn-lt"/>
            </a:endParaRPr>
          </a:p>
        </p:txBody>
      </p:sp>
      <p:sp>
        <p:nvSpPr>
          <p:cNvPr id="47" name="TextBox 11"/>
          <p:cNvSpPr txBox="1">
            <a:spLocks noChangeArrowheads="1"/>
          </p:cNvSpPr>
          <p:nvPr/>
        </p:nvSpPr>
        <p:spPr bwMode="auto">
          <a:xfrm rot="18000000" flipH="1">
            <a:off x="3721668" y="3677953"/>
            <a:ext cx="1872000"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sz="1400" b="1" kern="0" dirty="0">
                <a:solidFill>
                  <a:schemeClr val="tx1">
                    <a:lumMod val="65000"/>
                    <a:lumOff val="35000"/>
                  </a:schemeClr>
                </a:solidFill>
                <a:latin typeface="+mn-lt"/>
                <a:ea typeface="+mn-ea"/>
                <a:cs typeface="+mn-ea"/>
                <a:sym typeface="+mn-lt"/>
              </a:rPr>
              <a:t>小时工资</a:t>
            </a:r>
            <a:endParaRPr lang="en-US" altLang="zh-CN" sz="1400" b="1" kern="0" dirty="0">
              <a:solidFill>
                <a:schemeClr val="tx1">
                  <a:lumMod val="65000"/>
                  <a:lumOff val="35000"/>
                </a:schemeClr>
              </a:solidFill>
              <a:latin typeface="+mn-lt"/>
              <a:ea typeface="+mn-ea"/>
              <a:cs typeface="+mn-ea"/>
              <a:sym typeface="+mn-lt"/>
            </a:endParaRPr>
          </a:p>
        </p:txBody>
      </p:sp>
      <p:sp>
        <p:nvSpPr>
          <p:cNvPr id="49" name="TextBox 11"/>
          <p:cNvSpPr txBox="1">
            <a:spLocks noChangeArrowheads="1"/>
          </p:cNvSpPr>
          <p:nvPr/>
        </p:nvSpPr>
        <p:spPr bwMode="auto">
          <a:xfrm flipH="1">
            <a:off x="2123728" y="1009080"/>
            <a:ext cx="1872000"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sz="1400" b="1" kern="0" dirty="0">
                <a:solidFill>
                  <a:schemeClr val="tx1">
                    <a:lumMod val="65000"/>
                    <a:lumOff val="35000"/>
                  </a:schemeClr>
                </a:solidFill>
                <a:latin typeface="+mn-lt"/>
                <a:ea typeface="+mn-ea"/>
                <a:cs typeface="+mn-ea"/>
                <a:sym typeface="+mn-lt"/>
              </a:rPr>
              <a:t>应出勤天数</a:t>
            </a:r>
            <a:endParaRPr lang="en-US" altLang="zh-CN" sz="1400" b="1" kern="0" dirty="0">
              <a:solidFill>
                <a:schemeClr val="tx1">
                  <a:lumMod val="65000"/>
                  <a:lumOff val="35000"/>
                </a:schemeClr>
              </a:solidFill>
              <a:latin typeface="+mn-lt"/>
              <a:ea typeface="+mn-ea"/>
              <a:cs typeface="+mn-ea"/>
              <a:sym typeface="+mn-lt"/>
            </a:endParaRPr>
          </a:p>
        </p:txBody>
      </p:sp>
      <p:sp>
        <p:nvSpPr>
          <p:cNvPr id="50" name="TextBox 11"/>
          <p:cNvSpPr txBox="1">
            <a:spLocks noChangeArrowheads="1"/>
          </p:cNvSpPr>
          <p:nvPr/>
        </p:nvSpPr>
        <p:spPr bwMode="auto">
          <a:xfrm flipH="1">
            <a:off x="2123728" y="4515986"/>
            <a:ext cx="1872000"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sz="1400" b="1" kern="0" dirty="0">
                <a:solidFill>
                  <a:schemeClr val="tx1">
                    <a:lumMod val="65000"/>
                    <a:lumOff val="35000"/>
                  </a:schemeClr>
                </a:solidFill>
                <a:latin typeface="+mn-lt"/>
                <a:ea typeface="+mn-ea"/>
                <a:cs typeface="+mn-ea"/>
                <a:sym typeface="+mn-lt"/>
              </a:rPr>
              <a:t>缺勤工资</a:t>
            </a:r>
            <a:endParaRPr lang="en-US" altLang="zh-CN" sz="1400" b="1" kern="0" dirty="0">
              <a:solidFill>
                <a:schemeClr val="tx1">
                  <a:lumMod val="65000"/>
                  <a:lumOff val="35000"/>
                </a:schemeClr>
              </a:solidFill>
              <a:latin typeface="+mn-lt"/>
              <a:ea typeface="+mn-ea"/>
              <a:cs typeface="+mn-ea"/>
              <a:sym typeface="+mn-lt"/>
            </a:endParaRPr>
          </a:p>
        </p:txBody>
      </p:sp>
      <p:sp>
        <p:nvSpPr>
          <p:cNvPr id="54" name="TextBox 7"/>
          <p:cNvSpPr txBox="1"/>
          <p:nvPr/>
        </p:nvSpPr>
        <p:spPr>
          <a:xfrm>
            <a:off x="5868144" y="1486381"/>
            <a:ext cx="2556000" cy="532453"/>
          </a:xfrm>
          <a:prstGeom prst="rect">
            <a:avLst/>
          </a:prstGeom>
          <a:noFill/>
        </p:spPr>
        <p:txBody>
          <a:bodyPr wrap="square" rtlCol="0">
            <a:spAutoFit/>
          </a:bodyPr>
          <a:lstStyle/>
          <a:p>
            <a:pPr>
              <a:lnSpc>
                <a:spcPct val="13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当月日历天数</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当月星期六、日天数</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法定节假日天数。</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5" name="TextBox 8"/>
          <p:cNvSpPr txBox="1"/>
          <p:nvPr/>
        </p:nvSpPr>
        <p:spPr>
          <a:xfrm>
            <a:off x="5868144" y="1274208"/>
            <a:ext cx="1764000" cy="215444"/>
          </a:xfrm>
          <a:prstGeom prst="rect">
            <a:avLst/>
          </a:prstGeom>
          <a:noFill/>
        </p:spPr>
        <p:txBody>
          <a:bodyPr wrap="square" tIns="0" bIns="0" rtlCol="0" anchor="t">
            <a:spAutoFit/>
          </a:bodyPr>
          <a:lstStyle/>
          <a:p>
            <a:pPr marL="285750" lvl="0" indent="-285750">
              <a:buClr>
                <a:schemeClr val="accent1"/>
              </a:buClr>
              <a:buFont typeface="Wingdings" panose="05000000000000000000" pitchFamily="2" charset="2"/>
              <a:buChar char="n"/>
              <a:defRPr/>
            </a:pPr>
            <a:r>
              <a:rPr lang="zh-CN" altLang="en-US" sz="1400" b="1" kern="0" dirty="0">
                <a:solidFill>
                  <a:schemeClr val="tx1">
                    <a:lumMod val="65000"/>
                    <a:lumOff val="35000"/>
                  </a:schemeClr>
                </a:solidFill>
                <a:cs typeface="+mn-ea"/>
                <a:sym typeface="+mn-lt"/>
              </a:rPr>
              <a:t>应出勤天数</a:t>
            </a:r>
            <a:endParaRPr lang="zh-CN" altLang="en-US" sz="1400" b="1" kern="0" dirty="0">
              <a:solidFill>
                <a:schemeClr val="tx1">
                  <a:lumMod val="65000"/>
                  <a:lumOff val="35000"/>
                </a:schemeClr>
              </a:solidFill>
              <a:cs typeface="+mn-ea"/>
              <a:sym typeface="+mn-lt"/>
            </a:endParaRPr>
          </a:p>
        </p:txBody>
      </p:sp>
      <p:sp>
        <p:nvSpPr>
          <p:cNvPr id="56" name="TextBox 9"/>
          <p:cNvSpPr txBox="1"/>
          <p:nvPr/>
        </p:nvSpPr>
        <p:spPr>
          <a:xfrm>
            <a:off x="5868144" y="2399298"/>
            <a:ext cx="2556000" cy="312393"/>
          </a:xfrm>
          <a:prstGeom prst="rect">
            <a:avLst/>
          </a:prstGeom>
          <a:noFill/>
        </p:spPr>
        <p:txBody>
          <a:bodyPr wrap="square" rtlCol="0">
            <a:spAutoFit/>
          </a:bodyPr>
          <a:lstStyle/>
          <a:p>
            <a:pPr>
              <a:lnSpc>
                <a:spcPct val="13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基本工资</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应出勤天数</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7" name="TextBox 10"/>
          <p:cNvSpPr txBox="1"/>
          <p:nvPr/>
        </p:nvSpPr>
        <p:spPr>
          <a:xfrm>
            <a:off x="5868144" y="2186367"/>
            <a:ext cx="1764000" cy="215444"/>
          </a:xfrm>
          <a:prstGeom prst="rect">
            <a:avLst/>
          </a:prstGeom>
          <a:noFill/>
        </p:spPr>
        <p:txBody>
          <a:bodyPr wrap="square" tIns="0" bIns="0" rtlCol="0" anchor="t">
            <a:spAutoFit/>
          </a:bodyPr>
          <a:lstStyle/>
          <a:p>
            <a:pPr marL="285750" lvl="0" indent="-285750">
              <a:buClr>
                <a:schemeClr val="accent1"/>
              </a:buClr>
              <a:buFont typeface="Wingdings" panose="05000000000000000000" pitchFamily="2" charset="2"/>
              <a:buChar char="n"/>
              <a:defRPr/>
            </a:pPr>
            <a:r>
              <a:rPr lang="zh-CN" altLang="en-US" sz="1400" b="1" kern="0" dirty="0">
                <a:solidFill>
                  <a:schemeClr val="tx1">
                    <a:lumMod val="65000"/>
                    <a:lumOff val="35000"/>
                  </a:schemeClr>
                </a:solidFill>
                <a:cs typeface="+mn-ea"/>
                <a:sym typeface="+mn-lt"/>
              </a:rPr>
              <a:t>日工资</a:t>
            </a:r>
            <a:endParaRPr lang="zh-CN" altLang="en-US" sz="1400" b="1" kern="0" dirty="0">
              <a:solidFill>
                <a:schemeClr val="tx1">
                  <a:lumMod val="65000"/>
                  <a:lumOff val="35000"/>
                </a:schemeClr>
              </a:solidFill>
              <a:cs typeface="+mn-ea"/>
              <a:sym typeface="+mn-lt"/>
            </a:endParaRPr>
          </a:p>
        </p:txBody>
      </p:sp>
      <p:sp>
        <p:nvSpPr>
          <p:cNvPr id="58" name="TextBox 11"/>
          <p:cNvSpPr txBox="1"/>
          <p:nvPr/>
        </p:nvSpPr>
        <p:spPr>
          <a:xfrm>
            <a:off x="5868144" y="3312213"/>
            <a:ext cx="2556000" cy="312393"/>
          </a:xfrm>
          <a:prstGeom prst="rect">
            <a:avLst/>
          </a:prstGeom>
          <a:noFill/>
        </p:spPr>
        <p:txBody>
          <a:bodyPr wrap="square" rtlCol="0">
            <a:spAutoFit/>
          </a:bodyPr>
          <a:lstStyle/>
          <a:p>
            <a:pPr>
              <a:lnSpc>
                <a:spcPct val="13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日工资</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÷8</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小时</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9" name="TextBox 12"/>
          <p:cNvSpPr txBox="1"/>
          <p:nvPr/>
        </p:nvSpPr>
        <p:spPr>
          <a:xfrm>
            <a:off x="5868144" y="3098396"/>
            <a:ext cx="1764000" cy="215444"/>
          </a:xfrm>
          <a:prstGeom prst="rect">
            <a:avLst/>
          </a:prstGeom>
          <a:noFill/>
        </p:spPr>
        <p:txBody>
          <a:bodyPr wrap="square" tIns="0" bIns="0" rtlCol="0" anchor="t">
            <a:spAutoFit/>
          </a:bodyPr>
          <a:lstStyle/>
          <a:p>
            <a:pPr marL="285750" lvl="0" indent="-285750">
              <a:buClr>
                <a:schemeClr val="accent1"/>
              </a:buClr>
              <a:buFont typeface="Wingdings" panose="05000000000000000000" pitchFamily="2" charset="2"/>
              <a:buChar char="n"/>
              <a:defRPr/>
            </a:pPr>
            <a:r>
              <a:rPr lang="zh-CN" altLang="en-US" sz="1400" b="1" kern="0" dirty="0">
                <a:solidFill>
                  <a:schemeClr val="tx1">
                    <a:lumMod val="65000"/>
                    <a:lumOff val="35000"/>
                  </a:schemeClr>
                </a:solidFill>
                <a:cs typeface="+mn-ea"/>
                <a:sym typeface="+mn-lt"/>
              </a:rPr>
              <a:t>小时工资</a:t>
            </a:r>
            <a:endParaRPr lang="zh-CN" altLang="en-US" sz="1400" b="1" kern="0" dirty="0">
              <a:solidFill>
                <a:schemeClr val="tx1">
                  <a:lumMod val="65000"/>
                  <a:lumOff val="35000"/>
                </a:schemeClr>
              </a:solidFill>
              <a:cs typeface="+mn-ea"/>
              <a:sym typeface="+mn-lt"/>
            </a:endParaRPr>
          </a:p>
        </p:txBody>
      </p:sp>
      <p:sp>
        <p:nvSpPr>
          <p:cNvPr id="60" name="TextBox 13"/>
          <p:cNvSpPr txBox="1"/>
          <p:nvPr/>
        </p:nvSpPr>
        <p:spPr>
          <a:xfrm>
            <a:off x="5868144" y="4225131"/>
            <a:ext cx="2556000" cy="312393"/>
          </a:xfrm>
          <a:prstGeom prst="rect">
            <a:avLst/>
          </a:prstGeom>
          <a:noFill/>
        </p:spPr>
        <p:txBody>
          <a:bodyPr wrap="square" rtlCol="0">
            <a:spAutoFit/>
          </a:bodyPr>
          <a:lstStyle/>
          <a:p>
            <a:pPr>
              <a:lnSpc>
                <a:spcPct val="130000"/>
              </a:lnSpc>
            </a:pP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基本工资</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当月应出勤天数</a:t>
            </a:r>
            <a:r>
              <a:rPr lang="en-US" altLang="zh-CN" sz="11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rPr>
              <a:t>缺勤天数</a:t>
            </a:r>
            <a:endPar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1" name="TextBox 14"/>
          <p:cNvSpPr txBox="1"/>
          <p:nvPr/>
        </p:nvSpPr>
        <p:spPr>
          <a:xfrm>
            <a:off x="5868144" y="4010525"/>
            <a:ext cx="1764000" cy="215444"/>
          </a:xfrm>
          <a:prstGeom prst="rect">
            <a:avLst/>
          </a:prstGeom>
          <a:noFill/>
        </p:spPr>
        <p:txBody>
          <a:bodyPr wrap="square" tIns="0" bIns="0" rtlCol="0" anchor="t">
            <a:spAutoFit/>
          </a:bodyPr>
          <a:lstStyle/>
          <a:p>
            <a:pPr marL="285750" lvl="0" indent="-285750">
              <a:buClr>
                <a:schemeClr val="accent1"/>
              </a:buClr>
              <a:buFont typeface="Wingdings" panose="05000000000000000000" pitchFamily="2" charset="2"/>
              <a:buChar char="n"/>
              <a:defRPr/>
            </a:pPr>
            <a:r>
              <a:rPr lang="zh-CN" altLang="en-US" sz="1400" b="1" kern="0" dirty="0">
                <a:solidFill>
                  <a:schemeClr val="tx1">
                    <a:lumMod val="65000"/>
                    <a:lumOff val="35000"/>
                  </a:schemeClr>
                </a:solidFill>
                <a:cs typeface="+mn-ea"/>
                <a:sym typeface="+mn-lt"/>
              </a:rPr>
              <a:t>缺勤工资</a:t>
            </a:r>
            <a:endParaRPr lang="zh-CN" altLang="en-US" sz="1400" b="1" kern="0" dirty="0">
              <a:solidFill>
                <a:schemeClr val="tx1">
                  <a:lumMod val="65000"/>
                  <a:lumOff val="3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10000">
        <p14:gallery dir="l"/>
      </p:transition>
    </mc:Choice>
    <mc:Fallback>
      <p:transition spd="slow" advTm="10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5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25000">
                                          <p:cBhvr additive="base">
                                            <p:cTn id="7" dur="1000" fill="hold"/>
                                            <p:tgtEl>
                                              <p:spTgt spid="15"/>
                                            </p:tgtEl>
                                            <p:attrNameLst>
                                              <p:attrName>ppt_x</p:attrName>
                                            </p:attrNameLst>
                                          </p:cBhvr>
                                          <p:tavLst>
                                            <p:tav tm="0">
                                              <p:val>
                                                <p:strVal val="0-#ppt_w/2"/>
                                              </p:val>
                                            </p:tav>
                                            <p:tav tm="100000">
                                              <p:val>
                                                <p:strVal val="#ppt_x"/>
                                              </p:val>
                                            </p:tav>
                                          </p:tavLst>
                                        </p:anim>
                                        <p:anim calcmode="lin" valueType="num" p14:bounceEnd="25000">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49" presetClass="path" presetSubtype="0" accel="50000" decel="50000" fill="hold" nodeType="withEffect">
                                      <p:stCondLst>
                                        <p:cond delay="0"/>
                                      </p:stCondLst>
                                      <p:childTnLst>
                                        <p:animMotion origin="layout" path="M 0.00035 0.0003 L -0.15017 0.15057 " pathEditMode="relative" rAng="0" ptsTypes="AA">
                                          <p:cBhvr>
                                            <p:cTn id="14" dur="750" spd="-100000" fill="hold"/>
                                            <p:tgtEl>
                                              <p:spTgt spid="13"/>
                                            </p:tgtEl>
                                            <p:attrNameLst>
                                              <p:attrName>ppt_x</p:attrName>
                                              <p:attrName>ppt_y</p:attrName>
                                            </p:attrNameLst>
                                          </p:cBhvr>
                                          <p:rCtr x="-7535" y="7498"/>
                                        </p:animMotion>
                                      </p:childTnLst>
                                    </p:cTn>
                                  </p:par>
                                  <p:par>
                                    <p:cTn id="15" presetID="14" presetClass="entr" presetSubtype="10" fill="hold" grpId="0" nodeType="withEffect">
                                      <p:stCondLst>
                                        <p:cond delay="250"/>
                                      </p:stCondLst>
                                      <p:childTnLst>
                                        <p:set>
                                          <p:cBhvr>
                                            <p:cTn id="16" dur="1" fill="hold">
                                              <p:stCondLst>
                                                <p:cond delay="0"/>
                                              </p:stCondLst>
                                            </p:cTn>
                                            <p:tgtEl>
                                              <p:spTgt spid="49"/>
                                            </p:tgtEl>
                                            <p:attrNameLst>
                                              <p:attrName>style.visibility</p:attrName>
                                            </p:attrNameLst>
                                          </p:cBhvr>
                                          <p:to>
                                            <p:strVal val="visible"/>
                                          </p:to>
                                        </p:set>
                                        <p:animEffect transition="in" filter="randombar(horizontal)">
                                          <p:cBhvr>
                                            <p:cTn id="17" dur="500"/>
                                            <p:tgtEl>
                                              <p:spTgt spid="49"/>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750"/>
                                            <p:tgtEl>
                                              <p:spTgt spid="2"/>
                                            </p:tgtEl>
                                          </p:cBhvr>
                                        </p:animEffect>
                                      </p:childTnLst>
                                    </p:cTn>
                                  </p:par>
                                  <p:par>
                                    <p:cTn id="22" presetID="49" presetClass="path" presetSubtype="0" accel="50000" decel="50000" fill="hold" nodeType="withEffect">
                                      <p:stCondLst>
                                        <p:cond delay="0"/>
                                      </p:stCondLst>
                                      <p:childTnLst>
                                        <p:animMotion origin="layout" path="M 0.00035 0.00031 L -0.25521 0.15062 " pathEditMode="relative" rAng="0" ptsTypes="AA">
                                          <p:cBhvr>
                                            <p:cTn id="23" dur="750" spd="-100000" fill="hold"/>
                                            <p:tgtEl>
                                              <p:spTgt spid="2"/>
                                            </p:tgtEl>
                                            <p:attrNameLst>
                                              <p:attrName>ppt_x</p:attrName>
                                              <p:attrName>ppt_y</p:attrName>
                                            </p:attrNameLst>
                                          </p:cBhvr>
                                          <p:rCtr x="-12778" y="7500"/>
                                        </p:animMotion>
                                      </p:childTnLst>
                                    </p:cTn>
                                  </p:par>
                                  <p:par>
                                    <p:cTn id="24" presetID="14" presetClass="entr" presetSubtype="10" fill="hold" grpId="0" nodeType="withEffect">
                                      <p:stCondLst>
                                        <p:cond delay="250"/>
                                      </p:stCondLst>
                                      <p:childTnLst>
                                        <p:set>
                                          <p:cBhvr>
                                            <p:cTn id="25" dur="1" fill="hold">
                                              <p:stCondLst>
                                                <p:cond delay="0"/>
                                              </p:stCondLst>
                                            </p:cTn>
                                            <p:tgtEl>
                                              <p:spTgt spid="45"/>
                                            </p:tgtEl>
                                            <p:attrNameLst>
                                              <p:attrName>style.visibility</p:attrName>
                                            </p:attrNameLst>
                                          </p:cBhvr>
                                          <p:to>
                                            <p:strVal val="visible"/>
                                          </p:to>
                                        </p:set>
                                        <p:animEffect transition="in" filter="randombar(horizontal)">
                                          <p:cBhvr>
                                            <p:cTn id="26" dur="500"/>
                                            <p:tgtEl>
                                              <p:spTgt spid="45"/>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9" presetClass="path" presetSubtype="0" accel="50000" decel="50000" fill="hold" nodeType="withEffect">
                                      <p:stCondLst>
                                        <p:cond delay="0"/>
                                      </p:stCondLst>
                                      <p:childTnLst>
                                        <p:animMotion origin="layout" path="M 0.00035 0.00031 L -0.2474 -0.15031 " pathEditMode="relative" rAng="0" ptsTypes="AA">
                                          <p:cBhvr>
                                            <p:cTn id="32" dur="750" spd="-100000" fill="hold"/>
                                            <p:tgtEl>
                                              <p:spTgt spid="7"/>
                                            </p:tgtEl>
                                            <p:attrNameLst>
                                              <p:attrName>ppt_x</p:attrName>
                                              <p:attrName>ppt_y</p:attrName>
                                            </p:attrNameLst>
                                          </p:cBhvr>
                                          <p:rCtr x="-12396" y="-7531"/>
                                        </p:animMotion>
                                      </p:childTnLst>
                                    </p:cTn>
                                  </p:par>
                                  <p:par>
                                    <p:cTn id="33" presetID="14" presetClass="entr" presetSubtype="10" fill="hold" grpId="0" nodeType="withEffect">
                                      <p:stCondLst>
                                        <p:cond delay="250"/>
                                      </p:stCondLst>
                                      <p:childTnLst>
                                        <p:set>
                                          <p:cBhvr>
                                            <p:cTn id="34" dur="1" fill="hold">
                                              <p:stCondLst>
                                                <p:cond delay="0"/>
                                              </p:stCondLst>
                                            </p:cTn>
                                            <p:tgtEl>
                                              <p:spTgt spid="47"/>
                                            </p:tgtEl>
                                            <p:attrNameLst>
                                              <p:attrName>style.visibility</p:attrName>
                                            </p:attrNameLst>
                                          </p:cBhvr>
                                          <p:to>
                                            <p:strVal val="visible"/>
                                          </p:to>
                                        </p:set>
                                        <p:animEffect transition="in" filter="randombar(horizontal)">
                                          <p:cBhvr>
                                            <p:cTn id="35" dur="500"/>
                                            <p:tgtEl>
                                              <p:spTgt spid="4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750"/>
                                            <p:tgtEl>
                                              <p:spTgt spid="11"/>
                                            </p:tgtEl>
                                          </p:cBhvr>
                                        </p:animEffect>
                                      </p:childTnLst>
                                    </p:cTn>
                                  </p:par>
                                  <p:par>
                                    <p:cTn id="40" presetID="49" presetClass="path" presetSubtype="0" accel="50000" decel="50000" fill="hold" nodeType="withEffect">
                                      <p:stCondLst>
                                        <p:cond delay="0"/>
                                      </p:stCondLst>
                                      <p:childTnLst>
                                        <p:animMotion origin="layout" path="M 0.00035 0.00031 L -0.13455 -0.15031 " pathEditMode="relative" rAng="0" ptsTypes="AA">
                                          <p:cBhvr>
                                            <p:cTn id="41" dur="750" spd="-100000" fill="hold"/>
                                            <p:tgtEl>
                                              <p:spTgt spid="11"/>
                                            </p:tgtEl>
                                            <p:attrNameLst>
                                              <p:attrName>ppt_x</p:attrName>
                                              <p:attrName>ppt_y</p:attrName>
                                            </p:attrNameLst>
                                          </p:cBhvr>
                                          <p:rCtr x="-6753" y="-7531"/>
                                        </p:animMotion>
                                      </p:childTnLst>
                                    </p:cTn>
                                  </p:par>
                                  <p:par>
                                    <p:cTn id="42" presetID="14" presetClass="entr" presetSubtype="10" fill="hold" grpId="0" nodeType="withEffect">
                                      <p:stCondLst>
                                        <p:cond delay="250"/>
                                      </p:stCondLst>
                                      <p:childTnLst>
                                        <p:set>
                                          <p:cBhvr>
                                            <p:cTn id="43" dur="1" fill="hold">
                                              <p:stCondLst>
                                                <p:cond delay="0"/>
                                              </p:stCondLst>
                                            </p:cTn>
                                            <p:tgtEl>
                                              <p:spTgt spid="50"/>
                                            </p:tgtEl>
                                            <p:attrNameLst>
                                              <p:attrName>style.visibility</p:attrName>
                                            </p:attrNameLst>
                                          </p:cBhvr>
                                          <p:to>
                                            <p:strVal val="visible"/>
                                          </p:to>
                                        </p:set>
                                        <p:animEffect transition="in" filter="randombar(horizontal)">
                                          <p:cBhvr>
                                            <p:cTn id="44" dur="500"/>
                                            <p:tgtEl>
                                              <p:spTgt spid="50"/>
                                            </p:tgtEl>
                                          </p:cBhvr>
                                        </p:animEffect>
                                      </p:childTnLst>
                                    </p:cTn>
                                  </p:par>
                                </p:childTnLst>
                              </p:cTn>
                            </p:par>
                            <p:par>
                              <p:cTn id="45" fill="hold">
                                <p:stCondLst>
                                  <p:cond delay="5000"/>
                                </p:stCondLst>
                                <p:childTnLst>
                                  <p:par>
                                    <p:cTn id="46" presetID="25" presetClass="entr" presetSubtype="0" fill="hold" grpId="0" nodeType="after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1" dur="1000" fill="hold"/>
                                            <p:tgtEl>
                                              <p:spTgt spid="55"/>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55"/>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par>
                                    <p:cTn id="60" presetID="25" presetClass="entr" presetSubtype="0" fill="hold" grpId="0" nodeType="withEffect">
                                      <p:stCondLst>
                                        <p:cond delay="25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decel="50000" fill="hold">
                                              <p:stCondLst>
                                                <p:cond delay="0"/>
                                              </p:stCondLst>
                                            </p:cTn>
                                            <p:tgtEl>
                                              <p:spTgt spid="57"/>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57"/>
                                            </p:tgtEl>
                                            <p:attrNameLst>
                                              <p:attrName>ppt_w</p:attrName>
                                            </p:attrNameLst>
                                          </p:cBhvr>
                                          <p:tavLst>
                                            <p:tav tm="0">
                                              <p:val>
                                                <p:strVal val="#ppt_w*.05"/>
                                              </p:val>
                                            </p:tav>
                                            <p:tav tm="100000">
                                              <p:val>
                                                <p:strVal val="#ppt_w"/>
                                              </p:val>
                                            </p:tav>
                                          </p:tavLst>
                                        </p:anim>
                                        <p:anim calcmode="lin" valueType="num">
                                          <p:cBhvr>
                                            <p:cTn id="65" dur="1000" fill="hold"/>
                                            <p:tgtEl>
                                              <p:spTgt spid="57"/>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57"/>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57"/>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57"/>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57"/>
                                            </p:tgtEl>
                                          </p:cBhvr>
                                        </p:animEffect>
                                      </p:childTnLst>
                                    </p:cTn>
                                  </p:par>
                                </p:childTnLst>
                              </p:cTn>
                            </p:par>
                            <p:par>
                              <p:cTn id="70" fill="hold">
                                <p:stCondLst>
                                  <p:cond delay="6500"/>
                                </p:stCondLst>
                                <p:childTnLst>
                                  <p:par>
                                    <p:cTn id="71" presetID="14" presetClass="entr" presetSubtype="10" fill="hold" grpId="0" nodeType="after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randombar(horizontal)">
                                          <p:cBhvr>
                                            <p:cTn id="73" dur="500"/>
                                            <p:tgtEl>
                                              <p:spTgt spid="56"/>
                                            </p:tgtEl>
                                          </p:cBhvr>
                                        </p:animEffect>
                                      </p:childTnLst>
                                    </p:cTn>
                                  </p:par>
                                  <p:par>
                                    <p:cTn id="74" presetID="25" presetClass="entr" presetSubtype="0" fill="hold" grpId="0" nodeType="withEffect">
                                      <p:stCondLst>
                                        <p:cond delay="500"/>
                                      </p:stCondLst>
                                      <p:childTnLst>
                                        <p:set>
                                          <p:cBhvr>
                                            <p:cTn id="75" dur="1" fill="hold">
                                              <p:stCondLst>
                                                <p:cond delay="0"/>
                                              </p:stCondLst>
                                            </p:cTn>
                                            <p:tgtEl>
                                              <p:spTgt spid="59"/>
                                            </p:tgtEl>
                                            <p:attrNameLst>
                                              <p:attrName>style.visibility</p:attrName>
                                            </p:attrNameLst>
                                          </p:cBhvr>
                                          <p:to>
                                            <p:strVal val="visible"/>
                                          </p:to>
                                        </p:set>
                                        <p:anim calcmode="lin" valueType="num">
                                          <p:cBhvr>
                                            <p:cTn id="76"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77"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78"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79" dur="1000" fill="hold"/>
                                            <p:tgtEl>
                                              <p:spTgt spid="59"/>
                                            </p:tgtEl>
                                            <p:attrNameLst>
                                              <p:attrName>ppt_h</p:attrName>
                                            </p:attrNameLst>
                                          </p:cBhvr>
                                          <p:tavLst>
                                            <p:tav tm="0">
                                              <p:val>
                                                <p:strVal val="#ppt_h"/>
                                              </p:val>
                                            </p:tav>
                                            <p:tav tm="100000">
                                              <p:val>
                                                <p:strVal val="#ppt_h"/>
                                              </p:val>
                                            </p:tav>
                                          </p:tavLst>
                                        </p:anim>
                                        <p:anim calcmode="lin" valueType="num">
                                          <p:cBhvr>
                                            <p:cTn id="80"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81"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82"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83" dur="1000" decel="50000">
                                              <p:stCondLst>
                                                <p:cond delay="0"/>
                                              </p:stCondLst>
                                            </p:cTn>
                                            <p:tgtEl>
                                              <p:spTgt spid="59"/>
                                            </p:tgtEl>
                                          </p:cBhvr>
                                        </p:animEffect>
                                      </p:childTnLst>
                                    </p:cTn>
                                  </p:par>
                                </p:childTnLst>
                              </p:cTn>
                            </p:par>
                            <p:par>
                              <p:cTn id="84" fill="hold">
                                <p:stCondLst>
                                  <p:cond delay="7000"/>
                                </p:stCondLst>
                                <p:childTnLst>
                                  <p:par>
                                    <p:cTn id="85" presetID="14" presetClass="entr" presetSubtype="10" fill="hold" grpId="0" nodeType="after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randombar(horizontal)">
                                          <p:cBhvr>
                                            <p:cTn id="87" dur="500"/>
                                            <p:tgtEl>
                                              <p:spTgt spid="58"/>
                                            </p:tgtEl>
                                          </p:cBhvr>
                                        </p:animEffect>
                                      </p:childTnLst>
                                    </p:cTn>
                                  </p:par>
                                  <p:par>
                                    <p:cTn id="88" presetID="25" presetClass="entr" presetSubtype="0" fill="hold" grpId="0" nodeType="withEffect">
                                      <p:stCondLst>
                                        <p:cond delay="750"/>
                                      </p:stCondLst>
                                      <p:childTnLst>
                                        <p:set>
                                          <p:cBhvr>
                                            <p:cTn id="89" dur="1" fill="hold">
                                              <p:stCondLst>
                                                <p:cond delay="0"/>
                                              </p:stCondLst>
                                            </p:cTn>
                                            <p:tgtEl>
                                              <p:spTgt spid="61"/>
                                            </p:tgtEl>
                                            <p:attrNameLst>
                                              <p:attrName>style.visibility</p:attrName>
                                            </p:attrNameLst>
                                          </p:cBhvr>
                                          <p:to>
                                            <p:strVal val="visible"/>
                                          </p:to>
                                        </p:set>
                                        <p:anim calcmode="lin" valueType="num">
                                          <p:cBhvr>
                                            <p:cTn id="90"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91"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92"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93" dur="1000" fill="hold"/>
                                            <p:tgtEl>
                                              <p:spTgt spid="61"/>
                                            </p:tgtEl>
                                            <p:attrNameLst>
                                              <p:attrName>ppt_h</p:attrName>
                                            </p:attrNameLst>
                                          </p:cBhvr>
                                          <p:tavLst>
                                            <p:tav tm="0">
                                              <p:val>
                                                <p:strVal val="#ppt_h"/>
                                              </p:val>
                                            </p:tav>
                                            <p:tav tm="100000">
                                              <p:val>
                                                <p:strVal val="#ppt_h"/>
                                              </p:val>
                                            </p:tav>
                                          </p:tavLst>
                                        </p:anim>
                                        <p:anim calcmode="lin" valueType="num">
                                          <p:cBhvr>
                                            <p:cTn id="94"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95"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96"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97" dur="1000" decel="50000">
                                              <p:stCondLst>
                                                <p:cond delay="0"/>
                                              </p:stCondLst>
                                            </p:cTn>
                                            <p:tgtEl>
                                              <p:spTgt spid="61"/>
                                            </p:tgtEl>
                                          </p:cBhvr>
                                        </p:animEffect>
                                      </p:childTnLst>
                                    </p:cTn>
                                  </p:par>
                                </p:childTnLst>
                              </p:cTn>
                            </p:par>
                            <p:par>
                              <p:cTn id="98" fill="hold">
                                <p:stCondLst>
                                  <p:cond delay="7500"/>
                                </p:stCondLst>
                                <p:childTnLst>
                                  <p:par>
                                    <p:cTn id="99" presetID="14" presetClass="entr" presetSubtype="10" fill="hold" grpId="0" nodeType="afterEffect">
                                      <p:stCondLst>
                                        <p:cond delay="0"/>
                                      </p:stCondLst>
                                      <p:childTnLst>
                                        <p:set>
                                          <p:cBhvr>
                                            <p:cTn id="100" dur="1" fill="hold">
                                              <p:stCondLst>
                                                <p:cond delay="0"/>
                                              </p:stCondLst>
                                            </p:cTn>
                                            <p:tgtEl>
                                              <p:spTgt spid="60"/>
                                            </p:tgtEl>
                                            <p:attrNameLst>
                                              <p:attrName>style.visibility</p:attrName>
                                            </p:attrNameLst>
                                          </p:cBhvr>
                                          <p:to>
                                            <p:strVal val="visible"/>
                                          </p:to>
                                        </p:set>
                                        <p:animEffect transition="in" filter="randombar(horizontal)">
                                          <p:cBhvr>
                                            <p:cTn id="10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9" grpId="0"/>
          <p:bldP spid="50" grpId="0"/>
          <p:bldP spid="54" grpId="0"/>
          <p:bldP spid="55" grpId="0"/>
          <p:bldP spid="56" grpId="0"/>
          <p:bldP spid="57" grpId="0"/>
          <p:bldP spid="58" grpId="0"/>
          <p:bldP spid="59" grpId="0"/>
          <p:bldP spid="60" grpId="0"/>
          <p:bldP spid="6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49" presetClass="path" presetSubtype="0" accel="50000" decel="50000" fill="hold" nodeType="withEffect">
                                      <p:stCondLst>
                                        <p:cond delay="0"/>
                                      </p:stCondLst>
                                      <p:childTnLst>
                                        <p:animMotion origin="layout" path="M 0.00035 0.0003 L -0.15017 0.15057 " pathEditMode="relative" rAng="0" ptsTypes="AA">
                                          <p:cBhvr>
                                            <p:cTn id="14" dur="750" spd="-100000" fill="hold"/>
                                            <p:tgtEl>
                                              <p:spTgt spid="13"/>
                                            </p:tgtEl>
                                            <p:attrNameLst>
                                              <p:attrName>ppt_x</p:attrName>
                                              <p:attrName>ppt_y</p:attrName>
                                            </p:attrNameLst>
                                          </p:cBhvr>
                                          <p:rCtr x="-7535" y="7498"/>
                                        </p:animMotion>
                                      </p:childTnLst>
                                    </p:cTn>
                                  </p:par>
                                  <p:par>
                                    <p:cTn id="15" presetID="14" presetClass="entr" presetSubtype="10" fill="hold" grpId="0" nodeType="withEffect">
                                      <p:stCondLst>
                                        <p:cond delay="250"/>
                                      </p:stCondLst>
                                      <p:childTnLst>
                                        <p:set>
                                          <p:cBhvr>
                                            <p:cTn id="16" dur="1" fill="hold">
                                              <p:stCondLst>
                                                <p:cond delay="0"/>
                                              </p:stCondLst>
                                            </p:cTn>
                                            <p:tgtEl>
                                              <p:spTgt spid="49"/>
                                            </p:tgtEl>
                                            <p:attrNameLst>
                                              <p:attrName>style.visibility</p:attrName>
                                            </p:attrNameLst>
                                          </p:cBhvr>
                                          <p:to>
                                            <p:strVal val="visible"/>
                                          </p:to>
                                        </p:set>
                                        <p:animEffect transition="in" filter="randombar(horizontal)">
                                          <p:cBhvr>
                                            <p:cTn id="17" dur="500"/>
                                            <p:tgtEl>
                                              <p:spTgt spid="49"/>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750"/>
                                            <p:tgtEl>
                                              <p:spTgt spid="2"/>
                                            </p:tgtEl>
                                          </p:cBhvr>
                                        </p:animEffect>
                                      </p:childTnLst>
                                    </p:cTn>
                                  </p:par>
                                  <p:par>
                                    <p:cTn id="22" presetID="49" presetClass="path" presetSubtype="0" accel="50000" decel="50000" fill="hold" nodeType="withEffect">
                                      <p:stCondLst>
                                        <p:cond delay="0"/>
                                      </p:stCondLst>
                                      <p:childTnLst>
                                        <p:animMotion origin="layout" path="M 0.00035 0.00031 L -0.25521 0.15062 " pathEditMode="relative" rAng="0" ptsTypes="AA">
                                          <p:cBhvr>
                                            <p:cTn id="23" dur="750" spd="-100000" fill="hold"/>
                                            <p:tgtEl>
                                              <p:spTgt spid="2"/>
                                            </p:tgtEl>
                                            <p:attrNameLst>
                                              <p:attrName>ppt_x</p:attrName>
                                              <p:attrName>ppt_y</p:attrName>
                                            </p:attrNameLst>
                                          </p:cBhvr>
                                          <p:rCtr x="-12778" y="7500"/>
                                        </p:animMotion>
                                      </p:childTnLst>
                                    </p:cTn>
                                  </p:par>
                                  <p:par>
                                    <p:cTn id="24" presetID="14" presetClass="entr" presetSubtype="10" fill="hold" grpId="0" nodeType="withEffect">
                                      <p:stCondLst>
                                        <p:cond delay="250"/>
                                      </p:stCondLst>
                                      <p:childTnLst>
                                        <p:set>
                                          <p:cBhvr>
                                            <p:cTn id="25" dur="1" fill="hold">
                                              <p:stCondLst>
                                                <p:cond delay="0"/>
                                              </p:stCondLst>
                                            </p:cTn>
                                            <p:tgtEl>
                                              <p:spTgt spid="45"/>
                                            </p:tgtEl>
                                            <p:attrNameLst>
                                              <p:attrName>style.visibility</p:attrName>
                                            </p:attrNameLst>
                                          </p:cBhvr>
                                          <p:to>
                                            <p:strVal val="visible"/>
                                          </p:to>
                                        </p:set>
                                        <p:animEffect transition="in" filter="randombar(horizontal)">
                                          <p:cBhvr>
                                            <p:cTn id="26" dur="500"/>
                                            <p:tgtEl>
                                              <p:spTgt spid="45"/>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9" presetClass="path" presetSubtype="0" accel="50000" decel="50000" fill="hold" nodeType="withEffect">
                                      <p:stCondLst>
                                        <p:cond delay="0"/>
                                      </p:stCondLst>
                                      <p:childTnLst>
                                        <p:animMotion origin="layout" path="M 0.00035 0.00031 L -0.2474 -0.15031 " pathEditMode="relative" rAng="0" ptsTypes="AA">
                                          <p:cBhvr>
                                            <p:cTn id="32" dur="750" spd="-100000" fill="hold"/>
                                            <p:tgtEl>
                                              <p:spTgt spid="7"/>
                                            </p:tgtEl>
                                            <p:attrNameLst>
                                              <p:attrName>ppt_x</p:attrName>
                                              <p:attrName>ppt_y</p:attrName>
                                            </p:attrNameLst>
                                          </p:cBhvr>
                                          <p:rCtr x="-12396" y="-7531"/>
                                        </p:animMotion>
                                      </p:childTnLst>
                                    </p:cTn>
                                  </p:par>
                                  <p:par>
                                    <p:cTn id="33" presetID="14" presetClass="entr" presetSubtype="10" fill="hold" grpId="0" nodeType="withEffect">
                                      <p:stCondLst>
                                        <p:cond delay="250"/>
                                      </p:stCondLst>
                                      <p:childTnLst>
                                        <p:set>
                                          <p:cBhvr>
                                            <p:cTn id="34" dur="1" fill="hold">
                                              <p:stCondLst>
                                                <p:cond delay="0"/>
                                              </p:stCondLst>
                                            </p:cTn>
                                            <p:tgtEl>
                                              <p:spTgt spid="47"/>
                                            </p:tgtEl>
                                            <p:attrNameLst>
                                              <p:attrName>style.visibility</p:attrName>
                                            </p:attrNameLst>
                                          </p:cBhvr>
                                          <p:to>
                                            <p:strVal val="visible"/>
                                          </p:to>
                                        </p:set>
                                        <p:animEffect transition="in" filter="randombar(horizontal)">
                                          <p:cBhvr>
                                            <p:cTn id="35" dur="500"/>
                                            <p:tgtEl>
                                              <p:spTgt spid="4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750"/>
                                            <p:tgtEl>
                                              <p:spTgt spid="11"/>
                                            </p:tgtEl>
                                          </p:cBhvr>
                                        </p:animEffect>
                                      </p:childTnLst>
                                    </p:cTn>
                                  </p:par>
                                  <p:par>
                                    <p:cTn id="40" presetID="49" presetClass="path" presetSubtype="0" accel="50000" decel="50000" fill="hold" nodeType="withEffect">
                                      <p:stCondLst>
                                        <p:cond delay="0"/>
                                      </p:stCondLst>
                                      <p:childTnLst>
                                        <p:animMotion origin="layout" path="M 0.00035 0.00031 L -0.13455 -0.15031 " pathEditMode="relative" rAng="0" ptsTypes="AA">
                                          <p:cBhvr>
                                            <p:cTn id="41" dur="750" spd="-100000" fill="hold"/>
                                            <p:tgtEl>
                                              <p:spTgt spid="11"/>
                                            </p:tgtEl>
                                            <p:attrNameLst>
                                              <p:attrName>ppt_x</p:attrName>
                                              <p:attrName>ppt_y</p:attrName>
                                            </p:attrNameLst>
                                          </p:cBhvr>
                                          <p:rCtr x="-6753" y="-7531"/>
                                        </p:animMotion>
                                      </p:childTnLst>
                                    </p:cTn>
                                  </p:par>
                                  <p:par>
                                    <p:cTn id="42" presetID="14" presetClass="entr" presetSubtype="10" fill="hold" grpId="0" nodeType="withEffect">
                                      <p:stCondLst>
                                        <p:cond delay="250"/>
                                      </p:stCondLst>
                                      <p:childTnLst>
                                        <p:set>
                                          <p:cBhvr>
                                            <p:cTn id="43" dur="1" fill="hold">
                                              <p:stCondLst>
                                                <p:cond delay="0"/>
                                              </p:stCondLst>
                                            </p:cTn>
                                            <p:tgtEl>
                                              <p:spTgt spid="50"/>
                                            </p:tgtEl>
                                            <p:attrNameLst>
                                              <p:attrName>style.visibility</p:attrName>
                                            </p:attrNameLst>
                                          </p:cBhvr>
                                          <p:to>
                                            <p:strVal val="visible"/>
                                          </p:to>
                                        </p:set>
                                        <p:animEffect transition="in" filter="randombar(horizontal)">
                                          <p:cBhvr>
                                            <p:cTn id="44" dur="500"/>
                                            <p:tgtEl>
                                              <p:spTgt spid="50"/>
                                            </p:tgtEl>
                                          </p:cBhvr>
                                        </p:animEffect>
                                      </p:childTnLst>
                                    </p:cTn>
                                  </p:par>
                                </p:childTnLst>
                              </p:cTn>
                            </p:par>
                            <p:par>
                              <p:cTn id="45" fill="hold">
                                <p:stCondLst>
                                  <p:cond delay="5000"/>
                                </p:stCondLst>
                                <p:childTnLst>
                                  <p:par>
                                    <p:cTn id="46" presetID="25" presetClass="entr" presetSubtype="0" fill="hold" grpId="0" nodeType="after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1" dur="1000" fill="hold"/>
                                            <p:tgtEl>
                                              <p:spTgt spid="55"/>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55"/>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par>
                                    <p:cTn id="60" presetID="25" presetClass="entr" presetSubtype="0" fill="hold" grpId="0" nodeType="withEffect">
                                      <p:stCondLst>
                                        <p:cond delay="25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decel="50000" fill="hold">
                                              <p:stCondLst>
                                                <p:cond delay="0"/>
                                              </p:stCondLst>
                                            </p:cTn>
                                            <p:tgtEl>
                                              <p:spTgt spid="57"/>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57"/>
                                            </p:tgtEl>
                                            <p:attrNameLst>
                                              <p:attrName>ppt_w</p:attrName>
                                            </p:attrNameLst>
                                          </p:cBhvr>
                                          <p:tavLst>
                                            <p:tav tm="0">
                                              <p:val>
                                                <p:strVal val="#ppt_w*.05"/>
                                              </p:val>
                                            </p:tav>
                                            <p:tav tm="100000">
                                              <p:val>
                                                <p:strVal val="#ppt_w"/>
                                              </p:val>
                                            </p:tav>
                                          </p:tavLst>
                                        </p:anim>
                                        <p:anim calcmode="lin" valueType="num">
                                          <p:cBhvr>
                                            <p:cTn id="65" dur="1000" fill="hold"/>
                                            <p:tgtEl>
                                              <p:spTgt spid="57"/>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57"/>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57"/>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57"/>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57"/>
                                            </p:tgtEl>
                                          </p:cBhvr>
                                        </p:animEffect>
                                      </p:childTnLst>
                                    </p:cTn>
                                  </p:par>
                                </p:childTnLst>
                              </p:cTn>
                            </p:par>
                            <p:par>
                              <p:cTn id="70" fill="hold">
                                <p:stCondLst>
                                  <p:cond delay="6500"/>
                                </p:stCondLst>
                                <p:childTnLst>
                                  <p:par>
                                    <p:cTn id="71" presetID="14" presetClass="entr" presetSubtype="10" fill="hold" grpId="0" nodeType="after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randombar(horizontal)">
                                          <p:cBhvr>
                                            <p:cTn id="73" dur="500"/>
                                            <p:tgtEl>
                                              <p:spTgt spid="56"/>
                                            </p:tgtEl>
                                          </p:cBhvr>
                                        </p:animEffect>
                                      </p:childTnLst>
                                    </p:cTn>
                                  </p:par>
                                  <p:par>
                                    <p:cTn id="74" presetID="25" presetClass="entr" presetSubtype="0" fill="hold" grpId="0" nodeType="withEffect">
                                      <p:stCondLst>
                                        <p:cond delay="500"/>
                                      </p:stCondLst>
                                      <p:childTnLst>
                                        <p:set>
                                          <p:cBhvr>
                                            <p:cTn id="75" dur="1" fill="hold">
                                              <p:stCondLst>
                                                <p:cond delay="0"/>
                                              </p:stCondLst>
                                            </p:cTn>
                                            <p:tgtEl>
                                              <p:spTgt spid="59"/>
                                            </p:tgtEl>
                                            <p:attrNameLst>
                                              <p:attrName>style.visibility</p:attrName>
                                            </p:attrNameLst>
                                          </p:cBhvr>
                                          <p:to>
                                            <p:strVal val="visible"/>
                                          </p:to>
                                        </p:set>
                                        <p:anim calcmode="lin" valueType="num">
                                          <p:cBhvr>
                                            <p:cTn id="76"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77"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78"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79" dur="1000" fill="hold"/>
                                            <p:tgtEl>
                                              <p:spTgt spid="59"/>
                                            </p:tgtEl>
                                            <p:attrNameLst>
                                              <p:attrName>ppt_h</p:attrName>
                                            </p:attrNameLst>
                                          </p:cBhvr>
                                          <p:tavLst>
                                            <p:tav tm="0">
                                              <p:val>
                                                <p:strVal val="#ppt_h"/>
                                              </p:val>
                                            </p:tav>
                                            <p:tav tm="100000">
                                              <p:val>
                                                <p:strVal val="#ppt_h"/>
                                              </p:val>
                                            </p:tav>
                                          </p:tavLst>
                                        </p:anim>
                                        <p:anim calcmode="lin" valueType="num">
                                          <p:cBhvr>
                                            <p:cTn id="80"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81"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82"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83" dur="1000" decel="50000">
                                              <p:stCondLst>
                                                <p:cond delay="0"/>
                                              </p:stCondLst>
                                            </p:cTn>
                                            <p:tgtEl>
                                              <p:spTgt spid="59"/>
                                            </p:tgtEl>
                                          </p:cBhvr>
                                        </p:animEffect>
                                      </p:childTnLst>
                                    </p:cTn>
                                  </p:par>
                                </p:childTnLst>
                              </p:cTn>
                            </p:par>
                            <p:par>
                              <p:cTn id="84" fill="hold">
                                <p:stCondLst>
                                  <p:cond delay="7000"/>
                                </p:stCondLst>
                                <p:childTnLst>
                                  <p:par>
                                    <p:cTn id="85" presetID="14" presetClass="entr" presetSubtype="10" fill="hold" grpId="0" nodeType="after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randombar(horizontal)">
                                          <p:cBhvr>
                                            <p:cTn id="87" dur="500"/>
                                            <p:tgtEl>
                                              <p:spTgt spid="58"/>
                                            </p:tgtEl>
                                          </p:cBhvr>
                                        </p:animEffect>
                                      </p:childTnLst>
                                    </p:cTn>
                                  </p:par>
                                  <p:par>
                                    <p:cTn id="88" presetID="25" presetClass="entr" presetSubtype="0" fill="hold" grpId="0" nodeType="withEffect">
                                      <p:stCondLst>
                                        <p:cond delay="750"/>
                                      </p:stCondLst>
                                      <p:childTnLst>
                                        <p:set>
                                          <p:cBhvr>
                                            <p:cTn id="89" dur="1" fill="hold">
                                              <p:stCondLst>
                                                <p:cond delay="0"/>
                                              </p:stCondLst>
                                            </p:cTn>
                                            <p:tgtEl>
                                              <p:spTgt spid="61"/>
                                            </p:tgtEl>
                                            <p:attrNameLst>
                                              <p:attrName>style.visibility</p:attrName>
                                            </p:attrNameLst>
                                          </p:cBhvr>
                                          <p:to>
                                            <p:strVal val="visible"/>
                                          </p:to>
                                        </p:set>
                                        <p:anim calcmode="lin" valueType="num">
                                          <p:cBhvr>
                                            <p:cTn id="90"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91"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92"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93" dur="1000" fill="hold"/>
                                            <p:tgtEl>
                                              <p:spTgt spid="61"/>
                                            </p:tgtEl>
                                            <p:attrNameLst>
                                              <p:attrName>ppt_h</p:attrName>
                                            </p:attrNameLst>
                                          </p:cBhvr>
                                          <p:tavLst>
                                            <p:tav tm="0">
                                              <p:val>
                                                <p:strVal val="#ppt_h"/>
                                              </p:val>
                                            </p:tav>
                                            <p:tav tm="100000">
                                              <p:val>
                                                <p:strVal val="#ppt_h"/>
                                              </p:val>
                                            </p:tav>
                                          </p:tavLst>
                                        </p:anim>
                                        <p:anim calcmode="lin" valueType="num">
                                          <p:cBhvr>
                                            <p:cTn id="94"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95"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96"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97" dur="1000" decel="50000">
                                              <p:stCondLst>
                                                <p:cond delay="0"/>
                                              </p:stCondLst>
                                            </p:cTn>
                                            <p:tgtEl>
                                              <p:spTgt spid="61"/>
                                            </p:tgtEl>
                                          </p:cBhvr>
                                        </p:animEffect>
                                      </p:childTnLst>
                                    </p:cTn>
                                  </p:par>
                                </p:childTnLst>
                              </p:cTn>
                            </p:par>
                            <p:par>
                              <p:cTn id="98" fill="hold">
                                <p:stCondLst>
                                  <p:cond delay="7500"/>
                                </p:stCondLst>
                                <p:childTnLst>
                                  <p:par>
                                    <p:cTn id="99" presetID="14" presetClass="entr" presetSubtype="10" fill="hold" grpId="0" nodeType="afterEffect">
                                      <p:stCondLst>
                                        <p:cond delay="0"/>
                                      </p:stCondLst>
                                      <p:childTnLst>
                                        <p:set>
                                          <p:cBhvr>
                                            <p:cTn id="100" dur="1" fill="hold">
                                              <p:stCondLst>
                                                <p:cond delay="0"/>
                                              </p:stCondLst>
                                            </p:cTn>
                                            <p:tgtEl>
                                              <p:spTgt spid="60"/>
                                            </p:tgtEl>
                                            <p:attrNameLst>
                                              <p:attrName>style.visibility</p:attrName>
                                            </p:attrNameLst>
                                          </p:cBhvr>
                                          <p:to>
                                            <p:strVal val="visible"/>
                                          </p:to>
                                        </p:set>
                                        <p:animEffect transition="in" filter="randombar(horizontal)">
                                          <p:cBhvr>
                                            <p:cTn id="10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9" grpId="0"/>
          <p:bldP spid="50" grpId="0"/>
          <p:bldP spid="54" grpId="0"/>
          <p:bldP spid="55" grpId="0"/>
          <p:bldP spid="56" grpId="0"/>
          <p:bldP spid="57" grpId="0"/>
          <p:bldP spid="58" grpId="0"/>
          <p:bldP spid="59" grpId="0"/>
          <p:bldP spid="60" grpId="0"/>
          <p:bldP spid="61"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MH_Text_1"/>
          <p:cNvSpPr>
            <a:spLocks noChangeArrowheads="1"/>
          </p:cNvSpPr>
          <p:nvPr>
            <p:custDataLst>
              <p:tags r:id="rId1"/>
            </p:custDataLst>
          </p:nvPr>
        </p:nvSpPr>
        <p:spPr bwMode="auto">
          <a:xfrm>
            <a:off x="1270000" y="2007989"/>
            <a:ext cx="2989263" cy="1247775"/>
          </a:xfrm>
          <a:prstGeom prst="rect">
            <a:avLst/>
          </a:prstGeom>
          <a:solidFill>
            <a:schemeClr val="accent2"/>
          </a:solidFill>
          <a:ln>
            <a:noFill/>
          </a:ln>
        </p:spPr>
        <p:txBody>
          <a:bodyPr lIns="180000" tIns="46800" rIns="180000" bIns="4680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40000"/>
              </a:lnSpc>
              <a:spcBef>
                <a:spcPct val="0"/>
              </a:spcBef>
              <a:spcAft>
                <a:spcPts val="600"/>
              </a:spcAft>
              <a:buFont typeface="Arial" panose="020B0604020202020204" pitchFamily="34" charset="0"/>
              <a:buNone/>
              <a:defRPr/>
            </a:pPr>
            <a:r>
              <a:rPr lang="zh-CN" altLang="en-US" sz="2000" b="1" dirty="0">
                <a:solidFill>
                  <a:srgbClr val="FFFFFF"/>
                </a:solidFill>
                <a:latin typeface="+mn-lt"/>
                <a:ea typeface="+mn-ea"/>
              </a:rPr>
              <a:t>加班的审批</a:t>
            </a:r>
            <a:endParaRPr lang="en-US" altLang="zh-CN" sz="2000" b="1" dirty="0">
              <a:solidFill>
                <a:srgbClr val="FFFFFF"/>
              </a:solidFill>
              <a:latin typeface="+mn-lt"/>
              <a:ea typeface="+mn-ea"/>
            </a:endParaRPr>
          </a:p>
          <a:p>
            <a:pPr algn="ctr">
              <a:lnSpc>
                <a:spcPct val="140000"/>
              </a:lnSpc>
              <a:spcBef>
                <a:spcPct val="0"/>
              </a:spcBef>
              <a:spcAft>
                <a:spcPts val="600"/>
              </a:spcAft>
              <a:buNone/>
              <a:defRPr/>
            </a:pPr>
            <a:r>
              <a:rPr lang="zh-CN" altLang="en-US" sz="1200" dirty="0">
                <a:solidFill>
                  <a:schemeClr val="bg1"/>
                </a:solidFill>
              </a:rPr>
              <a:t>员工加班应填写</a:t>
            </a:r>
            <a:r>
              <a:rPr lang="en-US" altLang="zh-CN" sz="1200" dirty="0">
                <a:solidFill>
                  <a:schemeClr val="bg1"/>
                </a:solidFill>
              </a:rPr>
              <a:t>《</a:t>
            </a:r>
            <a:r>
              <a:rPr lang="zh-CN" altLang="en-US" sz="1200" dirty="0">
                <a:solidFill>
                  <a:schemeClr val="bg1"/>
                </a:solidFill>
              </a:rPr>
              <a:t>员工加班申请表</a:t>
            </a:r>
            <a:r>
              <a:rPr lang="en-US" altLang="zh-CN" sz="1200" dirty="0">
                <a:solidFill>
                  <a:schemeClr val="bg1"/>
                </a:solidFill>
              </a:rPr>
              <a:t>》</a:t>
            </a:r>
            <a:endParaRPr lang="en-US" altLang="zh-CN" sz="1200" b="1" dirty="0">
              <a:solidFill>
                <a:schemeClr val="bg1"/>
              </a:solidFill>
              <a:latin typeface="+mn-lt"/>
              <a:ea typeface="+mn-ea"/>
            </a:endParaRPr>
          </a:p>
        </p:txBody>
      </p:sp>
      <p:sp>
        <p:nvSpPr>
          <p:cNvPr id="3075" name="MH_Picture_1"/>
          <p:cNvSpPr>
            <a:spLocks noChangeArrowheads="1"/>
          </p:cNvSpPr>
          <p:nvPr>
            <p:custDataLst>
              <p:tags r:id="rId2"/>
            </p:custDataLst>
          </p:nvPr>
        </p:nvSpPr>
        <p:spPr bwMode="auto">
          <a:xfrm>
            <a:off x="4191000" y="2007989"/>
            <a:ext cx="3746500" cy="124777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Arial" panose="020B0604020202020204" pitchFamily="34" charset="0"/>
            </a:endParaRPr>
          </a:p>
        </p:txBody>
      </p:sp>
      <p:sp>
        <p:nvSpPr>
          <p:cNvPr id="5124" name="MH_SubTitle_1"/>
          <p:cNvSpPr txBox="1">
            <a:spLocks noChangeArrowheads="1"/>
          </p:cNvSpPr>
          <p:nvPr>
            <p:custDataLst>
              <p:tags r:id="rId4"/>
            </p:custDataLst>
          </p:nvPr>
        </p:nvSpPr>
        <p:spPr bwMode="auto">
          <a:xfrm>
            <a:off x="1196975" y="1203598"/>
            <a:ext cx="6667500" cy="82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defRPr/>
            </a:pPr>
            <a:r>
              <a:rPr lang="zh-CN" altLang="en-US" sz="2800" b="1" dirty="0">
                <a:solidFill>
                  <a:schemeClr val="accent1"/>
                </a:solidFill>
                <a:latin typeface="+mn-lt"/>
                <a:ea typeface="+mn-ea"/>
              </a:rPr>
              <a:t>例休与法定假日上班</a:t>
            </a:r>
            <a:endParaRPr lang="zh-CN" altLang="zh-CN" sz="2800" b="1" dirty="0">
              <a:solidFill>
                <a:schemeClr val="accent1"/>
              </a:solidFill>
              <a:latin typeface="+mn-lt"/>
              <a:ea typeface="+mn-ea"/>
            </a:endParaRPr>
          </a:p>
        </p:txBody>
      </p:sp>
      <p:sp>
        <p:nvSpPr>
          <p:cNvPr id="5125" name="MH_Desc_1"/>
          <p:cNvSpPr txBox="1">
            <a:spLocks noChangeArrowheads="1"/>
          </p:cNvSpPr>
          <p:nvPr>
            <p:custDataLst>
              <p:tags r:id="rId5"/>
            </p:custDataLst>
          </p:nvPr>
        </p:nvSpPr>
        <p:spPr bwMode="auto">
          <a:xfrm>
            <a:off x="1270000" y="3464133"/>
            <a:ext cx="6667500" cy="83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lnSpc>
                <a:spcPct val="140000"/>
              </a:lnSpc>
              <a:spcBef>
                <a:spcPts val="600"/>
              </a:spcBef>
              <a:spcAft>
                <a:spcPts val="600"/>
              </a:spcAft>
              <a:buNone/>
              <a:defRPr/>
            </a:pPr>
            <a:r>
              <a:rPr lang="zh-CN" altLang="en-US" sz="1400" dirty="0">
                <a:solidFill>
                  <a:schemeClr val="tx1">
                    <a:lumMod val="65000"/>
                    <a:lumOff val="35000"/>
                  </a:schemeClr>
                </a:solidFill>
                <a:latin typeface="+mn-lt"/>
                <a:ea typeface="+mn-ea"/>
              </a:rPr>
              <a:t>员工加班应填写</a:t>
            </a:r>
            <a:r>
              <a:rPr lang="en-US" altLang="zh-CN" sz="1400" dirty="0">
                <a:solidFill>
                  <a:schemeClr val="tx1">
                    <a:lumMod val="65000"/>
                    <a:lumOff val="35000"/>
                  </a:schemeClr>
                </a:solidFill>
                <a:latin typeface="+mn-lt"/>
                <a:ea typeface="+mn-ea"/>
              </a:rPr>
              <a:t>《</a:t>
            </a:r>
            <a:r>
              <a:rPr lang="zh-CN" altLang="en-US" sz="1400" dirty="0">
                <a:solidFill>
                  <a:schemeClr val="tx1">
                    <a:lumMod val="65000"/>
                    <a:lumOff val="35000"/>
                  </a:schemeClr>
                </a:solidFill>
                <a:latin typeface="+mn-lt"/>
                <a:ea typeface="+mn-ea"/>
              </a:rPr>
              <a:t>员工加班申请表</a:t>
            </a:r>
            <a:r>
              <a:rPr lang="en-US" altLang="zh-CN" sz="1400" dirty="0">
                <a:solidFill>
                  <a:schemeClr val="tx1">
                    <a:lumMod val="65000"/>
                    <a:lumOff val="35000"/>
                  </a:schemeClr>
                </a:solidFill>
                <a:latin typeface="+mn-lt"/>
                <a:ea typeface="+mn-ea"/>
              </a:rPr>
              <a:t>》</a:t>
            </a:r>
            <a:r>
              <a:rPr lang="zh-CN" altLang="en-US" sz="1400" dirty="0">
                <a:solidFill>
                  <a:schemeClr val="tx1">
                    <a:lumMod val="65000"/>
                    <a:lumOff val="35000"/>
                  </a:schemeClr>
                </a:solidFill>
                <a:latin typeface="+mn-lt"/>
                <a:ea typeface="+mn-ea"/>
              </a:rPr>
              <a:t>，报部门负责人、综合管理中心，经批准后方可加班。否则，不作加班处理。</a:t>
            </a:r>
            <a:endParaRPr lang="zh-CN" altLang="en-US" sz="1600" dirty="0">
              <a:solidFill>
                <a:schemeClr val="tx1">
                  <a:lumMod val="65000"/>
                  <a:lumOff val="35000"/>
                </a:schemeClr>
              </a:solidFill>
              <a:latin typeface="+mn-lt"/>
              <a:ea typeface="+mn-ea"/>
            </a:endParaRPr>
          </a:p>
        </p:txBody>
      </p:sp>
      <p:sp>
        <p:nvSpPr>
          <p:cNvPr id="2" name="标题 1"/>
          <p:cNvSpPr>
            <a:spLocks noGrp="1"/>
          </p:cNvSpPr>
          <p:nvPr>
            <p:ph type="title"/>
          </p:nvPr>
        </p:nvSpPr>
        <p:spPr/>
        <p:txBody>
          <a:bodyPr/>
          <a:lstStyle/>
          <a:p>
            <a:r>
              <a:rPr lang="zh-CN" altLang="en-US" dirty="0">
                <a:solidFill>
                  <a:prstClr val="black">
                    <a:lumMod val="65000"/>
                    <a:lumOff val="35000"/>
                  </a:prstClr>
                </a:solidFill>
              </a:rPr>
              <a:t>考勤管理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加班</a:t>
            </a:r>
            <a:endParaRPr lang="zh-CN" altLang="en-US" dirty="0"/>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5124"/>
                                        </p:tgtEl>
                                        <p:attrNameLst>
                                          <p:attrName>style.visibility</p:attrName>
                                        </p:attrNameLst>
                                      </p:cBhvr>
                                      <p:to>
                                        <p:strVal val="visible"/>
                                      </p:to>
                                    </p:set>
                                    <p:animScale>
                                      <p:cBhvr>
                                        <p:cTn id="7" dur="1000" decel="50000" fill="hold">
                                          <p:stCondLst>
                                            <p:cond delay="0"/>
                                          </p:stCondLst>
                                        </p:cTn>
                                        <p:tgtEl>
                                          <p:spTgt spid="5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124"/>
                                        </p:tgtEl>
                                        <p:attrNameLst>
                                          <p:attrName>ppt_x</p:attrName>
                                          <p:attrName>ppt_y</p:attrName>
                                        </p:attrNameLst>
                                      </p:cBhvr>
                                    </p:animMotion>
                                    <p:animEffect transition="in" filter="fade">
                                      <p:cBhvr>
                                        <p:cTn id="9" dur="1000"/>
                                        <p:tgtEl>
                                          <p:spTgt spid="5124"/>
                                        </p:tgtEl>
                                      </p:cBhvr>
                                    </p:animEffect>
                                  </p:childTnLst>
                                </p:cTn>
                              </p:par>
                            </p:childTnLst>
                          </p:cTn>
                        </p:par>
                        <p:par>
                          <p:cTn id="10" fill="hold">
                            <p:stCondLst>
                              <p:cond delay="1799"/>
                            </p:stCondLst>
                            <p:childTnLst>
                              <p:par>
                                <p:cTn id="11" presetID="2" presetClass="entr" presetSubtype="2" fill="hold" grpId="0" nodeType="after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1000" fill="hold"/>
                                        <p:tgtEl>
                                          <p:spTgt spid="5122"/>
                                        </p:tgtEl>
                                        <p:attrNameLst>
                                          <p:attrName>ppt_x</p:attrName>
                                        </p:attrNameLst>
                                      </p:cBhvr>
                                      <p:tavLst>
                                        <p:tav tm="0">
                                          <p:val>
                                            <p:strVal val="1+#ppt_w/2"/>
                                          </p:val>
                                        </p:tav>
                                        <p:tav tm="100000">
                                          <p:val>
                                            <p:strVal val="#ppt_x"/>
                                          </p:val>
                                        </p:tav>
                                      </p:tavLst>
                                    </p:anim>
                                    <p:anim calcmode="lin" valueType="num">
                                      <p:cBhvr additive="base">
                                        <p:cTn id="14" dur="1000" fill="hold"/>
                                        <p:tgtEl>
                                          <p:spTgt spid="512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1000" fill="hold"/>
                                        <p:tgtEl>
                                          <p:spTgt spid="3075"/>
                                        </p:tgtEl>
                                        <p:attrNameLst>
                                          <p:attrName>ppt_x</p:attrName>
                                        </p:attrNameLst>
                                      </p:cBhvr>
                                      <p:tavLst>
                                        <p:tav tm="0">
                                          <p:val>
                                            <p:strVal val="0-#ppt_w/2"/>
                                          </p:val>
                                        </p:tav>
                                        <p:tav tm="100000">
                                          <p:val>
                                            <p:strVal val="#ppt_x"/>
                                          </p:val>
                                        </p:tav>
                                      </p:tavLst>
                                    </p:anim>
                                    <p:anim calcmode="lin" valueType="num">
                                      <p:cBhvr additive="base">
                                        <p:cTn id="18" dur="1000" fill="hold"/>
                                        <p:tgtEl>
                                          <p:spTgt spid="3075"/>
                                        </p:tgtEl>
                                        <p:attrNameLst>
                                          <p:attrName>ppt_y</p:attrName>
                                        </p:attrNameLst>
                                      </p:cBhvr>
                                      <p:tavLst>
                                        <p:tav tm="0">
                                          <p:val>
                                            <p:strVal val="#ppt_y"/>
                                          </p:val>
                                        </p:tav>
                                        <p:tav tm="100000">
                                          <p:val>
                                            <p:strVal val="#ppt_y"/>
                                          </p:val>
                                        </p:tav>
                                      </p:tavLst>
                                    </p:anim>
                                  </p:childTnLst>
                                </p:cTn>
                              </p:par>
                            </p:childTnLst>
                          </p:cTn>
                        </p:par>
                        <p:par>
                          <p:cTn id="19" fill="hold">
                            <p:stCondLst>
                              <p:cond delay="2799"/>
                            </p:stCondLst>
                            <p:childTnLst>
                              <p:par>
                                <p:cTn id="20" presetID="14" presetClass="entr" presetSubtype="10" fill="hold" grpId="0" nodeType="after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1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3075" grpId="0" animBg="1"/>
      <p:bldP spid="5124" grpId="0"/>
      <p:bldP spid="51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10"/>
          <p:cNvSpPr/>
          <p:nvPr/>
        </p:nvSpPr>
        <p:spPr>
          <a:xfrm rot="21444095">
            <a:off x="2250309" y="2759863"/>
            <a:ext cx="2814391" cy="352140"/>
          </a:xfrm>
          <a:custGeom>
            <a:avLst/>
            <a:gdLst/>
            <a:ahLst/>
            <a:cxnLst/>
            <a:rect l="l" t="t" r="r" b="b"/>
            <a:pathLst>
              <a:path w="1592469" h="410576">
                <a:moveTo>
                  <a:pt x="1592469" y="0"/>
                </a:moveTo>
                <a:lnTo>
                  <a:pt x="1592469" y="410576"/>
                </a:lnTo>
                <a:cubicBezTo>
                  <a:pt x="1240349" y="331870"/>
                  <a:pt x="783225" y="284620"/>
                  <a:pt x="283668" y="284620"/>
                </a:cubicBezTo>
                <a:cubicBezTo>
                  <a:pt x="187378" y="284620"/>
                  <a:pt x="92665" y="286376"/>
                  <a:pt x="0" y="290417"/>
                </a:cubicBezTo>
                <a:lnTo>
                  <a:pt x="0" y="192246"/>
                </a:lnTo>
                <a:cubicBezTo>
                  <a:pt x="109452" y="192157"/>
                  <a:pt x="221758" y="188716"/>
                  <a:pt x="336161" y="182675"/>
                </a:cubicBezTo>
                <a:cubicBezTo>
                  <a:pt x="814203" y="157434"/>
                  <a:pt x="1251046" y="90919"/>
                  <a:pt x="1592469" y="0"/>
                </a:cubicBezTo>
                <a:close/>
              </a:path>
            </a:pathLst>
          </a:custGeom>
          <a:solidFill>
            <a:schemeClr val="accent2">
              <a:lumMod val="40000"/>
              <a:lumOff val="60000"/>
            </a:schemeClr>
          </a:solidFill>
          <a:ln>
            <a:noFill/>
          </a:ln>
        </p:spPr>
        <p:txBody>
          <a:bodyPr/>
          <a:lstStyle/>
          <a:p>
            <a:endParaRPr lang="zh-CN" altLang="en-US">
              <a:solidFill>
                <a:schemeClr val="tx1"/>
              </a:solidFill>
              <a:ea typeface="宋体" panose="02010600030101010101" pitchFamily="2" charset="-122"/>
            </a:endParaRPr>
          </a:p>
        </p:txBody>
      </p:sp>
      <p:sp>
        <p:nvSpPr>
          <p:cNvPr id="2050" name="MH_PageTitle"/>
          <p:cNvSpPr>
            <a:spLocks noGrp="1"/>
          </p:cNvSpPr>
          <p:nvPr>
            <p:ph type="title"/>
            <p:custDataLst>
              <p:tags r:id="rId1"/>
            </p:custDataLst>
          </p:nvPr>
        </p:nvSpPr>
        <p:spPr/>
        <p:txBody>
          <a:bodyPr/>
          <a:lstStyle/>
          <a:p>
            <a:r>
              <a:rPr lang="zh-CN" altLang="en-US" dirty="0">
                <a:solidFill>
                  <a:prstClr val="black">
                    <a:lumMod val="65000"/>
                    <a:lumOff val="35000"/>
                  </a:prstClr>
                </a:solidFill>
              </a:rPr>
              <a:t>考勤管理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休假</a:t>
            </a:r>
            <a:endParaRPr lang="zh-CN" altLang="zh-CN" dirty="0"/>
          </a:p>
        </p:txBody>
      </p:sp>
      <p:sp>
        <p:nvSpPr>
          <p:cNvPr id="2052" name="MH_Other_2"/>
          <p:cNvSpPr/>
          <p:nvPr>
            <p:custDataLst>
              <p:tags r:id="rId2"/>
            </p:custDataLst>
          </p:nvPr>
        </p:nvSpPr>
        <p:spPr bwMode="auto">
          <a:xfrm>
            <a:off x="2281201" y="3002979"/>
            <a:ext cx="2878097" cy="1160341"/>
          </a:xfrm>
          <a:custGeom>
            <a:avLst/>
            <a:gdLst>
              <a:gd name="T0" fmla="*/ 2320916 w 1672"/>
              <a:gd name="T1" fmla="*/ 341207 h 690"/>
              <a:gd name="T2" fmla="*/ 1625197 w 1672"/>
              <a:gd name="T3" fmla="*/ 122389 h 690"/>
              <a:gd name="T4" fmla="*/ 530601 w 1672"/>
              <a:gd name="T5" fmla="*/ 31525 h 690"/>
              <a:gd name="T6" fmla="*/ 0 w 1672"/>
              <a:gd name="T7" fmla="*/ 0 h 690"/>
              <a:gd name="T8" fmla="*/ 0 w 1672"/>
              <a:gd name="T9" fmla="*/ 46360 h 690"/>
              <a:gd name="T10" fmla="*/ 532456 w 1672"/>
              <a:gd name="T11" fmla="*/ 74175 h 690"/>
              <a:gd name="T12" fmla="*/ 1549132 w 1672"/>
              <a:gd name="T13" fmla="*/ 224380 h 690"/>
              <a:gd name="T14" fmla="*/ 2755044 w 1672"/>
              <a:gd name="T15" fmla="*/ 1108922 h 690"/>
              <a:gd name="T16" fmla="*/ 3064870 w 1672"/>
              <a:gd name="T17" fmla="*/ 1272107 h 690"/>
              <a:gd name="T18" fmla="*/ 3101975 w 1672"/>
              <a:gd name="T19" fmla="*/ 725064 h 690"/>
              <a:gd name="T20" fmla="*/ 2320916 w 1672"/>
              <a:gd name="T21" fmla="*/ 341207 h 6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72" h="690">
                <a:moveTo>
                  <a:pt x="1251" y="184"/>
                </a:moveTo>
                <a:cubicBezTo>
                  <a:pt x="1047" y="98"/>
                  <a:pt x="876" y="66"/>
                  <a:pt x="876" y="66"/>
                </a:cubicBezTo>
                <a:cubicBezTo>
                  <a:pt x="712" y="24"/>
                  <a:pt x="286" y="17"/>
                  <a:pt x="286" y="17"/>
                </a:cubicBezTo>
                <a:cubicBezTo>
                  <a:pt x="0" y="0"/>
                  <a:pt x="0" y="0"/>
                  <a:pt x="0" y="0"/>
                </a:cubicBezTo>
                <a:cubicBezTo>
                  <a:pt x="0" y="25"/>
                  <a:pt x="0" y="25"/>
                  <a:pt x="0" y="25"/>
                </a:cubicBezTo>
                <a:cubicBezTo>
                  <a:pt x="287" y="40"/>
                  <a:pt x="287" y="40"/>
                  <a:pt x="287" y="40"/>
                </a:cubicBezTo>
                <a:cubicBezTo>
                  <a:pt x="684" y="66"/>
                  <a:pt x="835" y="121"/>
                  <a:pt x="835" y="121"/>
                </a:cubicBezTo>
                <a:cubicBezTo>
                  <a:pt x="1038" y="197"/>
                  <a:pt x="1313" y="435"/>
                  <a:pt x="1485" y="598"/>
                </a:cubicBezTo>
                <a:cubicBezTo>
                  <a:pt x="1583" y="690"/>
                  <a:pt x="1652" y="686"/>
                  <a:pt x="1652" y="686"/>
                </a:cubicBezTo>
                <a:cubicBezTo>
                  <a:pt x="1672" y="391"/>
                  <a:pt x="1672" y="391"/>
                  <a:pt x="1672" y="391"/>
                </a:cubicBezTo>
                <a:lnTo>
                  <a:pt x="1251" y="184"/>
                </a:lnTo>
                <a:close/>
              </a:path>
            </a:pathLst>
          </a:custGeom>
          <a:solidFill>
            <a:schemeClr val="accent2">
              <a:lumMod val="60000"/>
              <a:lumOff val="40000"/>
            </a:schemeClr>
          </a:solidFill>
          <a:ln>
            <a:noFill/>
          </a:ln>
        </p:spPr>
        <p:txBody>
          <a:bodyPr/>
          <a:lstStyle/>
          <a:p>
            <a:pPr>
              <a:defRPr/>
            </a:pPr>
            <a:endParaRPr lang="zh-CN" altLang="en-US">
              <a:ea typeface="宋体" panose="02010600030101010101" pitchFamily="2" charset="-122"/>
            </a:endParaRPr>
          </a:p>
        </p:txBody>
      </p:sp>
      <p:sp>
        <p:nvSpPr>
          <p:cNvPr id="2053" name="MH_Other_3"/>
          <p:cNvSpPr/>
          <p:nvPr>
            <p:custDataLst>
              <p:tags r:id="rId3"/>
            </p:custDataLst>
          </p:nvPr>
        </p:nvSpPr>
        <p:spPr bwMode="auto">
          <a:xfrm>
            <a:off x="2281196" y="2952582"/>
            <a:ext cx="2546689" cy="548500"/>
          </a:xfrm>
          <a:custGeom>
            <a:avLst/>
            <a:gdLst>
              <a:gd name="T0" fmla="*/ 0 w 1480"/>
              <a:gd name="T1" fmla="*/ 0 h 326"/>
              <a:gd name="T2" fmla="*/ 0 w 1480"/>
              <a:gd name="T3" fmla="*/ 2147483646 h 326"/>
              <a:gd name="T4" fmla="*/ 2147483646 w 1480"/>
              <a:gd name="T5" fmla="*/ 2147483646 h 326"/>
              <a:gd name="T6" fmla="*/ 2147483646 w 1480"/>
              <a:gd name="T7" fmla="*/ 2147483646 h 326"/>
              <a:gd name="T8" fmla="*/ 2147483646 w 1480"/>
              <a:gd name="T9" fmla="*/ 2147483646 h 326"/>
              <a:gd name="T10" fmla="*/ 2147483646 w 1480"/>
              <a:gd name="T11" fmla="*/ 2147483646 h 326"/>
              <a:gd name="T12" fmla="*/ 0 w 14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0" h="326">
                <a:moveTo>
                  <a:pt x="0" y="0"/>
                </a:moveTo>
                <a:cubicBezTo>
                  <a:pt x="0" y="31"/>
                  <a:pt x="0" y="31"/>
                  <a:pt x="0" y="31"/>
                </a:cubicBezTo>
                <a:cubicBezTo>
                  <a:pt x="726" y="76"/>
                  <a:pt x="726" y="76"/>
                  <a:pt x="726" y="76"/>
                </a:cubicBezTo>
                <a:cubicBezTo>
                  <a:pt x="1000" y="98"/>
                  <a:pt x="1244" y="210"/>
                  <a:pt x="1382" y="285"/>
                </a:cubicBezTo>
                <a:cubicBezTo>
                  <a:pt x="1457" y="326"/>
                  <a:pt x="1471" y="316"/>
                  <a:pt x="1471" y="316"/>
                </a:cubicBezTo>
                <a:cubicBezTo>
                  <a:pt x="1480" y="45"/>
                  <a:pt x="1480" y="45"/>
                  <a:pt x="1480" y="45"/>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4" name="MH_Other_4"/>
          <p:cNvSpPr/>
          <p:nvPr>
            <p:custDataLst>
              <p:tags r:id="rId4"/>
            </p:custDataLst>
          </p:nvPr>
        </p:nvSpPr>
        <p:spPr bwMode="auto">
          <a:xfrm>
            <a:off x="2281191" y="2293231"/>
            <a:ext cx="2704292" cy="623360"/>
          </a:xfrm>
          <a:custGeom>
            <a:avLst/>
            <a:gdLst>
              <a:gd name="T0" fmla="*/ 2766227 w 1571"/>
              <a:gd name="T1" fmla="*/ 0 h 371"/>
              <a:gd name="T2" fmla="*/ 1346936 w 1571"/>
              <a:gd name="T3" fmla="*/ 531753 h 371"/>
              <a:gd name="T4" fmla="*/ 0 w 1571"/>
              <a:gd name="T5" fmla="*/ 635510 h 371"/>
              <a:gd name="T6" fmla="*/ 0 w 1571"/>
              <a:gd name="T7" fmla="*/ 687388 h 371"/>
              <a:gd name="T8" fmla="*/ 1020406 w 1571"/>
              <a:gd name="T9" fmla="*/ 668860 h 371"/>
              <a:gd name="T10" fmla="*/ 2914650 w 1571"/>
              <a:gd name="T11" fmla="*/ 453935 h 371"/>
              <a:gd name="T12" fmla="*/ 2766227 w 1571"/>
              <a:gd name="T13" fmla="*/ 0 h 3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1" h="371">
                <a:moveTo>
                  <a:pt x="1491" y="0"/>
                </a:moveTo>
                <a:cubicBezTo>
                  <a:pt x="1491" y="0"/>
                  <a:pt x="1040" y="255"/>
                  <a:pt x="726" y="287"/>
                </a:cubicBezTo>
                <a:cubicBezTo>
                  <a:pt x="726" y="287"/>
                  <a:pt x="451" y="323"/>
                  <a:pt x="0" y="343"/>
                </a:cubicBezTo>
                <a:cubicBezTo>
                  <a:pt x="0" y="371"/>
                  <a:pt x="0" y="371"/>
                  <a:pt x="0" y="371"/>
                </a:cubicBezTo>
                <a:cubicBezTo>
                  <a:pt x="159" y="368"/>
                  <a:pt x="408" y="363"/>
                  <a:pt x="550" y="361"/>
                </a:cubicBezTo>
                <a:cubicBezTo>
                  <a:pt x="1064" y="334"/>
                  <a:pt x="1571" y="245"/>
                  <a:pt x="1571" y="245"/>
                </a:cubicBezTo>
                <a:lnTo>
                  <a:pt x="1491" y="0"/>
                </a:lnTo>
                <a:close/>
              </a:path>
            </a:pathLst>
          </a:custGeom>
          <a:solidFill>
            <a:schemeClr val="accent1">
              <a:lumMod val="75000"/>
            </a:schemeClr>
          </a:solidFill>
          <a:ln>
            <a:noFill/>
          </a:ln>
        </p:spPr>
        <p:txBody>
          <a:bodyPr/>
          <a:lstStyle/>
          <a:p>
            <a:pPr>
              <a:defRPr/>
            </a:pPr>
            <a:endParaRPr lang="zh-CN" altLang="en-US">
              <a:ea typeface="宋体" panose="02010600030101010101" pitchFamily="2" charset="-122"/>
            </a:endParaRPr>
          </a:p>
        </p:txBody>
      </p:sp>
      <p:sp>
        <p:nvSpPr>
          <p:cNvPr id="2055" name="MH_Other_5"/>
          <p:cNvSpPr/>
          <p:nvPr>
            <p:custDataLst>
              <p:tags r:id="rId5"/>
            </p:custDataLst>
          </p:nvPr>
        </p:nvSpPr>
        <p:spPr bwMode="auto">
          <a:xfrm>
            <a:off x="2281197" y="1314284"/>
            <a:ext cx="2832437" cy="1504413"/>
          </a:xfrm>
          <a:custGeom>
            <a:avLst/>
            <a:gdLst>
              <a:gd name="T0" fmla="*/ 2147483646 w 1646"/>
              <a:gd name="T1" fmla="*/ 0 h 895"/>
              <a:gd name="T2" fmla="*/ 2147483646 w 1646"/>
              <a:gd name="T3" fmla="*/ 2147483646 h 895"/>
              <a:gd name="T4" fmla="*/ 2147483646 w 1646"/>
              <a:gd name="T5" fmla="*/ 2147483646 h 895"/>
              <a:gd name="T6" fmla="*/ 0 w 1646"/>
              <a:gd name="T7" fmla="*/ 2147483646 h 895"/>
              <a:gd name="T8" fmla="*/ 0 w 1646"/>
              <a:gd name="T9" fmla="*/ 2147483646 h 895"/>
              <a:gd name="T10" fmla="*/ 2147483646 w 1646"/>
              <a:gd name="T11" fmla="*/ 2147483646 h 895"/>
              <a:gd name="T12" fmla="*/ 2147483646 w 1646"/>
              <a:gd name="T13" fmla="*/ 2147483646 h 895"/>
              <a:gd name="T14" fmla="*/ 2147483646 w 1646"/>
              <a:gd name="T15" fmla="*/ 2147483646 h 895"/>
              <a:gd name="T16" fmla="*/ 2147483646 w 1646"/>
              <a:gd name="T17" fmla="*/ 0 h 8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6" h="895">
                <a:moveTo>
                  <a:pt x="1354" y="0"/>
                </a:moveTo>
                <a:cubicBezTo>
                  <a:pt x="1354" y="0"/>
                  <a:pt x="1024" y="570"/>
                  <a:pt x="821" y="718"/>
                </a:cubicBezTo>
                <a:cubicBezTo>
                  <a:pt x="821" y="718"/>
                  <a:pt x="705" y="816"/>
                  <a:pt x="195" y="846"/>
                </a:cubicBezTo>
                <a:cubicBezTo>
                  <a:pt x="0" y="863"/>
                  <a:pt x="0" y="863"/>
                  <a:pt x="0" y="863"/>
                </a:cubicBezTo>
                <a:cubicBezTo>
                  <a:pt x="0" y="895"/>
                  <a:pt x="0" y="895"/>
                  <a:pt x="0" y="895"/>
                </a:cubicBezTo>
                <a:cubicBezTo>
                  <a:pt x="194" y="885"/>
                  <a:pt x="194" y="885"/>
                  <a:pt x="194" y="885"/>
                </a:cubicBezTo>
                <a:cubicBezTo>
                  <a:pt x="194" y="885"/>
                  <a:pt x="682" y="877"/>
                  <a:pt x="874" y="779"/>
                </a:cubicBezTo>
                <a:cubicBezTo>
                  <a:pt x="874" y="779"/>
                  <a:pt x="1338" y="484"/>
                  <a:pt x="1646" y="164"/>
                </a:cubicBezTo>
                <a:lnTo>
                  <a:pt x="1354"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56" name="MH_Other_6"/>
          <p:cNvSpPr/>
          <p:nvPr>
            <p:custDataLst>
              <p:tags r:id="rId6"/>
            </p:custDataLst>
          </p:nvPr>
        </p:nvSpPr>
        <p:spPr bwMode="auto">
          <a:xfrm>
            <a:off x="2281209" y="1619486"/>
            <a:ext cx="2963527" cy="1251039"/>
          </a:xfrm>
          <a:custGeom>
            <a:avLst/>
            <a:gdLst>
              <a:gd name="T0" fmla="*/ 3053081 w 1722"/>
              <a:gd name="T1" fmla="*/ 83440 h 744"/>
              <a:gd name="T2" fmla="*/ 2910258 w 1722"/>
              <a:gd name="T3" fmla="*/ 81586 h 744"/>
              <a:gd name="T4" fmla="*/ 1550654 w 1722"/>
              <a:gd name="T5" fmla="*/ 1138490 h 744"/>
              <a:gd name="T6" fmla="*/ 534197 w 1722"/>
              <a:gd name="T7" fmla="*/ 1288681 h 744"/>
              <a:gd name="T8" fmla="*/ 0 w 1722"/>
              <a:gd name="T9" fmla="*/ 1320203 h 744"/>
              <a:gd name="T10" fmla="*/ 0 w 1722"/>
              <a:gd name="T11" fmla="*/ 1379538 h 744"/>
              <a:gd name="T12" fmla="*/ 530487 w 1722"/>
              <a:gd name="T13" fmla="*/ 1349871 h 744"/>
              <a:gd name="T14" fmla="*/ 1582186 w 1722"/>
              <a:gd name="T15" fmla="*/ 1242326 h 744"/>
              <a:gd name="T16" fmla="*/ 2264771 w 1722"/>
              <a:gd name="T17" fmla="*/ 1003132 h 744"/>
              <a:gd name="T18" fmla="*/ 3194050 w 1722"/>
              <a:gd name="T19" fmla="*/ 559974 h 744"/>
              <a:gd name="T20" fmla="*/ 3053081 w 1722"/>
              <a:gd name="T21" fmla="*/ 83440 h 7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22" h="744">
                <a:moveTo>
                  <a:pt x="1646" y="45"/>
                </a:moveTo>
                <a:cubicBezTo>
                  <a:pt x="1646" y="45"/>
                  <a:pt x="1618" y="0"/>
                  <a:pt x="1569" y="44"/>
                </a:cubicBezTo>
                <a:cubicBezTo>
                  <a:pt x="1407" y="188"/>
                  <a:pt x="1036" y="511"/>
                  <a:pt x="836" y="614"/>
                </a:cubicBezTo>
                <a:cubicBezTo>
                  <a:pt x="836" y="614"/>
                  <a:pt x="661" y="680"/>
                  <a:pt x="288" y="695"/>
                </a:cubicBezTo>
                <a:cubicBezTo>
                  <a:pt x="0" y="712"/>
                  <a:pt x="0" y="712"/>
                  <a:pt x="0" y="712"/>
                </a:cubicBezTo>
                <a:cubicBezTo>
                  <a:pt x="0" y="744"/>
                  <a:pt x="0" y="744"/>
                  <a:pt x="0" y="744"/>
                </a:cubicBezTo>
                <a:cubicBezTo>
                  <a:pt x="286" y="728"/>
                  <a:pt x="286" y="728"/>
                  <a:pt x="286" y="728"/>
                </a:cubicBezTo>
                <a:cubicBezTo>
                  <a:pt x="286" y="728"/>
                  <a:pt x="689" y="712"/>
                  <a:pt x="853" y="670"/>
                </a:cubicBezTo>
                <a:cubicBezTo>
                  <a:pt x="853" y="670"/>
                  <a:pt x="1018" y="627"/>
                  <a:pt x="1221" y="541"/>
                </a:cubicBezTo>
                <a:cubicBezTo>
                  <a:pt x="1722" y="302"/>
                  <a:pt x="1722" y="302"/>
                  <a:pt x="1722" y="302"/>
                </a:cubicBezTo>
                <a:lnTo>
                  <a:pt x="1646" y="45"/>
                </a:lnTo>
                <a:close/>
              </a:path>
            </a:pathLst>
          </a:custGeom>
          <a:solidFill>
            <a:schemeClr val="accent2">
              <a:lumMod val="40000"/>
              <a:lumOff val="60000"/>
            </a:schemeClr>
          </a:solidFill>
          <a:ln>
            <a:noFill/>
          </a:ln>
        </p:spPr>
        <p:txBody>
          <a:bodyPr/>
          <a:lstStyle/>
          <a:p>
            <a:pPr>
              <a:defRPr/>
            </a:pPr>
            <a:endParaRPr lang="zh-CN" altLang="en-US">
              <a:ea typeface="宋体" panose="02010600030101010101" pitchFamily="2" charset="-122"/>
            </a:endParaRPr>
          </a:p>
        </p:txBody>
      </p:sp>
      <p:sp>
        <p:nvSpPr>
          <p:cNvPr id="2061" name="MH_Other_11"/>
          <p:cNvSpPr/>
          <p:nvPr>
            <p:custDataLst>
              <p:tags r:id="rId7"/>
            </p:custDataLst>
          </p:nvPr>
        </p:nvSpPr>
        <p:spPr bwMode="auto">
          <a:xfrm>
            <a:off x="2239956" y="3041840"/>
            <a:ext cx="2838329" cy="1502973"/>
          </a:xfrm>
          <a:custGeom>
            <a:avLst/>
            <a:gdLst>
              <a:gd name="T0" fmla="*/ 2147483646 w 1649"/>
              <a:gd name="T1" fmla="*/ 2147483646 h 894"/>
              <a:gd name="T2" fmla="*/ 2147483646 w 1649"/>
              <a:gd name="T3" fmla="*/ 2147483646 h 894"/>
              <a:gd name="T4" fmla="*/ 2147483646 w 1649"/>
              <a:gd name="T5" fmla="*/ 0 h 894"/>
              <a:gd name="T6" fmla="*/ 0 w 1649"/>
              <a:gd name="T7" fmla="*/ 2147483646 h 894"/>
              <a:gd name="T8" fmla="*/ 2147483646 w 1649"/>
              <a:gd name="T9" fmla="*/ 2147483646 h 894"/>
              <a:gd name="T10" fmla="*/ 2147483646 w 1649"/>
              <a:gd name="T11" fmla="*/ 2147483646 h 894"/>
              <a:gd name="T12" fmla="*/ 2147483646 w 1649"/>
              <a:gd name="T13" fmla="*/ 2147483646 h 894"/>
              <a:gd name="T14" fmla="*/ 2147483646 w 1649"/>
              <a:gd name="T15" fmla="*/ 2147483646 h 894"/>
              <a:gd name="T16" fmla="*/ 2147483646 w 1649"/>
              <a:gd name="T17" fmla="*/ 2147483646 h 8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9" h="894">
                <a:moveTo>
                  <a:pt x="904" y="117"/>
                </a:moveTo>
                <a:cubicBezTo>
                  <a:pt x="741" y="33"/>
                  <a:pt x="224" y="10"/>
                  <a:pt x="224" y="10"/>
                </a:cubicBezTo>
                <a:cubicBezTo>
                  <a:pt x="24" y="0"/>
                  <a:pt x="24" y="0"/>
                  <a:pt x="24" y="0"/>
                </a:cubicBezTo>
                <a:cubicBezTo>
                  <a:pt x="0" y="32"/>
                  <a:pt x="0" y="32"/>
                  <a:pt x="0" y="32"/>
                </a:cubicBezTo>
                <a:cubicBezTo>
                  <a:pt x="225" y="49"/>
                  <a:pt x="225" y="49"/>
                  <a:pt x="225" y="49"/>
                </a:cubicBezTo>
                <a:cubicBezTo>
                  <a:pt x="735" y="79"/>
                  <a:pt x="850" y="177"/>
                  <a:pt x="850" y="177"/>
                </a:cubicBezTo>
                <a:cubicBezTo>
                  <a:pt x="1054" y="325"/>
                  <a:pt x="1387" y="894"/>
                  <a:pt x="1387" y="894"/>
                </a:cubicBezTo>
                <a:cubicBezTo>
                  <a:pt x="1649" y="681"/>
                  <a:pt x="1649" y="681"/>
                  <a:pt x="1649" y="681"/>
                </a:cubicBezTo>
                <a:cubicBezTo>
                  <a:pt x="1291" y="256"/>
                  <a:pt x="904" y="117"/>
                  <a:pt x="904" y="117"/>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10" name="组合 9"/>
          <p:cNvGrpSpPr/>
          <p:nvPr/>
        </p:nvGrpSpPr>
        <p:grpSpPr>
          <a:xfrm>
            <a:off x="590287" y="2595554"/>
            <a:ext cx="1910385" cy="701100"/>
            <a:chOff x="590287" y="2595554"/>
            <a:chExt cx="1910385" cy="701100"/>
          </a:xfrm>
        </p:grpSpPr>
        <p:sp>
          <p:nvSpPr>
            <p:cNvPr id="2065" name="MH_Other_15"/>
            <p:cNvSpPr>
              <a:spLocks noEditPoints="1"/>
            </p:cNvSpPr>
            <p:nvPr>
              <p:custDataLst>
                <p:tags r:id="rId8"/>
              </p:custDataLst>
            </p:nvPr>
          </p:nvSpPr>
          <p:spPr bwMode="auto">
            <a:xfrm>
              <a:off x="590287" y="2595554"/>
              <a:ext cx="1910385" cy="701100"/>
            </a:xfrm>
            <a:custGeom>
              <a:avLst/>
              <a:gdLst>
                <a:gd name="T0" fmla="*/ 12973 w 1111"/>
                <a:gd name="T1" fmla="*/ 491307 h 417"/>
                <a:gd name="T2" fmla="*/ 172355 w 1111"/>
                <a:gd name="T3" fmla="*/ 539511 h 417"/>
                <a:gd name="T4" fmla="*/ 313203 w 1111"/>
                <a:gd name="T5" fmla="*/ 546926 h 417"/>
                <a:gd name="T6" fmla="*/ 316910 w 1111"/>
                <a:gd name="T7" fmla="*/ 546926 h 417"/>
                <a:gd name="T8" fmla="*/ 368802 w 1111"/>
                <a:gd name="T9" fmla="*/ 546926 h 417"/>
                <a:gd name="T10" fmla="*/ 774669 w 1111"/>
                <a:gd name="T11" fmla="*/ 546926 h 417"/>
                <a:gd name="T12" fmla="*/ 1262080 w 1111"/>
                <a:gd name="T13" fmla="*/ 773113 h 417"/>
                <a:gd name="T14" fmla="*/ 1499299 w 1111"/>
                <a:gd name="T15" fmla="*/ 773113 h 417"/>
                <a:gd name="T16" fmla="*/ 1219455 w 1111"/>
                <a:gd name="T17" fmla="*/ 546926 h 417"/>
                <a:gd name="T18" fmla="*/ 1454821 w 1111"/>
                <a:gd name="T19" fmla="*/ 546926 h 417"/>
                <a:gd name="T20" fmla="*/ 1821769 w 1111"/>
                <a:gd name="T21" fmla="*/ 537657 h 417"/>
                <a:gd name="T22" fmla="*/ 1899606 w 1111"/>
                <a:gd name="T23" fmla="*/ 361528 h 417"/>
                <a:gd name="T24" fmla="*/ 1940378 w 1111"/>
                <a:gd name="T25" fmla="*/ 270682 h 417"/>
                <a:gd name="T26" fmla="*/ 1947792 w 1111"/>
                <a:gd name="T27" fmla="*/ 255850 h 417"/>
                <a:gd name="T28" fmla="*/ 1966324 w 1111"/>
                <a:gd name="T29" fmla="*/ 265120 h 417"/>
                <a:gd name="T30" fmla="*/ 2055281 w 1111"/>
                <a:gd name="T31" fmla="*/ 265120 h 417"/>
                <a:gd name="T32" fmla="*/ 1977444 w 1111"/>
                <a:gd name="T33" fmla="*/ 189107 h 417"/>
                <a:gd name="T34" fmla="*/ 1984857 w 1111"/>
                <a:gd name="T35" fmla="*/ 172421 h 417"/>
                <a:gd name="T36" fmla="*/ 2051575 w 1111"/>
                <a:gd name="T37" fmla="*/ 22248 h 417"/>
                <a:gd name="T38" fmla="*/ 2058988 w 1111"/>
                <a:gd name="T39" fmla="*/ 0 h 417"/>
                <a:gd name="T40" fmla="*/ 1897753 w 1111"/>
                <a:gd name="T41" fmla="*/ 0 h 417"/>
                <a:gd name="T42" fmla="*/ 1812502 w 1111"/>
                <a:gd name="T43" fmla="*/ 77867 h 417"/>
                <a:gd name="T44" fmla="*/ 1760611 w 1111"/>
                <a:gd name="T45" fmla="*/ 127925 h 417"/>
                <a:gd name="T46" fmla="*/ 1658681 w 1111"/>
                <a:gd name="T47" fmla="*/ 226187 h 417"/>
                <a:gd name="T48" fmla="*/ 1056366 w 1111"/>
                <a:gd name="T49" fmla="*/ 226187 h 417"/>
                <a:gd name="T50" fmla="*/ 1126791 w 1111"/>
                <a:gd name="T51" fmla="*/ 100115 h 417"/>
                <a:gd name="T52" fmla="*/ 952583 w 1111"/>
                <a:gd name="T53" fmla="*/ 100115 h 417"/>
                <a:gd name="T54" fmla="*/ 761696 w 1111"/>
                <a:gd name="T55" fmla="*/ 226187 h 417"/>
                <a:gd name="T56" fmla="*/ 452199 w 1111"/>
                <a:gd name="T57" fmla="*/ 226187 h 417"/>
                <a:gd name="T58" fmla="*/ 331736 w 1111"/>
                <a:gd name="T59" fmla="*/ 250288 h 417"/>
                <a:gd name="T60" fmla="*/ 385481 w 1111"/>
                <a:gd name="T61" fmla="*/ 276244 h 417"/>
                <a:gd name="T62" fmla="*/ 298377 w 1111"/>
                <a:gd name="T63" fmla="*/ 365236 h 417"/>
                <a:gd name="T64" fmla="*/ 209420 w 1111"/>
                <a:gd name="T65" fmla="*/ 365236 h 417"/>
                <a:gd name="T66" fmla="*/ 181621 w 1111"/>
                <a:gd name="T67" fmla="*/ 365236 h 417"/>
                <a:gd name="T68" fmla="*/ 161235 w 1111"/>
                <a:gd name="T69" fmla="*/ 367090 h 417"/>
                <a:gd name="T70" fmla="*/ 100077 w 1111"/>
                <a:gd name="T71" fmla="*/ 385630 h 417"/>
                <a:gd name="T72" fmla="*/ 12973 w 1111"/>
                <a:gd name="T73" fmla="*/ 491307 h 417"/>
                <a:gd name="T74" fmla="*/ 1260227 w 1111"/>
                <a:gd name="T75" fmla="*/ 302200 h 417"/>
                <a:gd name="T76" fmla="*/ 1382543 w 1111"/>
                <a:gd name="T77" fmla="*/ 302200 h 417"/>
                <a:gd name="T78" fmla="*/ 1399222 w 1111"/>
                <a:gd name="T79" fmla="*/ 365236 h 417"/>
                <a:gd name="T80" fmla="*/ 1276906 w 1111"/>
                <a:gd name="T81" fmla="*/ 365236 h 417"/>
                <a:gd name="T82" fmla="*/ 1260227 w 1111"/>
                <a:gd name="T83" fmla="*/ 302200 h 417"/>
                <a:gd name="T84" fmla="*/ 1056366 w 1111"/>
                <a:gd name="T85" fmla="*/ 302200 h 417"/>
                <a:gd name="T86" fmla="*/ 1178683 w 1111"/>
                <a:gd name="T87" fmla="*/ 302200 h 417"/>
                <a:gd name="T88" fmla="*/ 1195362 w 1111"/>
                <a:gd name="T89" fmla="*/ 365236 h 417"/>
                <a:gd name="T90" fmla="*/ 1073046 w 1111"/>
                <a:gd name="T91" fmla="*/ 365236 h 417"/>
                <a:gd name="T92" fmla="*/ 1056366 w 1111"/>
                <a:gd name="T93" fmla="*/ 302200 h 417"/>
                <a:gd name="T94" fmla="*/ 854360 w 1111"/>
                <a:gd name="T95" fmla="*/ 302200 h 417"/>
                <a:gd name="T96" fmla="*/ 976676 w 1111"/>
                <a:gd name="T97" fmla="*/ 302200 h 417"/>
                <a:gd name="T98" fmla="*/ 993355 w 1111"/>
                <a:gd name="T99" fmla="*/ 365236 h 417"/>
                <a:gd name="T100" fmla="*/ 871039 w 1111"/>
                <a:gd name="T101" fmla="*/ 365236 h 417"/>
                <a:gd name="T102" fmla="*/ 854360 w 1111"/>
                <a:gd name="T103" fmla="*/ 302200 h 417"/>
                <a:gd name="T104" fmla="*/ 650499 w 1111"/>
                <a:gd name="T105" fmla="*/ 302200 h 417"/>
                <a:gd name="T106" fmla="*/ 772815 w 1111"/>
                <a:gd name="T107" fmla="*/ 302200 h 417"/>
                <a:gd name="T108" fmla="*/ 789495 w 1111"/>
                <a:gd name="T109" fmla="*/ 365236 h 417"/>
                <a:gd name="T110" fmla="*/ 667179 w 1111"/>
                <a:gd name="T111" fmla="*/ 365236 h 417"/>
                <a:gd name="T112" fmla="*/ 650499 w 1111"/>
                <a:gd name="T113" fmla="*/ 302200 h 4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1" h="417">
                  <a:moveTo>
                    <a:pt x="7" y="265"/>
                  </a:moveTo>
                  <a:cubicBezTo>
                    <a:pt x="7" y="265"/>
                    <a:pt x="10" y="289"/>
                    <a:pt x="93" y="291"/>
                  </a:cubicBezTo>
                  <a:cubicBezTo>
                    <a:pt x="166" y="295"/>
                    <a:pt x="132" y="294"/>
                    <a:pt x="169" y="295"/>
                  </a:cubicBezTo>
                  <a:cubicBezTo>
                    <a:pt x="170" y="295"/>
                    <a:pt x="170" y="295"/>
                    <a:pt x="171" y="295"/>
                  </a:cubicBezTo>
                  <a:cubicBezTo>
                    <a:pt x="199" y="295"/>
                    <a:pt x="199" y="295"/>
                    <a:pt x="199" y="295"/>
                  </a:cubicBezTo>
                  <a:cubicBezTo>
                    <a:pt x="418" y="295"/>
                    <a:pt x="418" y="295"/>
                    <a:pt x="418" y="295"/>
                  </a:cubicBezTo>
                  <a:cubicBezTo>
                    <a:pt x="681" y="417"/>
                    <a:pt x="681" y="417"/>
                    <a:pt x="681" y="417"/>
                  </a:cubicBezTo>
                  <a:cubicBezTo>
                    <a:pt x="809" y="417"/>
                    <a:pt x="809" y="417"/>
                    <a:pt x="809" y="417"/>
                  </a:cubicBezTo>
                  <a:cubicBezTo>
                    <a:pt x="658" y="295"/>
                    <a:pt x="658" y="295"/>
                    <a:pt x="658" y="295"/>
                  </a:cubicBezTo>
                  <a:cubicBezTo>
                    <a:pt x="785" y="295"/>
                    <a:pt x="785" y="295"/>
                    <a:pt x="785" y="295"/>
                  </a:cubicBezTo>
                  <a:cubicBezTo>
                    <a:pt x="804" y="297"/>
                    <a:pt x="941" y="295"/>
                    <a:pt x="983" y="290"/>
                  </a:cubicBezTo>
                  <a:cubicBezTo>
                    <a:pt x="1025" y="195"/>
                    <a:pt x="1025" y="195"/>
                    <a:pt x="1025" y="195"/>
                  </a:cubicBezTo>
                  <a:cubicBezTo>
                    <a:pt x="1047" y="146"/>
                    <a:pt x="1047" y="146"/>
                    <a:pt x="1047" y="146"/>
                  </a:cubicBezTo>
                  <a:cubicBezTo>
                    <a:pt x="1051" y="138"/>
                    <a:pt x="1051" y="138"/>
                    <a:pt x="1051" y="138"/>
                  </a:cubicBezTo>
                  <a:cubicBezTo>
                    <a:pt x="1061" y="143"/>
                    <a:pt x="1061" y="143"/>
                    <a:pt x="1061" y="143"/>
                  </a:cubicBezTo>
                  <a:cubicBezTo>
                    <a:pt x="1109" y="143"/>
                    <a:pt x="1109" y="143"/>
                    <a:pt x="1109" y="143"/>
                  </a:cubicBezTo>
                  <a:cubicBezTo>
                    <a:pt x="1067" y="102"/>
                    <a:pt x="1067" y="102"/>
                    <a:pt x="1067" y="102"/>
                  </a:cubicBezTo>
                  <a:cubicBezTo>
                    <a:pt x="1071" y="93"/>
                    <a:pt x="1071" y="93"/>
                    <a:pt x="1071" y="93"/>
                  </a:cubicBezTo>
                  <a:cubicBezTo>
                    <a:pt x="1107" y="12"/>
                    <a:pt x="1107" y="12"/>
                    <a:pt x="1107" y="12"/>
                  </a:cubicBezTo>
                  <a:cubicBezTo>
                    <a:pt x="1111" y="0"/>
                    <a:pt x="1111" y="0"/>
                    <a:pt x="1111" y="0"/>
                  </a:cubicBezTo>
                  <a:cubicBezTo>
                    <a:pt x="1024" y="0"/>
                    <a:pt x="1024" y="0"/>
                    <a:pt x="1024" y="0"/>
                  </a:cubicBezTo>
                  <a:cubicBezTo>
                    <a:pt x="978" y="42"/>
                    <a:pt x="978" y="42"/>
                    <a:pt x="978" y="42"/>
                  </a:cubicBezTo>
                  <a:cubicBezTo>
                    <a:pt x="950" y="69"/>
                    <a:pt x="950" y="69"/>
                    <a:pt x="950" y="69"/>
                  </a:cubicBezTo>
                  <a:cubicBezTo>
                    <a:pt x="895" y="122"/>
                    <a:pt x="895" y="122"/>
                    <a:pt x="895" y="122"/>
                  </a:cubicBezTo>
                  <a:cubicBezTo>
                    <a:pt x="570" y="122"/>
                    <a:pt x="570" y="122"/>
                    <a:pt x="570" y="122"/>
                  </a:cubicBezTo>
                  <a:cubicBezTo>
                    <a:pt x="608" y="54"/>
                    <a:pt x="608" y="54"/>
                    <a:pt x="608" y="54"/>
                  </a:cubicBezTo>
                  <a:cubicBezTo>
                    <a:pt x="514" y="54"/>
                    <a:pt x="514" y="54"/>
                    <a:pt x="514" y="54"/>
                  </a:cubicBezTo>
                  <a:cubicBezTo>
                    <a:pt x="411" y="122"/>
                    <a:pt x="411" y="122"/>
                    <a:pt x="411" y="122"/>
                  </a:cubicBezTo>
                  <a:cubicBezTo>
                    <a:pt x="244" y="122"/>
                    <a:pt x="244" y="122"/>
                    <a:pt x="244" y="122"/>
                  </a:cubicBezTo>
                  <a:cubicBezTo>
                    <a:pt x="228" y="122"/>
                    <a:pt x="203" y="127"/>
                    <a:pt x="179" y="135"/>
                  </a:cubicBezTo>
                  <a:cubicBezTo>
                    <a:pt x="195" y="133"/>
                    <a:pt x="208" y="134"/>
                    <a:pt x="208" y="149"/>
                  </a:cubicBezTo>
                  <a:cubicBezTo>
                    <a:pt x="208" y="176"/>
                    <a:pt x="187" y="197"/>
                    <a:pt x="161" y="197"/>
                  </a:cubicBezTo>
                  <a:cubicBezTo>
                    <a:pt x="113" y="197"/>
                    <a:pt x="113" y="197"/>
                    <a:pt x="113" y="197"/>
                  </a:cubicBezTo>
                  <a:cubicBezTo>
                    <a:pt x="98" y="197"/>
                    <a:pt x="98" y="197"/>
                    <a:pt x="98" y="197"/>
                  </a:cubicBezTo>
                  <a:cubicBezTo>
                    <a:pt x="94" y="197"/>
                    <a:pt x="90" y="197"/>
                    <a:pt x="87" y="198"/>
                  </a:cubicBezTo>
                  <a:cubicBezTo>
                    <a:pt x="82" y="199"/>
                    <a:pt x="70" y="202"/>
                    <a:pt x="54" y="208"/>
                  </a:cubicBezTo>
                  <a:cubicBezTo>
                    <a:pt x="0" y="232"/>
                    <a:pt x="6" y="252"/>
                    <a:pt x="7" y="265"/>
                  </a:cubicBezTo>
                  <a:moveTo>
                    <a:pt x="680" y="163"/>
                  </a:moveTo>
                  <a:cubicBezTo>
                    <a:pt x="746" y="163"/>
                    <a:pt x="746" y="163"/>
                    <a:pt x="746" y="163"/>
                  </a:cubicBezTo>
                  <a:cubicBezTo>
                    <a:pt x="755" y="197"/>
                    <a:pt x="755" y="197"/>
                    <a:pt x="755" y="197"/>
                  </a:cubicBezTo>
                  <a:cubicBezTo>
                    <a:pt x="689" y="197"/>
                    <a:pt x="689" y="197"/>
                    <a:pt x="689" y="197"/>
                  </a:cubicBezTo>
                  <a:lnTo>
                    <a:pt x="680" y="163"/>
                  </a:lnTo>
                  <a:close/>
                  <a:moveTo>
                    <a:pt x="570" y="163"/>
                  </a:moveTo>
                  <a:cubicBezTo>
                    <a:pt x="636" y="163"/>
                    <a:pt x="636" y="163"/>
                    <a:pt x="636" y="163"/>
                  </a:cubicBezTo>
                  <a:cubicBezTo>
                    <a:pt x="645" y="197"/>
                    <a:pt x="645" y="197"/>
                    <a:pt x="645" y="197"/>
                  </a:cubicBezTo>
                  <a:cubicBezTo>
                    <a:pt x="579" y="197"/>
                    <a:pt x="579" y="197"/>
                    <a:pt x="579" y="197"/>
                  </a:cubicBezTo>
                  <a:lnTo>
                    <a:pt x="570" y="163"/>
                  </a:lnTo>
                  <a:close/>
                  <a:moveTo>
                    <a:pt x="461" y="163"/>
                  </a:moveTo>
                  <a:cubicBezTo>
                    <a:pt x="527" y="163"/>
                    <a:pt x="527" y="163"/>
                    <a:pt x="527" y="163"/>
                  </a:cubicBezTo>
                  <a:cubicBezTo>
                    <a:pt x="536" y="197"/>
                    <a:pt x="536" y="197"/>
                    <a:pt x="536" y="197"/>
                  </a:cubicBezTo>
                  <a:cubicBezTo>
                    <a:pt x="470" y="197"/>
                    <a:pt x="470" y="197"/>
                    <a:pt x="470" y="197"/>
                  </a:cubicBezTo>
                  <a:lnTo>
                    <a:pt x="461" y="163"/>
                  </a:lnTo>
                  <a:close/>
                  <a:moveTo>
                    <a:pt x="351" y="163"/>
                  </a:moveTo>
                  <a:cubicBezTo>
                    <a:pt x="417" y="163"/>
                    <a:pt x="417" y="163"/>
                    <a:pt x="417" y="163"/>
                  </a:cubicBezTo>
                  <a:cubicBezTo>
                    <a:pt x="426" y="197"/>
                    <a:pt x="426" y="197"/>
                    <a:pt x="426" y="197"/>
                  </a:cubicBezTo>
                  <a:cubicBezTo>
                    <a:pt x="360" y="197"/>
                    <a:pt x="360" y="197"/>
                    <a:pt x="360" y="197"/>
                  </a:cubicBezTo>
                  <a:lnTo>
                    <a:pt x="351" y="163"/>
                  </a:lnTo>
                  <a:close/>
                </a:path>
              </a:pathLst>
            </a:custGeom>
            <a:solidFill>
              <a:schemeClr val="tx2">
                <a:lumMod val="60000"/>
                <a:lumOff val="40000"/>
              </a:schemeClr>
            </a:solidFill>
            <a:ln>
              <a:noFill/>
            </a:ln>
          </p:spPr>
          <p:txBody>
            <a:bodyPr/>
            <a:lstStyle/>
            <a:p>
              <a:pPr>
                <a:defRPr/>
              </a:pPr>
              <a:endParaRPr lang="zh-CN" altLang="en-US">
                <a:ea typeface="宋体" panose="02010600030101010101" pitchFamily="2" charset="-122"/>
              </a:endParaRPr>
            </a:p>
          </p:txBody>
        </p:sp>
        <p:sp>
          <p:nvSpPr>
            <p:cNvPr id="2066" name="MH_Other_16"/>
            <p:cNvSpPr/>
            <p:nvPr>
              <p:custDataLst>
                <p:tags r:id="rId9"/>
              </p:custDataLst>
            </p:nvPr>
          </p:nvSpPr>
          <p:spPr bwMode="auto">
            <a:xfrm>
              <a:off x="2004282" y="3008729"/>
              <a:ext cx="279856" cy="129566"/>
            </a:xfrm>
            <a:custGeom>
              <a:avLst/>
              <a:gdLst>
                <a:gd name="T0" fmla="*/ 0 w 163"/>
                <a:gd name="T1" fmla="*/ 0 h 77"/>
                <a:gd name="T2" fmla="*/ 2147483646 w 163"/>
                <a:gd name="T3" fmla="*/ 2147483646 h 77"/>
                <a:gd name="T4" fmla="*/ 2147483646 w 163"/>
                <a:gd name="T5" fmla="*/ 2147483646 h 77"/>
                <a:gd name="T6" fmla="*/ 0 w 163"/>
                <a:gd name="T7" fmla="*/ 2147483646 h 77"/>
                <a:gd name="T8" fmla="*/ 2147483646 w 163"/>
                <a:gd name="T9" fmla="*/ 2147483646 h 77"/>
                <a:gd name="T10" fmla="*/ 2147483646 w 163"/>
                <a:gd name="T11" fmla="*/ 2147483646 h 77"/>
                <a:gd name="T12" fmla="*/ 2147483646 w 163"/>
                <a:gd name="T13" fmla="*/ 2147483646 h 77"/>
                <a:gd name="T14" fmla="*/ 2147483646 w 163"/>
                <a:gd name="T15" fmla="*/ 2147483646 h 77"/>
                <a:gd name="T16" fmla="*/ 0 w 163"/>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 h="77">
                  <a:moveTo>
                    <a:pt x="0" y="0"/>
                  </a:moveTo>
                  <a:cubicBezTo>
                    <a:pt x="6" y="8"/>
                    <a:pt x="9" y="22"/>
                    <a:pt x="9" y="38"/>
                  </a:cubicBezTo>
                  <a:cubicBezTo>
                    <a:pt x="9" y="42"/>
                    <a:pt x="9" y="46"/>
                    <a:pt x="9" y="50"/>
                  </a:cubicBezTo>
                  <a:cubicBezTo>
                    <a:pt x="7" y="61"/>
                    <a:pt x="4" y="70"/>
                    <a:pt x="0" y="77"/>
                  </a:cubicBezTo>
                  <a:cubicBezTo>
                    <a:pt x="75" y="75"/>
                    <a:pt x="131" y="64"/>
                    <a:pt x="153" y="50"/>
                  </a:cubicBezTo>
                  <a:cubicBezTo>
                    <a:pt x="156" y="49"/>
                    <a:pt x="158" y="47"/>
                    <a:pt x="160" y="45"/>
                  </a:cubicBezTo>
                  <a:cubicBezTo>
                    <a:pt x="162" y="43"/>
                    <a:pt x="163" y="40"/>
                    <a:pt x="163" y="38"/>
                  </a:cubicBezTo>
                  <a:cubicBezTo>
                    <a:pt x="163" y="38"/>
                    <a:pt x="163" y="38"/>
                    <a:pt x="163" y="38"/>
                  </a:cubicBezTo>
                  <a:cubicBezTo>
                    <a:pt x="162" y="20"/>
                    <a:pt x="96" y="1"/>
                    <a:pt x="0" y="0"/>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67" name="MH_Other_17"/>
            <p:cNvSpPr/>
            <p:nvPr>
              <p:custDataLst>
                <p:tags r:id="rId10"/>
              </p:custDataLst>
            </p:nvPr>
          </p:nvSpPr>
          <p:spPr bwMode="auto">
            <a:xfrm>
              <a:off x="1977783" y="3008729"/>
              <a:ext cx="50079" cy="129566"/>
            </a:xfrm>
            <a:custGeom>
              <a:avLst/>
              <a:gdLst>
                <a:gd name="T0" fmla="*/ 52114 w 29"/>
                <a:gd name="T1" fmla="*/ 92776 h 77"/>
                <a:gd name="T2" fmla="*/ 53975 w 29"/>
                <a:gd name="T3" fmla="*/ 70510 h 77"/>
                <a:gd name="T4" fmla="*/ 33502 w 29"/>
                <a:gd name="T5" fmla="*/ 3711 h 77"/>
                <a:gd name="T6" fmla="*/ 26057 w 29"/>
                <a:gd name="T7" fmla="*/ 0 h 77"/>
                <a:gd name="T8" fmla="*/ 26057 w 29"/>
                <a:gd name="T9" fmla="*/ 0 h 77"/>
                <a:gd name="T10" fmla="*/ 16751 w 29"/>
                <a:gd name="T11" fmla="*/ 5567 h 77"/>
                <a:gd name="T12" fmla="*/ 0 w 29"/>
                <a:gd name="T13" fmla="*/ 70510 h 77"/>
                <a:gd name="T14" fmla="*/ 1861 w 29"/>
                <a:gd name="T15" fmla="*/ 92776 h 77"/>
                <a:gd name="T16" fmla="*/ 16751 w 29"/>
                <a:gd name="T17" fmla="*/ 135453 h 77"/>
                <a:gd name="T18" fmla="*/ 26057 w 29"/>
                <a:gd name="T19" fmla="*/ 142875 h 77"/>
                <a:gd name="T20" fmla="*/ 26057 w 29"/>
                <a:gd name="T21" fmla="*/ 142875 h 77"/>
                <a:gd name="T22" fmla="*/ 33502 w 29"/>
                <a:gd name="T23" fmla="*/ 139164 h 77"/>
                <a:gd name="T24" fmla="*/ 52114 w 29"/>
                <a:gd name="T25" fmla="*/ 9277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8" y="50"/>
                  </a:moveTo>
                  <a:cubicBezTo>
                    <a:pt x="28" y="47"/>
                    <a:pt x="29" y="43"/>
                    <a:pt x="29" y="38"/>
                  </a:cubicBezTo>
                  <a:cubicBezTo>
                    <a:pt x="29" y="20"/>
                    <a:pt x="23" y="7"/>
                    <a:pt x="18" y="2"/>
                  </a:cubicBezTo>
                  <a:cubicBezTo>
                    <a:pt x="17" y="0"/>
                    <a:pt x="16" y="0"/>
                    <a:pt x="14" y="0"/>
                  </a:cubicBezTo>
                  <a:cubicBezTo>
                    <a:pt x="14" y="0"/>
                    <a:pt x="14" y="0"/>
                    <a:pt x="14" y="0"/>
                  </a:cubicBezTo>
                  <a:cubicBezTo>
                    <a:pt x="12" y="0"/>
                    <a:pt x="11" y="1"/>
                    <a:pt x="9" y="3"/>
                  </a:cubicBezTo>
                  <a:cubicBezTo>
                    <a:pt x="5" y="9"/>
                    <a:pt x="0" y="21"/>
                    <a:pt x="0" y="38"/>
                  </a:cubicBezTo>
                  <a:cubicBezTo>
                    <a:pt x="0" y="43"/>
                    <a:pt x="0" y="47"/>
                    <a:pt x="1" y="50"/>
                  </a:cubicBezTo>
                  <a:cubicBezTo>
                    <a:pt x="2" y="61"/>
                    <a:pt x="6" y="69"/>
                    <a:pt x="9" y="73"/>
                  </a:cubicBezTo>
                  <a:cubicBezTo>
                    <a:pt x="11" y="75"/>
                    <a:pt x="12" y="76"/>
                    <a:pt x="14" y="77"/>
                  </a:cubicBezTo>
                  <a:cubicBezTo>
                    <a:pt x="14" y="77"/>
                    <a:pt x="14" y="77"/>
                    <a:pt x="14" y="77"/>
                  </a:cubicBezTo>
                  <a:cubicBezTo>
                    <a:pt x="16" y="77"/>
                    <a:pt x="17" y="76"/>
                    <a:pt x="18" y="75"/>
                  </a:cubicBezTo>
                  <a:cubicBezTo>
                    <a:pt x="22" y="71"/>
                    <a:pt x="26" y="62"/>
                    <a:pt x="28" y="50"/>
                  </a:cubicBezTo>
                </a:path>
              </a:pathLst>
            </a:custGeom>
            <a:solidFill>
              <a:schemeClr val="accent2">
                <a:lumMod val="60000"/>
                <a:lumOff val="40000"/>
              </a:schemeClr>
            </a:solidFill>
            <a:ln>
              <a:noFill/>
            </a:ln>
          </p:spPr>
          <p:txBody>
            <a:bodyPr/>
            <a:lstStyle/>
            <a:p>
              <a:pPr>
                <a:defRPr/>
              </a:pPr>
              <a:endParaRPr lang="zh-CN" altLang="en-US">
                <a:ea typeface="宋体" panose="02010600030101010101" pitchFamily="2" charset="-122"/>
              </a:endParaRPr>
            </a:p>
          </p:txBody>
        </p:sp>
        <p:sp>
          <p:nvSpPr>
            <p:cNvPr id="2068" name="MH_Other_18"/>
            <p:cNvSpPr/>
            <p:nvPr>
              <p:custDataLst>
                <p:tags r:id="rId11"/>
              </p:custDataLst>
            </p:nvPr>
          </p:nvSpPr>
          <p:spPr bwMode="auto">
            <a:xfrm>
              <a:off x="1298755" y="2686250"/>
              <a:ext cx="338773" cy="115170"/>
            </a:xfrm>
            <a:custGeom>
              <a:avLst/>
              <a:gdLst>
                <a:gd name="T0" fmla="*/ 2147483646 w 266"/>
                <a:gd name="T1" fmla="*/ 2147483646 h 92"/>
                <a:gd name="T2" fmla="*/ 2147483646 w 266"/>
                <a:gd name="T3" fmla="*/ 0 h 92"/>
                <a:gd name="T4" fmla="*/ 2147483646 w 266"/>
                <a:gd name="T5" fmla="*/ 0 h 92"/>
                <a:gd name="T6" fmla="*/ 0 w 266"/>
                <a:gd name="T7" fmla="*/ 2147483646 h 92"/>
                <a:gd name="T8" fmla="*/ 2147483646 w 266"/>
                <a:gd name="T9" fmla="*/ 2147483646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92">
                  <a:moveTo>
                    <a:pt x="214" y="92"/>
                  </a:moveTo>
                  <a:lnTo>
                    <a:pt x="266" y="0"/>
                  </a:lnTo>
                  <a:lnTo>
                    <a:pt x="138" y="0"/>
                  </a:lnTo>
                  <a:lnTo>
                    <a:pt x="0" y="92"/>
                  </a:lnTo>
                  <a:lnTo>
                    <a:pt x="214" y="92"/>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69" name="MH_Other_19"/>
            <p:cNvSpPr/>
            <p:nvPr>
              <p:custDataLst>
                <p:tags r:id="rId12"/>
              </p:custDataLst>
            </p:nvPr>
          </p:nvSpPr>
          <p:spPr bwMode="auto">
            <a:xfrm>
              <a:off x="1298755" y="2686250"/>
              <a:ext cx="338773" cy="115170"/>
            </a:xfrm>
            <a:custGeom>
              <a:avLst/>
              <a:gdLst>
                <a:gd name="T0" fmla="*/ 2147483646 w 266"/>
                <a:gd name="T1" fmla="*/ 2147483646 h 92"/>
                <a:gd name="T2" fmla="*/ 2147483646 w 266"/>
                <a:gd name="T3" fmla="*/ 0 h 92"/>
                <a:gd name="T4" fmla="*/ 2147483646 w 266"/>
                <a:gd name="T5" fmla="*/ 0 h 92"/>
                <a:gd name="T6" fmla="*/ 0 w 266"/>
                <a:gd name="T7" fmla="*/ 2147483646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6" h="92">
                  <a:moveTo>
                    <a:pt x="214" y="92"/>
                  </a:moveTo>
                  <a:lnTo>
                    <a:pt x="266" y="0"/>
                  </a:lnTo>
                  <a:lnTo>
                    <a:pt x="138" y="0"/>
                  </a:lnTo>
                  <a:lnTo>
                    <a:pt x="0"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70" name="MH_Other_20"/>
            <p:cNvSpPr/>
            <p:nvPr>
              <p:custDataLst>
                <p:tags r:id="rId13"/>
              </p:custDataLst>
            </p:nvPr>
          </p:nvSpPr>
          <p:spPr bwMode="auto">
            <a:xfrm>
              <a:off x="737581" y="2818699"/>
              <a:ext cx="213575" cy="109412"/>
            </a:xfrm>
            <a:custGeom>
              <a:avLst/>
              <a:gdLst>
                <a:gd name="T0" fmla="*/ 174497 w 124"/>
                <a:gd name="T1" fmla="*/ 1856 h 65"/>
                <a:gd name="T2" fmla="*/ 230188 w 124"/>
                <a:gd name="T3" fmla="*/ 29698 h 65"/>
                <a:gd name="T4" fmla="*/ 139227 w 124"/>
                <a:gd name="T5" fmla="*/ 118794 h 65"/>
                <a:gd name="T6" fmla="*/ 50122 w 124"/>
                <a:gd name="T7" fmla="*/ 118794 h 65"/>
                <a:gd name="T8" fmla="*/ 24133 w 124"/>
                <a:gd name="T9" fmla="*/ 118794 h 65"/>
                <a:gd name="T10" fmla="*/ 0 w 124"/>
                <a:gd name="T11" fmla="*/ 120650 h 65"/>
                <a:gd name="T12" fmla="*/ 174497 w 124"/>
                <a:gd name="T13" fmla="*/ 1856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4" h="65">
                  <a:moveTo>
                    <a:pt x="94" y="1"/>
                  </a:moveTo>
                  <a:cubicBezTo>
                    <a:pt x="111" y="0"/>
                    <a:pt x="124" y="1"/>
                    <a:pt x="124" y="16"/>
                  </a:cubicBezTo>
                  <a:cubicBezTo>
                    <a:pt x="124" y="42"/>
                    <a:pt x="102" y="64"/>
                    <a:pt x="75" y="64"/>
                  </a:cubicBezTo>
                  <a:cubicBezTo>
                    <a:pt x="27" y="64"/>
                    <a:pt x="27" y="64"/>
                    <a:pt x="27" y="64"/>
                  </a:cubicBezTo>
                  <a:cubicBezTo>
                    <a:pt x="13" y="64"/>
                    <a:pt x="13" y="64"/>
                    <a:pt x="13" y="64"/>
                  </a:cubicBezTo>
                  <a:cubicBezTo>
                    <a:pt x="9" y="64"/>
                    <a:pt x="4" y="65"/>
                    <a:pt x="0" y="65"/>
                  </a:cubicBezTo>
                  <a:cubicBezTo>
                    <a:pt x="0" y="65"/>
                    <a:pt x="25" y="12"/>
                    <a:pt x="94" y="1"/>
                  </a:cubicBezTo>
                </a:path>
              </a:pathLst>
            </a:custGeom>
            <a:solidFill>
              <a:schemeClr val="accent2">
                <a:lumMod val="60000"/>
                <a:lumOff val="40000"/>
              </a:schemeClr>
            </a:solidFill>
            <a:ln>
              <a:noFill/>
            </a:ln>
          </p:spPr>
          <p:txBody>
            <a:bodyPr/>
            <a:lstStyle/>
            <a:p>
              <a:pPr>
                <a:defRPr/>
              </a:pPr>
              <a:endParaRPr lang="zh-CN" altLang="en-US">
                <a:ea typeface="宋体" panose="02010600030101010101" pitchFamily="2" charset="-122"/>
              </a:endParaRPr>
            </a:p>
          </p:txBody>
        </p:sp>
      </p:grpSp>
      <p:grpSp>
        <p:nvGrpSpPr>
          <p:cNvPr id="7" name="组合 6"/>
          <p:cNvGrpSpPr/>
          <p:nvPr/>
        </p:nvGrpSpPr>
        <p:grpSpPr>
          <a:xfrm>
            <a:off x="4630509" y="3015927"/>
            <a:ext cx="537617" cy="524026"/>
            <a:chOff x="4630509" y="3015925"/>
            <a:chExt cx="537617" cy="524026"/>
          </a:xfrm>
        </p:grpSpPr>
        <p:sp>
          <p:nvSpPr>
            <p:cNvPr id="2059" name="MH_Other_9"/>
            <p:cNvSpPr>
              <a:spLocks noChangeArrowheads="1"/>
            </p:cNvSpPr>
            <p:nvPr>
              <p:custDataLst>
                <p:tags r:id="rId14"/>
              </p:custDataLst>
            </p:nvPr>
          </p:nvSpPr>
          <p:spPr bwMode="auto">
            <a:xfrm>
              <a:off x="4630509" y="3015925"/>
              <a:ext cx="537617" cy="524026"/>
            </a:xfrm>
            <a:prstGeom prst="ellipse">
              <a:avLst/>
            </a:prstGeom>
            <a:solidFill>
              <a:schemeClr val="accent2"/>
            </a:solidFill>
            <a:ln>
              <a:noFill/>
            </a:ln>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defRPr/>
              </a:pPr>
              <a:endParaRPr lang="zh-CN" altLang="en-US"/>
            </a:p>
          </p:txBody>
        </p:sp>
        <p:pic>
          <p:nvPicPr>
            <p:cNvPr id="2071" name="MH_Other_21"/>
            <p:cNvPicPr>
              <a:picLocks noChangeArrowheads="1"/>
            </p:cNvPicPr>
            <p:nvPr>
              <p:custDataLst>
                <p:tags r:id="rId15"/>
              </p:custDataLst>
            </p:nvPr>
          </p:nvPicPr>
          <p:blipFill>
            <a:blip r:embed="rId16">
              <a:extLst>
                <a:ext uri="{28A0092B-C50C-407E-A947-70E740481C1C}">
                  <a14:useLocalDpi xmlns:a14="http://schemas.microsoft.com/office/drawing/2010/main" val="0"/>
                </a:ext>
              </a:extLst>
            </a:blip>
            <a:srcRect/>
            <a:stretch>
              <a:fillRect/>
            </a:stretch>
          </p:blipFill>
          <p:spPr bwMode="auto">
            <a:xfrm>
              <a:off x="4715939" y="3102304"/>
              <a:ext cx="378541" cy="3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组合 3"/>
          <p:cNvGrpSpPr/>
          <p:nvPr/>
        </p:nvGrpSpPr>
        <p:grpSpPr>
          <a:xfrm>
            <a:off x="4883852" y="1636762"/>
            <a:ext cx="524362" cy="511068"/>
            <a:chOff x="4883852" y="1636762"/>
            <a:chExt cx="524362" cy="511068"/>
          </a:xfrm>
        </p:grpSpPr>
        <p:sp>
          <p:nvSpPr>
            <p:cNvPr id="2063" name="MH_Other_13"/>
            <p:cNvSpPr>
              <a:spLocks noChangeArrowheads="1"/>
            </p:cNvSpPr>
            <p:nvPr>
              <p:custDataLst>
                <p:tags r:id="rId17"/>
              </p:custDataLst>
            </p:nvPr>
          </p:nvSpPr>
          <p:spPr bwMode="auto">
            <a:xfrm>
              <a:off x="4883852" y="1636762"/>
              <a:ext cx="524362" cy="51106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1800"/>
            </a:p>
          </p:txBody>
        </p:sp>
        <p:sp>
          <p:nvSpPr>
            <p:cNvPr id="2072" name="MH_Other_22"/>
            <p:cNvSpPr>
              <a:spLocks noEditPoints="1"/>
            </p:cNvSpPr>
            <p:nvPr>
              <p:custDataLst>
                <p:tags r:id="rId18"/>
              </p:custDataLst>
            </p:nvPr>
          </p:nvSpPr>
          <p:spPr bwMode="auto">
            <a:xfrm>
              <a:off x="5075333" y="1710182"/>
              <a:ext cx="160548" cy="374304"/>
            </a:xfrm>
            <a:custGeom>
              <a:avLst/>
              <a:gdLst>
                <a:gd name="T0" fmla="*/ 2147483646 w 93"/>
                <a:gd name="T1" fmla="*/ 2147483646 h 223"/>
                <a:gd name="T2" fmla="*/ 2147483646 w 93"/>
                <a:gd name="T3" fmla="*/ 2147483646 h 223"/>
                <a:gd name="T4" fmla="*/ 2147483646 w 93"/>
                <a:gd name="T5" fmla="*/ 2147483646 h 223"/>
                <a:gd name="T6" fmla="*/ 2147483646 w 93"/>
                <a:gd name="T7" fmla="*/ 2147483646 h 223"/>
                <a:gd name="T8" fmla="*/ 2147483646 w 93"/>
                <a:gd name="T9" fmla="*/ 2147483646 h 223"/>
                <a:gd name="T10" fmla="*/ 2147483646 w 93"/>
                <a:gd name="T11" fmla="*/ 2147483646 h 223"/>
                <a:gd name="T12" fmla="*/ 2147483646 w 93"/>
                <a:gd name="T13" fmla="*/ 0 h 223"/>
                <a:gd name="T14" fmla="*/ 2147483646 w 93"/>
                <a:gd name="T15" fmla="*/ 2147483646 h 223"/>
                <a:gd name="T16" fmla="*/ 2147483646 w 93"/>
                <a:gd name="T17" fmla="*/ 2147483646 h 223"/>
                <a:gd name="T18" fmla="*/ 2147483646 w 93"/>
                <a:gd name="T19" fmla="*/ 2147483646 h 223"/>
                <a:gd name="T20" fmla="*/ 2147483646 w 93"/>
                <a:gd name="T21" fmla="*/ 2147483646 h 223"/>
                <a:gd name="T22" fmla="*/ 2147483646 w 93"/>
                <a:gd name="T23" fmla="*/ 2147483646 h 223"/>
                <a:gd name="T24" fmla="*/ 0 w 93"/>
                <a:gd name="T25" fmla="*/ 2147483646 h 223"/>
                <a:gd name="T26" fmla="*/ 2147483646 w 93"/>
                <a:gd name="T27" fmla="*/ 2147483646 h 223"/>
                <a:gd name="T28" fmla="*/ 2147483646 w 93"/>
                <a:gd name="T29" fmla="*/ 2147483646 h 223"/>
                <a:gd name="T30" fmla="*/ 2147483646 w 93"/>
                <a:gd name="T31" fmla="*/ 2147483646 h 223"/>
                <a:gd name="T32" fmla="*/ 2147483646 w 93"/>
                <a:gd name="T33" fmla="*/ 2147483646 h 223"/>
                <a:gd name="T34" fmla="*/ 2147483646 w 93"/>
                <a:gd name="T35" fmla="*/ 2147483646 h 223"/>
                <a:gd name="T36" fmla="*/ 2147483646 w 93"/>
                <a:gd name="T37" fmla="*/ 2147483646 h 223"/>
                <a:gd name="T38" fmla="*/ 2147483646 w 93"/>
                <a:gd name="T39" fmla="*/ 2147483646 h 223"/>
                <a:gd name="T40" fmla="*/ 2147483646 w 93"/>
                <a:gd name="T41" fmla="*/ 2147483646 h 223"/>
                <a:gd name="T42" fmla="*/ 2147483646 w 93"/>
                <a:gd name="T43" fmla="*/ 2147483646 h 223"/>
                <a:gd name="T44" fmla="*/ 2147483646 w 93"/>
                <a:gd name="T45" fmla="*/ 2147483646 h 223"/>
                <a:gd name="T46" fmla="*/ 2147483646 w 93"/>
                <a:gd name="T47" fmla="*/ 2147483646 h 223"/>
                <a:gd name="T48" fmla="*/ 2147483646 w 93"/>
                <a:gd name="T49" fmla="*/ 2147483646 h 223"/>
                <a:gd name="T50" fmla="*/ 2147483646 w 93"/>
                <a:gd name="T51" fmla="*/ 2147483646 h 223"/>
                <a:gd name="T52" fmla="*/ 2147483646 w 93"/>
                <a:gd name="T53" fmla="*/ 2147483646 h 223"/>
                <a:gd name="T54" fmla="*/ 2147483646 w 93"/>
                <a:gd name="T55" fmla="*/ 2147483646 h 223"/>
                <a:gd name="T56" fmla="*/ 2147483646 w 93"/>
                <a:gd name="T57" fmla="*/ 2147483646 h 223"/>
                <a:gd name="T58" fmla="*/ 2147483646 w 93"/>
                <a:gd name="T59" fmla="*/ 2147483646 h 223"/>
                <a:gd name="T60" fmla="*/ 2147483646 w 93"/>
                <a:gd name="T61" fmla="*/ 2147483646 h 223"/>
                <a:gd name="T62" fmla="*/ 2147483646 w 93"/>
                <a:gd name="T63" fmla="*/ 2147483646 h 2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3" h="223">
                  <a:moveTo>
                    <a:pt x="76" y="116"/>
                  </a:moveTo>
                  <a:cubicBezTo>
                    <a:pt x="76" y="107"/>
                    <a:pt x="67" y="77"/>
                    <a:pt x="76" y="52"/>
                  </a:cubicBezTo>
                  <a:cubicBezTo>
                    <a:pt x="75" y="51"/>
                    <a:pt x="75" y="51"/>
                    <a:pt x="75" y="51"/>
                  </a:cubicBezTo>
                  <a:cubicBezTo>
                    <a:pt x="59" y="51"/>
                    <a:pt x="59" y="51"/>
                    <a:pt x="59" y="51"/>
                  </a:cubicBezTo>
                  <a:cubicBezTo>
                    <a:pt x="67" y="30"/>
                    <a:pt x="67" y="30"/>
                    <a:pt x="67" y="30"/>
                  </a:cubicBezTo>
                  <a:cubicBezTo>
                    <a:pt x="93" y="42"/>
                    <a:pt x="93" y="42"/>
                    <a:pt x="93" y="42"/>
                  </a:cubicBezTo>
                  <a:cubicBezTo>
                    <a:pt x="77" y="0"/>
                    <a:pt x="77" y="0"/>
                    <a:pt x="77" y="0"/>
                  </a:cubicBezTo>
                  <a:cubicBezTo>
                    <a:pt x="35" y="16"/>
                    <a:pt x="35" y="16"/>
                    <a:pt x="35" y="16"/>
                  </a:cubicBezTo>
                  <a:cubicBezTo>
                    <a:pt x="61" y="28"/>
                    <a:pt x="61" y="28"/>
                    <a:pt x="61" y="28"/>
                  </a:cubicBezTo>
                  <a:cubicBezTo>
                    <a:pt x="52" y="51"/>
                    <a:pt x="52" y="51"/>
                    <a:pt x="52" y="51"/>
                  </a:cubicBezTo>
                  <a:cubicBezTo>
                    <a:pt x="1" y="51"/>
                    <a:pt x="1" y="51"/>
                    <a:pt x="1" y="51"/>
                  </a:cubicBezTo>
                  <a:cubicBezTo>
                    <a:pt x="1" y="52"/>
                    <a:pt x="1" y="52"/>
                    <a:pt x="1" y="52"/>
                  </a:cubicBezTo>
                  <a:cubicBezTo>
                    <a:pt x="8" y="93"/>
                    <a:pt x="0" y="107"/>
                    <a:pt x="0" y="116"/>
                  </a:cubicBezTo>
                  <a:cubicBezTo>
                    <a:pt x="0" y="138"/>
                    <a:pt x="14" y="157"/>
                    <a:pt x="33" y="160"/>
                  </a:cubicBezTo>
                  <a:cubicBezTo>
                    <a:pt x="33" y="215"/>
                    <a:pt x="33" y="215"/>
                    <a:pt x="33" y="215"/>
                  </a:cubicBezTo>
                  <a:cubicBezTo>
                    <a:pt x="22" y="215"/>
                    <a:pt x="14" y="217"/>
                    <a:pt x="14" y="219"/>
                  </a:cubicBezTo>
                  <a:cubicBezTo>
                    <a:pt x="14" y="221"/>
                    <a:pt x="25" y="223"/>
                    <a:pt x="38" y="223"/>
                  </a:cubicBezTo>
                  <a:cubicBezTo>
                    <a:pt x="52" y="223"/>
                    <a:pt x="63" y="221"/>
                    <a:pt x="63" y="219"/>
                  </a:cubicBezTo>
                  <a:cubicBezTo>
                    <a:pt x="63" y="217"/>
                    <a:pt x="55" y="215"/>
                    <a:pt x="44" y="215"/>
                  </a:cubicBezTo>
                  <a:cubicBezTo>
                    <a:pt x="44" y="160"/>
                    <a:pt x="44" y="160"/>
                    <a:pt x="44" y="160"/>
                  </a:cubicBezTo>
                  <a:cubicBezTo>
                    <a:pt x="62" y="157"/>
                    <a:pt x="76" y="138"/>
                    <a:pt x="76" y="116"/>
                  </a:cubicBezTo>
                  <a:moveTo>
                    <a:pt x="71" y="56"/>
                  </a:moveTo>
                  <a:cubicBezTo>
                    <a:pt x="68" y="61"/>
                    <a:pt x="67" y="71"/>
                    <a:pt x="68" y="83"/>
                  </a:cubicBezTo>
                  <a:cubicBezTo>
                    <a:pt x="68" y="83"/>
                    <a:pt x="59" y="76"/>
                    <a:pt x="49" y="77"/>
                  </a:cubicBezTo>
                  <a:cubicBezTo>
                    <a:pt x="57" y="56"/>
                    <a:pt x="57" y="56"/>
                    <a:pt x="57" y="56"/>
                  </a:cubicBezTo>
                  <a:cubicBezTo>
                    <a:pt x="71" y="56"/>
                    <a:pt x="71" y="56"/>
                    <a:pt x="71" y="56"/>
                  </a:cubicBezTo>
                  <a:close/>
                  <a:moveTo>
                    <a:pt x="8" y="82"/>
                  </a:moveTo>
                  <a:cubicBezTo>
                    <a:pt x="9" y="71"/>
                    <a:pt x="8" y="61"/>
                    <a:pt x="5" y="56"/>
                  </a:cubicBezTo>
                  <a:cubicBezTo>
                    <a:pt x="51" y="56"/>
                    <a:pt x="51" y="56"/>
                    <a:pt x="51" y="56"/>
                  </a:cubicBezTo>
                  <a:cubicBezTo>
                    <a:pt x="41" y="80"/>
                    <a:pt x="41" y="80"/>
                    <a:pt x="41" y="80"/>
                  </a:cubicBezTo>
                  <a:cubicBezTo>
                    <a:pt x="40" y="81"/>
                    <a:pt x="40" y="81"/>
                    <a:pt x="39" y="82"/>
                  </a:cubicBezTo>
                  <a:cubicBezTo>
                    <a:pt x="29" y="90"/>
                    <a:pt x="14" y="84"/>
                    <a:pt x="8" y="8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9" name="组合 8"/>
          <p:cNvGrpSpPr/>
          <p:nvPr/>
        </p:nvGrpSpPr>
        <p:grpSpPr>
          <a:xfrm>
            <a:off x="4562768" y="4076932"/>
            <a:ext cx="596535" cy="583050"/>
            <a:chOff x="4562755" y="4076932"/>
            <a:chExt cx="596535" cy="583050"/>
          </a:xfrm>
        </p:grpSpPr>
        <p:sp>
          <p:nvSpPr>
            <p:cNvPr id="2062" name="MH_Other_12"/>
            <p:cNvSpPr>
              <a:spLocks noChangeArrowheads="1"/>
            </p:cNvSpPr>
            <p:nvPr>
              <p:custDataLst>
                <p:tags r:id="rId19"/>
              </p:custDataLst>
            </p:nvPr>
          </p:nvSpPr>
          <p:spPr bwMode="auto">
            <a:xfrm>
              <a:off x="4562755" y="4076932"/>
              <a:ext cx="596535" cy="583050"/>
            </a:xfrm>
            <a:prstGeom prst="ellipse">
              <a:avLst/>
            </a:prstGeom>
            <a:solidFill>
              <a:schemeClr val="accent2"/>
            </a:solidFill>
            <a:ln>
              <a:noFill/>
            </a:ln>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defRPr/>
              </a:pPr>
              <a:endParaRPr lang="zh-CN" altLang="en-US"/>
            </a:p>
          </p:txBody>
        </p:sp>
        <p:pic>
          <p:nvPicPr>
            <p:cNvPr id="2073" name="MH_Other_23"/>
            <p:cNvPicPr>
              <a:picLocks noChangeArrowheads="1"/>
            </p:cNvPicPr>
            <p:nvPr>
              <p:custDataLst>
                <p:tags r:id="rId20"/>
              </p:custDataLst>
            </p:nvPr>
          </p:nvPicPr>
          <p:blipFill>
            <a:blip r:embed="rId21">
              <a:extLst>
                <a:ext uri="{28A0092B-C50C-407E-A947-70E740481C1C}">
                  <a14:useLocalDpi xmlns:a14="http://schemas.microsoft.com/office/drawing/2010/main" val="0"/>
                </a:ext>
              </a:extLst>
            </a:blip>
            <a:srcRect/>
            <a:stretch>
              <a:fillRect/>
            </a:stretch>
          </p:blipFill>
          <p:spPr bwMode="auto">
            <a:xfrm>
              <a:off x="4670277" y="4219455"/>
              <a:ext cx="384434" cy="29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组合 4"/>
          <p:cNvGrpSpPr/>
          <p:nvPr/>
        </p:nvGrpSpPr>
        <p:grpSpPr>
          <a:xfrm>
            <a:off x="4768978" y="2252922"/>
            <a:ext cx="459553" cy="450604"/>
            <a:chOff x="4768963" y="2252922"/>
            <a:chExt cx="459553" cy="450604"/>
          </a:xfrm>
        </p:grpSpPr>
        <p:sp>
          <p:nvSpPr>
            <p:cNvPr id="2057" name="MH_Other_7"/>
            <p:cNvSpPr>
              <a:spLocks noChangeArrowheads="1"/>
            </p:cNvSpPr>
            <p:nvPr>
              <p:custDataLst>
                <p:tags r:id="rId22"/>
              </p:custDataLst>
            </p:nvPr>
          </p:nvSpPr>
          <p:spPr bwMode="auto">
            <a:xfrm>
              <a:off x="4768963" y="2252922"/>
              <a:ext cx="459553" cy="450604"/>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1800"/>
            </a:p>
          </p:txBody>
        </p:sp>
        <p:pic>
          <p:nvPicPr>
            <p:cNvPr id="2074" name="MH_Other_24"/>
            <p:cNvPicPr>
              <a:picLocks noChangeArrowheads="1"/>
            </p:cNvPicPr>
            <p:nvPr>
              <p:custDataLst>
                <p:tags r:id="rId23"/>
              </p:custDataLst>
            </p:nvPr>
          </p:nvPicPr>
          <p:blipFill>
            <a:blip r:embed="rId24">
              <a:extLst>
                <a:ext uri="{28A0092B-C50C-407E-A947-70E740481C1C}">
                  <a14:useLocalDpi xmlns:a14="http://schemas.microsoft.com/office/drawing/2010/main" val="0"/>
                </a:ext>
              </a:extLst>
            </a:blip>
            <a:srcRect/>
            <a:stretch>
              <a:fillRect/>
            </a:stretch>
          </p:blipFill>
          <p:spPr bwMode="auto">
            <a:xfrm>
              <a:off x="4867649" y="2383929"/>
              <a:ext cx="266600" cy="18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p:cNvGrpSpPr/>
          <p:nvPr/>
        </p:nvGrpSpPr>
        <p:grpSpPr>
          <a:xfrm>
            <a:off x="4590740" y="1105538"/>
            <a:ext cx="611265" cy="594567"/>
            <a:chOff x="4590740" y="1105538"/>
            <a:chExt cx="611265" cy="594567"/>
          </a:xfrm>
        </p:grpSpPr>
        <p:sp>
          <p:nvSpPr>
            <p:cNvPr id="2058" name="MH_Other_8"/>
            <p:cNvSpPr>
              <a:spLocks noChangeArrowheads="1"/>
            </p:cNvSpPr>
            <p:nvPr>
              <p:custDataLst>
                <p:tags r:id="rId25"/>
              </p:custDataLst>
            </p:nvPr>
          </p:nvSpPr>
          <p:spPr bwMode="auto">
            <a:xfrm>
              <a:off x="4590740" y="1105538"/>
              <a:ext cx="611265" cy="594567"/>
            </a:xfrm>
            <a:prstGeom prst="ellipse">
              <a:avLst/>
            </a:prstGeom>
            <a:solidFill>
              <a:schemeClr val="accent2"/>
            </a:solidFill>
            <a:ln>
              <a:noFill/>
            </a:ln>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defRPr/>
              </a:pPr>
              <a:endParaRPr lang="zh-CN" altLang="en-US"/>
            </a:p>
          </p:txBody>
        </p:sp>
        <p:sp>
          <p:nvSpPr>
            <p:cNvPr id="2075" name="MH_Other_25"/>
            <p:cNvSpPr>
              <a:spLocks noEditPoints="1"/>
            </p:cNvSpPr>
            <p:nvPr>
              <p:custDataLst>
                <p:tags r:id="rId26"/>
              </p:custDataLst>
            </p:nvPr>
          </p:nvSpPr>
          <p:spPr bwMode="auto">
            <a:xfrm>
              <a:off x="4721830" y="1203432"/>
              <a:ext cx="352029" cy="339753"/>
            </a:xfrm>
            <a:custGeom>
              <a:avLst/>
              <a:gdLst>
                <a:gd name="T0" fmla="*/ 0 w 205"/>
                <a:gd name="T1" fmla="*/ 2147483646 h 202"/>
                <a:gd name="T2" fmla="*/ 2147483646 w 205"/>
                <a:gd name="T3" fmla="*/ 2147483646 h 202"/>
                <a:gd name="T4" fmla="*/ 2147483646 w 205"/>
                <a:gd name="T5" fmla="*/ 2147483646 h 202"/>
                <a:gd name="T6" fmla="*/ 2147483646 w 205"/>
                <a:gd name="T7" fmla="*/ 2147483646 h 202"/>
                <a:gd name="T8" fmla="*/ 2147483646 w 205"/>
                <a:gd name="T9" fmla="*/ 2147483646 h 202"/>
                <a:gd name="T10" fmla="*/ 2147483646 w 205"/>
                <a:gd name="T11" fmla="*/ 2147483646 h 202"/>
                <a:gd name="T12" fmla="*/ 2147483646 w 205"/>
                <a:gd name="T13" fmla="*/ 2147483646 h 202"/>
                <a:gd name="T14" fmla="*/ 2147483646 w 205"/>
                <a:gd name="T15" fmla="*/ 2147483646 h 202"/>
                <a:gd name="T16" fmla="*/ 2147483646 w 205"/>
                <a:gd name="T17" fmla="*/ 2147483646 h 202"/>
                <a:gd name="T18" fmla="*/ 2147483646 w 205"/>
                <a:gd name="T19" fmla="*/ 2147483646 h 202"/>
                <a:gd name="T20" fmla="*/ 2147483646 w 205"/>
                <a:gd name="T21" fmla="*/ 0 h 202"/>
                <a:gd name="T22" fmla="*/ 2147483646 w 205"/>
                <a:gd name="T23" fmla="*/ 2147483646 h 202"/>
                <a:gd name="T24" fmla="*/ 2147483646 w 205"/>
                <a:gd name="T25" fmla="*/ 2147483646 h 202"/>
                <a:gd name="T26" fmla="*/ 2147483646 w 205"/>
                <a:gd name="T27" fmla="*/ 2147483646 h 202"/>
                <a:gd name="T28" fmla="*/ 2147483646 w 205"/>
                <a:gd name="T29" fmla="*/ 2147483646 h 202"/>
                <a:gd name="T30" fmla="*/ 2147483646 w 205"/>
                <a:gd name="T31" fmla="*/ 2147483646 h 202"/>
                <a:gd name="T32" fmla="*/ 2147483646 w 205"/>
                <a:gd name="T33" fmla="*/ 2147483646 h 202"/>
                <a:gd name="T34" fmla="*/ 2147483646 w 205"/>
                <a:gd name="T35" fmla="*/ 2147483646 h 202"/>
                <a:gd name="T36" fmla="*/ 2147483646 w 205"/>
                <a:gd name="T37" fmla="*/ 2147483646 h 202"/>
                <a:gd name="T38" fmla="*/ 0 w 205"/>
                <a:gd name="T39" fmla="*/ 2147483646 h 202"/>
                <a:gd name="T40" fmla="*/ 2147483646 w 205"/>
                <a:gd name="T41" fmla="*/ 2147483646 h 202"/>
                <a:gd name="T42" fmla="*/ 2147483646 w 205"/>
                <a:gd name="T43" fmla="*/ 2147483646 h 202"/>
                <a:gd name="T44" fmla="*/ 2147483646 w 205"/>
                <a:gd name="T45" fmla="*/ 2147483646 h 202"/>
                <a:gd name="T46" fmla="*/ 2147483646 w 205"/>
                <a:gd name="T47" fmla="*/ 2147483646 h 202"/>
                <a:gd name="T48" fmla="*/ 2147483646 w 205"/>
                <a:gd name="T49" fmla="*/ 2147483646 h 202"/>
                <a:gd name="T50" fmla="*/ 2147483646 w 205"/>
                <a:gd name="T51" fmla="*/ 2147483646 h 202"/>
                <a:gd name="T52" fmla="*/ 2147483646 w 205"/>
                <a:gd name="T53" fmla="*/ 2147483646 h 202"/>
                <a:gd name="T54" fmla="*/ 2147483646 w 205"/>
                <a:gd name="T55" fmla="*/ 2147483646 h 202"/>
                <a:gd name="T56" fmla="*/ 2147483646 w 205"/>
                <a:gd name="T57" fmla="*/ 2147483646 h 202"/>
                <a:gd name="T58" fmla="*/ 2147483646 w 205"/>
                <a:gd name="T59" fmla="*/ 2147483646 h 2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5" h="202">
                  <a:moveTo>
                    <a:pt x="0" y="202"/>
                  </a:moveTo>
                  <a:cubicBezTo>
                    <a:pt x="205" y="202"/>
                    <a:pt x="205" y="202"/>
                    <a:pt x="205" y="202"/>
                  </a:cubicBezTo>
                  <a:cubicBezTo>
                    <a:pt x="174" y="185"/>
                    <a:pt x="140" y="177"/>
                    <a:pt x="106" y="176"/>
                  </a:cubicBezTo>
                  <a:cubicBezTo>
                    <a:pt x="106" y="81"/>
                    <a:pt x="106" y="81"/>
                    <a:pt x="106" y="81"/>
                  </a:cubicBezTo>
                  <a:cubicBezTo>
                    <a:pt x="110" y="76"/>
                    <a:pt x="116" y="74"/>
                    <a:pt x="122" y="74"/>
                  </a:cubicBezTo>
                  <a:cubicBezTo>
                    <a:pt x="130" y="74"/>
                    <a:pt x="138" y="79"/>
                    <a:pt x="141" y="86"/>
                  </a:cubicBezTo>
                  <a:cubicBezTo>
                    <a:pt x="145" y="79"/>
                    <a:pt x="152" y="74"/>
                    <a:pt x="161" y="74"/>
                  </a:cubicBezTo>
                  <a:cubicBezTo>
                    <a:pt x="169" y="74"/>
                    <a:pt x="177" y="79"/>
                    <a:pt x="180" y="86"/>
                  </a:cubicBezTo>
                  <a:cubicBezTo>
                    <a:pt x="180" y="45"/>
                    <a:pt x="147" y="11"/>
                    <a:pt x="106" y="10"/>
                  </a:cubicBezTo>
                  <a:cubicBezTo>
                    <a:pt x="106" y="3"/>
                    <a:pt x="106" y="3"/>
                    <a:pt x="106" y="3"/>
                  </a:cubicBezTo>
                  <a:cubicBezTo>
                    <a:pt x="106" y="1"/>
                    <a:pt x="105" y="0"/>
                    <a:pt x="103" y="0"/>
                  </a:cubicBezTo>
                  <a:cubicBezTo>
                    <a:pt x="101" y="0"/>
                    <a:pt x="100" y="1"/>
                    <a:pt x="100" y="3"/>
                  </a:cubicBezTo>
                  <a:cubicBezTo>
                    <a:pt x="100" y="10"/>
                    <a:pt x="100" y="10"/>
                    <a:pt x="100" y="10"/>
                  </a:cubicBezTo>
                  <a:cubicBezTo>
                    <a:pt x="59" y="11"/>
                    <a:pt x="26" y="45"/>
                    <a:pt x="26" y="86"/>
                  </a:cubicBezTo>
                  <a:cubicBezTo>
                    <a:pt x="29" y="79"/>
                    <a:pt x="37" y="74"/>
                    <a:pt x="45" y="74"/>
                  </a:cubicBezTo>
                  <a:cubicBezTo>
                    <a:pt x="53" y="74"/>
                    <a:pt x="61" y="79"/>
                    <a:pt x="64" y="86"/>
                  </a:cubicBezTo>
                  <a:cubicBezTo>
                    <a:pt x="67" y="79"/>
                    <a:pt x="75" y="74"/>
                    <a:pt x="84" y="74"/>
                  </a:cubicBezTo>
                  <a:cubicBezTo>
                    <a:pt x="90" y="74"/>
                    <a:pt x="96" y="76"/>
                    <a:pt x="100" y="81"/>
                  </a:cubicBezTo>
                  <a:cubicBezTo>
                    <a:pt x="100" y="176"/>
                    <a:pt x="100" y="176"/>
                    <a:pt x="100" y="176"/>
                  </a:cubicBezTo>
                  <a:cubicBezTo>
                    <a:pt x="65" y="177"/>
                    <a:pt x="31" y="185"/>
                    <a:pt x="0" y="202"/>
                  </a:cubicBezTo>
                  <a:moveTo>
                    <a:pt x="106" y="16"/>
                  </a:moveTo>
                  <a:cubicBezTo>
                    <a:pt x="106" y="16"/>
                    <a:pt x="130" y="25"/>
                    <a:pt x="141" y="75"/>
                  </a:cubicBezTo>
                  <a:cubicBezTo>
                    <a:pt x="136" y="70"/>
                    <a:pt x="129" y="67"/>
                    <a:pt x="122" y="67"/>
                  </a:cubicBezTo>
                  <a:cubicBezTo>
                    <a:pt x="116" y="67"/>
                    <a:pt x="111" y="69"/>
                    <a:pt x="106" y="73"/>
                  </a:cubicBezTo>
                  <a:lnTo>
                    <a:pt x="106" y="16"/>
                  </a:lnTo>
                  <a:close/>
                  <a:moveTo>
                    <a:pt x="64" y="75"/>
                  </a:moveTo>
                  <a:cubicBezTo>
                    <a:pt x="59" y="70"/>
                    <a:pt x="52" y="67"/>
                    <a:pt x="45" y="67"/>
                  </a:cubicBezTo>
                  <a:cubicBezTo>
                    <a:pt x="41" y="67"/>
                    <a:pt x="38" y="68"/>
                    <a:pt x="34" y="69"/>
                  </a:cubicBezTo>
                  <a:cubicBezTo>
                    <a:pt x="42" y="40"/>
                    <a:pt x="68" y="18"/>
                    <a:pt x="100" y="16"/>
                  </a:cubicBezTo>
                  <a:cubicBezTo>
                    <a:pt x="72" y="27"/>
                    <a:pt x="64" y="75"/>
                    <a:pt x="64"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8" name="组合 7"/>
          <p:cNvGrpSpPr/>
          <p:nvPr/>
        </p:nvGrpSpPr>
        <p:grpSpPr>
          <a:xfrm>
            <a:off x="4852920" y="3655121"/>
            <a:ext cx="512578" cy="500992"/>
            <a:chOff x="4852920" y="3655120"/>
            <a:chExt cx="512578" cy="500992"/>
          </a:xfrm>
        </p:grpSpPr>
        <p:sp>
          <p:nvSpPr>
            <p:cNvPr id="2060" name="MH_Other_10"/>
            <p:cNvSpPr>
              <a:spLocks noChangeArrowheads="1"/>
            </p:cNvSpPr>
            <p:nvPr>
              <p:custDataLst>
                <p:tags r:id="rId27"/>
              </p:custDataLst>
            </p:nvPr>
          </p:nvSpPr>
          <p:spPr bwMode="auto">
            <a:xfrm>
              <a:off x="4852920" y="3655120"/>
              <a:ext cx="512578" cy="500992"/>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1800"/>
            </a:p>
          </p:txBody>
        </p:sp>
        <p:sp>
          <p:nvSpPr>
            <p:cNvPr id="2076" name="MH_Other_26"/>
            <p:cNvSpPr>
              <a:spLocks noEditPoints="1"/>
            </p:cNvSpPr>
            <p:nvPr>
              <p:custDataLst>
                <p:tags r:id="rId28"/>
              </p:custDataLst>
            </p:nvPr>
          </p:nvSpPr>
          <p:spPr bwMode="auto">
            <a:xfrm>
              <a:off x="4930986" y="3789007"/>
              <a:ext cx="360866" cy="227462"/>
            </a:xfrm>
            <a:custGeom>
              <a:avLst/>
              <a:gdLst>
                <a:gd name="T0" fmla="*/ 2147483646 w 210"/>
                <a:gd name="T1" fmla="*/ 2147483646 h 136"/>
                <a:gd name="T2" fmla="*/ 2147483646 w 210"/>
                <a:gd name="T3" fmla="*/ 2147483646 h 136"/>
                <a:gd name="T4" fmla="*/ 2147483646 w 210"/>
                <a:gd name="T5" fmla="*/ 2147483646 h 136"/>
                <a:gd name="T6" fmla="*/ 2147483646 w 210"/>
                <a:gd name="T7" fmla="*/ 2147483646 h 136"/>
                <a:gd name="T8" fmla="*/ 2147483646 w 210"/>
                <a:gd name="T9" fmla="*/ 2147483646 h 136"/>
                <a:gd name="T10" fmla="*/ 2147483646 w 210"/>
                <a:gd name="T11" fmla="*/ 2147483646 h 136"/>
                <a:gd name="T12" fmla="*/ 2147483646 w 210"/>
                <a:gd name="T13" fmla="*/ 2147483646 h 136"/>
                <a:gd name="T14" fmla="*/ 2147483646 w 210"/>
                <a:gd name="T15" fmla="*/ 2147483646 h 136"/>
                <a:gd name="T16" fmla="*/ 2147483646 w 210"/>
                <a:gd name="T17" fmla="*/ 2147483646 h 136"/>
                <a:gd name="T18" fmla="*/ 2147483646 w 210"/>
                <a:gd name="T19" fmla="*/ 2147483646 h 136"/>
                <a:gd name="T20" fmla="*/ 2147483646 w 210"/>
                <a:gd name="T21" fmla="*/ 2147483646 h 136"/>
                <a:gd name="T22" fmla="*/ 2147483646 w 210"/>
                <a:gd name="T23" fmla="*/ 2147483646 h 136"/>
                <a:gd name="T24" fmla="*/ 2147483646 w 210"/>
                <a:gd name="T25" fmla="*/ 2147483646 h 136"/>
                <a:gd name="T26" fmla="*/ 2147483646 w 210"/>
                <a:gd name="T27" fmla="*/ 2147483646 h 136"/>
                <a:gd name="T28" fmla="*/ 2147483646 w 210"/>
                <a:gd name="T29" fmla="*/ 2147483646 h 136"/>
                <a:gd name="T30" fmla="*/ 2147483646 w 210"/>
                <a:gd name="T31" fmla="*/ 2147483646 h 136"/>
                <a:gd name="T32" fmla="*/ 2147483646 w 210"/>
                <a:gd name="T33" fmla="*/ 2147483646 h 136"/>
                <a:gd name="T34" fmla="*/ 2147483646 w 210"/>
                <a:gd name="T35" fmla="*/ 2147483646 h 136"/>
                <a:gd name="T36" fmla="*/ 2147483646 w 210"/>
                <a:gd name="T37" fmla="*/ 2147483646 h 136"/>
                <a:gd name="T38" fmla="*/ 2147483646 w 210"/>
                <a:gd name="T39" fmla="*/ 2147483646 h 136"/>
                <a:gd name="T40" fmla="*/ 2147483646 w 210"/>
                <a:gd name="T41" fmla="*/ 2147483646 h 136"/>
                <a:gd name="T42" fmla="*/ 2147483646 w 210"/>
                <a:gd name="T43" fmla="*/ 2147483646 h 136"/>
                <a:gd name="T44" fmla="*/ 2147483646 w 210"/>
                <a:gd name="T45" fmla="*/ 2147483646 h 136"/>
                <a:gd name="T46" fmla="*/ 2147483646 w 210"/>
                <a:gd name="T47" fmla="*/ 2147483646 h 136"/>
                <a:gd name="T48" fmla="*/ 2147483646 w 210"/>
                <a:gd name="T49" fmla="*/ 2147483646 h 136"/>
                <a:gd name="T50" fmla="*/ 2147483646 w 210"/>
                <a:gd name="T51" fmla="*/ 2147483646 h 136"/>
                <a:gd name="T52" fmla="*/ 2147483646 w 210"/>
                <a:gd name="T53" fmla="*/ 2147483646 h 136"/>
                <a:gd name="T54" fmla="*/ 2147483646 w 210"/>
                <a:gd name="T55" fmla="*/ 2147483646 h 136"/>
                <a:gd name="T56" fmla="*/ 2147483646 w 210"/>
                <a:gd name="T57" fmla="*/ 2147483646 h 136"/>
                <a:gd name="T58" fmla="*/ 2147483646 w 210"/>
                <a:gd name="T59" fmla="*/ 2147483646 h 136"/>
                <a:gd name="T60" fmla="*/ 2147483646 w 210"/>
                <a:gd name="T61" fmla="*/ 2147483646 h 136"/>
                <a:gd name="T62" fmla="*/ 2147483646 w 210"/>
                <a:gd name="T63" fmla="*/ 2147483646 h 136"/>
                <a:gd name="T64" fmla="*/ 2147483646 w 210"/>
                <a:gd name="T65" fmla="*/ 2147483646 h 136"/>
                <a:gd name="T66" fmla="*/ 2147483646 w 210"/>
                <a:gd name="T67" fmla="*/ 2147483646 h 136"/>
                <a:gd name="T68" fmla="*/ 2147483646 w 210"/>
                <a:gd name="T69" fmla="*/ 2147483646 h 136"/>
                <a:gd name="T70" fmla="*/ 2147483646 w 210"/>
                <a:gd name="T71" fmla="*/ 2147483646 h 136"/>
                <a:gd name="T72" fmla="*/ 2147483646 w 210"/>
                <a:gd name="T73" fmla="*/ 2147483646 h 136"/>
                <a:gd name="T74" fmla="*/ 2147483646 w 210"/>
                <a:gd name="T75" fmla="*/ 2147483646 h 136"/>
                <a:gd name="T76" fmla="*/ 2147483646 w 210"/>
                <a:gd name="T77" fmla="*/ 2147483646 h 136"/>
                <a:gd name="T78" fmla="*/ 2147483646 w 210"/>
                <a:gd name="T79" fmla="*/ 2147483646 h 136"/>
                <a:gd name="T80" fmla="*/ 2147483646 w 210"/>
                <a:gd name="T81" fmla="*/ 2147483646 h 136"/>
                <a:gd name="T82" fmla="*/ 2147483646 w 210"/>
                <a:gd name="T83" fmla="*/ 2147483646 h 136"/>
                <a:gd name="T84" fmla="*/ 2147483646 w 210"/>
                <a:gd name="T85" fmla="*/ 2147483646 h 136"/>
                <a:gd name="T86" fmla="*/ 2147483646 w 210"/>
                <a:gd name="T87" fmla="*/ 2147483646 h 136"/>
                <a:gd name="T88" fmla="*/ 2147483646 w 210"/>
                <a:gd name="T89" fmla="*/ 2147483646 h 136"/>
                <a:gd name="T90" fmla="*/ 2147483646 w 210"/>
                <a:gd name="T91" fmla="*/ 2147483646 h 136"/>
                <a:gd name="T92" fmla="*/ 2147483646 w 210"/>
                <a:gd name="T93" fmla="*/ 2147483646 h 136"/>
                <a:gd name="T94" fmla="*/ 2147483646 w 210"/>
                <a:gd name="T95" fmla="*/ 2147483646 h 136"/>
                <a:gd name="T96" fmla="*/ 2147483646 w 210"/>
                <a:gd name="T97" fmla="*/ 2147483646 h 136"/>
                <a:gd name="T98" fmla="*/ 2147483646 w 210"/>
                <a:gd name="T99" fmla="*/ 2147483646 h 136"/>
                <a:gd name="T100" fmla="*/ 2147483646 w 210"/>
                <a:gd name="T101" fmla="*/ 2147483646 h 136"/>
                <a:gd name="T102" fmla="*/ 2147483646 w 210"/>
                <a:gd name="T103" fmla="*/ 2147483646 h 136"/>
                <a:gd name="T104" fmla="*/ 2147483646 w 210"/>
                <a:gd name="T105" fmla="*/ 2147483646 h 1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36">
                  <a:moveTo>
                    <a:pt x="187" y="59"/>
                  </a:moveTo>
                  <a:cubicBezTo>
                    <a:pt x="188" y="58"/>
                    <a:pt x="188" y="57"/>
                    <a:pt x="188" y="56"/>
                  </a:cubicBezTo>
                  <a:cubicBezTo>
                    <a:pt x="188" y="53"/>
                    <a:pt x="186" y="51"/>
                    <a:pt x="184" y="51"/>
                  </a:cubicBezTo>
                  <a:cubicBezTo>
                    <a:pt x="160" y="51"/>
                    <a:pt x="160" y="51"/>
                    <a:pt x="160" y="51"/>
                  </a:cubicBezTo>
                  <a:cubicBezTo>
                    <a:pt x="154" y="33"/>
                    <a:pt x="154" y="33"/>
                    <a:pt x="154" y="33"/>
                  </a:cubicBezTo>
                  <a:cubicBezTo>
                    <a:pt x="162" y="34"/>
                    <a:pt x="162" y="34"/>
                    <a:pt x="162" y="34"/>
                  </a:cubicBezTo>
                  <a:cubicBezTo>
                    <a:pt x="165" y="34"/>
                    <a:pt x="167" y="28"/>
                    <a:pt x="167" y="26"/>
                  </a:cubicBezTo>
                  <a:cubicBezTo>
                    <a:pt x="167" y="23"/>
                    <a:pt x="165" y="17"/>
                    <a:pt x="162" y="17"/>
                  </a:cubicBezTo>
                  <a:cubicBezTo>
                    <a:pt x="137" y="20"/>
                    <a:pt x="137" y="20"/>
                    <a:pt x="137" y="20"/>
                  </a:cubicBezTo>
                  <a:cubicBezTo>
                    <a:pt x="135" y="20"/>
                    <a:pt x="132" y="23"/>
                    <a:pt x="132" y="26"/>
                  </a:cubicBezTo>
                  <a:cubicBezTo>
                    <a:pt x="132" y="28"/>
                    <a:pt x="135" y="31"/>
                    <a:pt x="137" y="31"/>
                  </a:cubicBezTo>
                  <a:cubicBezTo>
                    <a:pt x="146" y="32"/>
                    <a:pt x="146" y="32"/>
                    <a:pt x="146" y="32"/>
                  </a:cubicBezTo>
                  <a:cubicBezTo>
                    <a:pt x="131" y="77"/>
                    <a:pt x="131" y="77"/>
                    <a:pt x="131" y="77"/>
                  </a:cubicBezTo>
                  <a:cubicBezTo>
                    <a:pt x="94" y="66"/>
                    <a:pt x="71" y="31"/>
                    <a:pt x="66" y="23"/>
                  </a:cubicBezTo>
                  <a:cubicBezTo>
                    <a:pt x="71" y="17"/>
                    <a:pt x="83" y="9"/>
                    <a:pt x="92" y="7"/>
                  </a:cubicBezTo>
                  <a:cubicBezTo>
                    <a:pt x="95" y="6"/>
                    <a:pt x="96" y="6"/>
                    <a:pt x="96" y="3"/>
                  </a:cubicBezTo>
                  <a:cubicBezTo>
                    <a:pt x="96" y="0"/>
                    <a:pt x="93" y="0"/>
                    <a:pt x="93" y="0"/>
                  </a:cubicBezTo>
                  <a:cubicBezTo>
                    <a:pt x="81" y="3"/>
                    <a:pt x="72" y="8"/>
                    <a:pt x="66" y="14"/>
                  </a:cubicBezTo>
                  <a:cubicBezTo>
                    <a:pt x="36" y="14"/>
                    <a:pt x="36" y="14"/>
                    <a:pt x="36" y="14"/>
                  </a:cubicBezTo>
                  <a:cubicBezTo>
                    <a:pt x="30" y="14"/>
                    <a:pt x="25" y="19"/>
                    <a:pt x="25" y="26"/>
                  </a:cubicBezTo>
                  <a:cubicBezTo>
                    <a:pt x="25" y="39"/>
                    <a:pt x="25" y="39"/>
                    <a:pt x="25" y="39"/>
                  </a:cubicBezTo>
                  <a:cubicBezTo>
                    <a:pt x="25" y="45"/>
                    <a:pt x="28" y="51"/>
                    <a:pt x="34" y="51"/>
                  </a:cubicBezTo>
                  <a:cubicBezTo>
                    <a:pt x="48" y="51"/>
                    <a:pt x="48" y="51"/>
                    <a:pt x="48" y="51"/>
                  </a:cubicBezTo>
                  <a:cubicBezTo>
                    <a:pt x="49" y="51"/>
                    <a:pt x="50" y="50"/>
                    <a:pt x="52" y="50"/>
                  </a:cubicBezTo>
                  <a:cubicBezTo>
                    <a:pt x="51" y="52"/>
                    <a:pt x="51" y="54"/>
                    <a:pt x="50" y="56"/>
                  </a:cubicBezTo>
                  <a:cubicBezTo>
                    <a:pt x="47" y="55"/>
                    <a:pt x="44" y="55"/>
                    <a:pt x="40" y="55"/>
                  </a:cubicBezTo>
                  <a:cubicBezTo>
                    <a:pt x="18" y="55"/>
                    <a:pt x="0" y="73"/>
                    <a:pt x="0" y="95"/>
                  </a:cubicBezTo>
                  <a:cubicBezTo>
                    <a:pt x="0" y="117"/>
                    <a:pt x="18" y="136"/>
                    <a:pt x="40" y="136"/>
                  </a:cubicBezTo>
                  <a:cubicBezTo>
                    <a:pt x="63" y="136"/>
                    <a:pt x="81" y="117"/>
                    <a:pt x="81" y="95"/>
                  </a:cubicBezTo>
                  <a:cubicBezTo>
                    <a:pt x="81" y="79"/>
                    <a:pt x="71" y="65"/>
                    <a:pt x="56" y="58"/>
                  </a:cubicBezTo>
                  <a:cubicBezTo>
                    <a:pt x="57" y="55"/>
                    <a:pt x="58" y="50"/>
                    <a:pt x="58" y="46"/>
                  </a:cubicBezTo>
                  <a:cubicBezTo>
                    <a:pt x="65" y="55"/>
                    <a:pt x="81" y="73"/>
                    <a:pt x="97" y="86"/>
                  </a:cubicBezTo>
                  <a:cubicBezTo>
                    <a:pt x="96" y="87"/>
                    <a:pt x="96" y="88"/>
                    <a:pt x="96" y="88"/>
                  </a:cubicBezTo>
                  <a:cubicBezTo>
                    <a:pt x="96" y="93"/>
                    <a:pt x="98" y="96"/>
                    <a:pt x="101" y="99"/>
                  </a:cubicBezTo>
                  <a:cubicBezTo>
                    <a:pt x="99" y="102"/>
                    <a:pt x="99" y="102"/>
                    <a:pt x="99" y="102"/>
                  </a:cubicBezTo>
                  <a:cubicBezTo>
                    <a:pt x="96" y="105"/>
                    <a:pt x="96" y="105"/>
                    <a:pt x="96" y="105"/>
                  </a:cubicBezTo>
                  <a:cubicBezTo>
                    <a:pt x="94" y="102"/>
                    <a:pt x="94" y="102"/>
                    <a:pt x="94" y="102"/>
                  </a:cubicBezTo>
                  <a:cubicBezTo>
                    <a:pt x="91" y="104"/>
                    <a:pt x="91" y="104"/>
                    <a:pt x="91" y="104"/>
                  </a:cubicBezTo>
                  <a:cubicBezTo>
                    <a:pt x="95" y="108"/>
                    <a:pt x="95" y="108"/>
                    <a:pt x="95" y="108"/>
                  </a:cubicBezTo>
                  <a:cubicBezTo>
                    <a:pt x="94" y="108"/>
                    <a:pt x="94" y="108"/>
                    <a:pt x="94" y="108"/>
                  </a:cubicBezTo>
                  <a:cubicBezTo>
                    <a:pt x="100" y="114"/>
                    <a:pt x="100" y="114"/>
                    <a:pt x="100" y="114"/>
                  </a:cubicBezTo>
                  <a:cubicBezTo>
                    <a:pt x="102" y="113"/>
                    <a:pt x="102" y="113"/>
                    <a:pt x="102" y="113"/>
                  </a:cubicBezTo>
                  <a:cubicBezTo>
                    <a:pt x="98" y="108"/>
                    <a:pt x="98" y="108"/>
                    <a:pt x="98" y="108"/>
                  </a:cubicBezTo>
                  <a:cubicBezTo>
                    <a:pt x="104" y="101"/>
                    <a:pt x="104" y="101"/>
                    <a:pt x="104" y="101"/>
                  </a:cubicBezTo>
                  <a:cubicBezTo>
                    <a:pt x="106" y="102"/>
                    <a:pt x="108" y="103"/>
                    <a:pt x="111" y="103"/>
                  </a:cubicBezTo>
                  <a:cubicBezTo>
                    <a:pt x="114" y="103"/>
                    <a:pt x="118" y="101"/>
                    <a:pt x="121" y="98"/>
                  </a:cubicBezTo>
                  <a:cubicBezTo>
                    <a:pt x="130" y="98"/>
                    <a:pt x="130" y="98"/>
                    <a:pt x="130" y="98"/>
                  </a:cubicBezTo>
                  <a:cubicBezTo>
                    <a:pt x="131" y="119"/>
                    <a:pt x="148" y="136"/>
                    <a:pt x="170" y="136"/>
                  </a:cubicBezTo>
                  <a:cubicBezTo>
                    <a:pt x="192" y="136"/>
                    <a:pt x="210" y="117"/>
                    <a:pt x="210" y="95"/>
                  </a:cubicBezTo>
                  <a:cubicBezTo>
                    <a:pt x="210" y="79"/>
                    <a:pt x="201" y="66"/>
                    <a:pt x="187" y="59"/>
                  </a:cubicBezTo>
                  <a:moveTo>
                    <a:pt x="167" y="61"/>
                  </a:moveTo>
                  <a:cubicBezTo>
                    <a:pt x="167" y="71"/>
                    <a:pt x="167" y="71"/>
                    <a:pt x="167" y="71"/>
                  </a:cubicBezTo>
                  <a:cubicBezTo>
                    <a:pt x="163" y="62"/>
                    <a:pt x="163" y="62"/>
                    <a:pt x="163" y="62"/>
                  </a:cubicBezTo>
                  <a:cubicBezTo>
                    <a:pt x="164" y="62"/>
                    <a:pt x="166" y="61"/>
                    <a:pt x="167" y="61"/>
                  </a:cubicBezTo>
                  <a:moveTo>
                    <a:pt x="148" y="46"/>
                  </a:moveTo>
                  <a:cubicBezTo>
                    <a:pt x="153" y="59"/>
                    <a:pt x="153" y="59"/>
                    <a:pt x="153" y="59"/>
                  </a:cubicBezTo>
                  <a:cubicBezTo>
                    <a:pt x="148" y="61"/>
                    <a:pt x="144" y="64"/>
                    <a:pt x="141" y="67"/>
                  </a:cubicBezTo>
                  <a:lnTo>
                    <a:pt x="148" y="46"/>
                  </a:lnTo>
                  <a:close/>
                  <a:moveTo>
                    <a:pt x="156" y="64"/>
                  </a:moveTo>
                  <a:cubicBezTo>
                    <a:pt x="167" y="91"/>
                    <a:pt x="167" y="91"/>
                    <a:pt x="167" y="91"/>
                  </a:cubicBezTo>
                  <a:cubicBezTo>
                    <a:pt x="167" y="92"/>
                    <a:pt x="167" y="92"/>
                    <a:pt x="167" y="92"/>
                  </a:cubicBezTo>
                  <a:cubicBezTo>
                    <a:pt x="136" y="92"/>
                    <a:pt x="136" y="92"/>
                    <a:pt x="136" y="92"/>
                  </a:cubicBezTo>
                  <a:cubicBezTo>
                    <a:pt x="137" y="80"/>
                    <a:pt x="145" y="69"/>
                    <a:pt x="156" y="64"/>
                  </a:cubicBezTo>
                  <a:moveTo>
                    <a:pt x="48" y="46"/>
                  </a:moveTo>
                  <a:cubicBezTo>
                    <a:pt x="34" y="46"/>
                    <a:pt x="34" y="46"/>
                    <a:pt x="34" y="46"/>
                  </a:cubicBezTo>
                  <a:cubicBezTo>
                    <a:pt x="30" y="46"/>
                    <a:pt x="30" y="43"/>
                    <a:pt x="30" y="39"/>
                  </a:cubicBezTo>
                  <a:cubicBezTo>
                    <a:pt x="30" y="35"/>
                    <a:pt x="30" y="35"/>
                    <a:pt x="30" y="35"/>
                  </a:cubicBezTo>
                  <a:cubicBezTo>
                    <a:pt x="38" y="35"/>
                    <a:pt x="38" y="35"/>
                    <a:pt x="38" y="35"/>
                  </a:cubicBezTo>
                  <a:cubicBezTo>
                    <a:pt x="54" y="35"/>
                    <a:pt x="54" y="35"/>
                    <a:pt x="54" y="35"/>
                  </a:cubicBezTo>
                  <a:cubicBezTo>
                    <a:pt x="53" y="37"/>
                    <a:pt x="53" y="38"/>
                    <a:pt x="53" y="38"/>
                  </a:cubicBezTo>
                  <a:cubicBezTo>
                    <a:pt x="53" y="40"/>
                    <a:pt x="53" y="42"/>
                    <a:pt x="52" y="44"/>
                  </a:cubicBezTo>
                  <a:cubicBezTo>
                    <a:pt x="51" y="45"/>
                    <a:pt x="49" y="46"/>
                    <a:pt x="48" y="46"/>
                  </a:cubicBezTo>
                  <a:moveTo>
                    <a:pt x="74" y="95"/>
                  </a:moveTo>
                  <a:cubicBezTo>
                    <a:pt x="74" y="114"/>
                    <a:pt x="59" y="129"/>
                    <a:pt x="40" y="129"/>
                  </a:cubicBezTo>
                  <a:cubicBezTo>
                    <a:pt x="22" y="129"/>
                    <a:pt x="6" y="114"/>
                    <a:pt x="6" y="95"/>
                  </a:cubicBezTo>
                  <a:cubicBezTo>
                    <a:pt x="6" y="76"/>
                    <a:pt x="22" y="61"/>
                    <a:pt x="40" y="61"/>
                  </a:cubicBezTo>
                  <a:cubicBezTo>
                    <a:pt x="43" y="61"/>
                    <a:pt x="46" y="62"/>
                    <a:pt x="49" y="62"/>
                  </a:cubicBezTo>
                  <a:cubicBezTo>
                    <a:pt x="44" y="84"/>
                    <a:pt x="37" y="96"/>
                    <a:pt x="36" y="96"/>
                  </a:cubicBezTo>
                  <a:cubicBezTo>
                    <a:pt x="42" y="99"/>
                    <a:pt x="42" y="99"/>
                    <a:pt x="42" y="99"/>
                  </a:cubicBezTo>
                  <a:cubicBezTo>
                    <a:pt x="42" y="99"/>
                    <a:pt x="50" y="87"/>
                    <a:pt x="55" y="65"/>
                  </a:cubicBezTo>
                  <a:cubicBezTo>
                    <a:pt x="66" y="70"/>
                    <a:pt x="74" y="82"/>
                    <a:pt x="74" y="95"/>
                  </a:cubicBezTo>
                  <a:moveTo>
                    <a:pt x="56" y="30"/>
                  </a:moveTo>
                  <a:cubicBezTo>
                    <a:pt x="30" y="30"/>
                    <a:pt x="30" y="30"/>
                    <a:pt x="30" y="30"/>
                  </a:cubicBezTo>
                  <a:cubicBezTo>
                    <a:pt x="30" y="26"/>
                    <a:pt x="30" y="26"/>
                    <a:pt x="30" y="26"/>
                  </a:cubicBezTo>
                  <a:cubicBezTo>
                    <a:pt x="30" y="22"/>
                    <a:pt x="33" y="19"/>
                    <a:pt x="36" y="19"/>
                  </a:cubicBezTo>
                  <a:cubicBezTo>
                    <a:pt x="62" y="19"/>
                    <a:pt x="62" y="19"/>
                    <a:pt x="62" y="19"/>
                  </a:cubicBezTo>
                  <a:cubicBezTo>
                    <a:pt x="59" y="23"/>
                    <a:pt x="57" y="27"/>
                    <a:pt x="56" y="30"/>
                  </a:cubicBezTo>
                  <a:moveTo>
                    <a:pt x="60" y="36"/>
                  </a:moveTo>
                  <a:cubicBezTo>
                    <a:pt x="60" y="35"/>
                    <a:pt x="61" y="32"/>
                    <a:pt x="63" y="29"/>
                  </a:cubicBezTo>
                  <a:cubicBezTo>
                    <a:pt x="69" y="39"/>
                    <a:pt x="85" y="61"/>
                    <a:pt x="110" y="74"/>
                  </a:cubicBezTo>
                  <a:cubicBezTo>
                    <a:pt x="105" y="75"/>
                    <a:pt x="102" y="77"/>
                    <a:pt x="99" y="80"/>
                  </a:cubicBezTo>
                  <a:cubicBezTo>
                    <a:pt x="84" y="66"/>
                    <a:pt x="67" y="46"/>
                    <a:pt x="60" y="36"/>
                  </a:cubicBezTo>
                  <a:moveTo>
                    <a:pt x="130" y="92"/>
                  </a:moveTo>
                  <a:cubicBezTo>
                    <a:pt x="124" y="92"/>
                    <a:pt x="124" y="92"/>
                    <a:pt x="124" y="92"/>
                  </a:cubicBezTo>
                  <a:cubicBezTo>
                    <a:pt x="124" y="91"/>
                    <a:pt x="125" y="90"/>
                    <a:pt x="125" y="88"/>
                  </a:cubicBezTo>
                  <a:cubicBezTo>
                    <a:pt x="125" y="85"/>
                    <a:pt x="124" y="82"/>
                    <a:pt x="122" y="80"/>
                  </a:cubicBezTo>
                  <a:cubicBezTo>
                    <a:pt x="125" y="81"/>
                    <a:pt x="128" y="82"/>
                    <a:pt x="131" y="83"/>
                  </a:cubicBezTo>
                  <a:cubicBezTo>
                    <a:pt x="130" y="86"/>
                    <a:pt x="130" y="89"/>
                    <a:pt x="130" y="92"/>
                  </a:cubicBezTo>
                  <a:moveTo>
                    <a:pt x="170" y="129"/>
                  </a:moveTo>
                  <a:cubicBezTo>
                    <a:pt x="152" y="129"/>
                    <a:pt x="137" y="116"/>
                    <a:pt x="136" y="98"/>
                  </a:cubicBezTo>
                  <a:cubicBezTo>
                    <a:pt x="176" y="98"/>
                    <a:pt x="176" y="98"/>
                    <a:pt x="176" y="98"/>
                  </a:cubicBezTo>
                  <a:cubicBezTo>
                    <a:pt x="176" y="94"/>
                    <a:pt x="176" y="94"/>
                    <a:pt x="176" y="94"/>
                  </a:cubicBezTo>
                  <a:cubicBezTo>
                    <a:pt x="176" y="94"/>
                    <a:pt x="176" y="94"/>
                    <a:pt x="176" y="94"/>
                  </a:cubicBezTo>
                  <a:cubicBezTo>
                    <a:pt x="176" y="62"/>
                    <a:pt x="176" y="62"/>
                    <a:pt x="176" y="62"/>
                  </a:cubicBezTo>
                  <a:cubicBezTo>
                    <a:pt x="192" y="65"/>
                    <a:pt x="204" y="79"/>
                    <a:pt x="204" y="95"/>
                  </a:cubicBezTo>
                  <a:cubicBezTo>
                    <a:pt x="204" y="114"/>
                    <a:pt x="188" y="129"/>
                    <a:pt x="170" y="12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6" name="组合 5"/>
          <p:cNvGrpSpPr/>
          <p:nvPr/>
        </p:nvGrpSpPr>
        <p:grpSpPr>
          <a:xfrm>
            <a:off x="4858823" y="2696327"/>
            <a:ext cx="347611" cy="341193"/>
            <a:chOff x="4858811" y="2696327"/>
            <a:chExt cx="347611" cy="341193"/>
          </a:xfrm>
        </p:grpSpPr>
        <p:sp>
          <p:nvSpPr>
            <p:cNvPr id="2064" name="MH_Other_14"/>
            <p:cNvSpPr>
              <a:spLocks noChangeArrowheads="1"/>
            </p:cNvSpPr>
            <p:nvPr>
              <p:custDataLst>
                <p:tags r:id="rId29"/>
              </p:custDataLst>
            </p:nvPr>
          </p:nvSpPr>
          <p:spPr bwMode="auto">
            <a:xfrm>
              <a:off x="4858811" y="2696327"/>
              <a:ext cx="347611" cy="341193"/>
            </a:xfrm>
            <a:prstGeom prst="ellipse">
              <a:avLst/>
            </a:prstGeom>
            <a:solidFill>
              <a:schemeClr val="accent1"/>
            </a:solidFill>
            <a:ln>
              <a:noFill/>
            </a:ln>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defRPr/>
              </a:pPr>
              <a:endParaRPr lang="zh-CN" altLang="en-US"/>
            </a:p>
          </p:txBody>
        </p:sp>
        <p:sp>
          <p:nvSpPr>
            <p:cNvPr id="2077" name="MH_Other_27"/>
            <p:cNvSpPr/>
            <p:nvPr>
              <p:custDataLst>
                <p:tags r:id="rId30"/>
              </p:custDataLst>
            </p:nvPr>
          </p:nvSpPr>
          <p:spPr bwMode="auto">
            <a:xfrm>
              <a:off x="4948661" y="2798543"/>
              <a:ext cx="184115" cy="152600"/>
            </a:xfrm>
            <a:custGeom>
              <a:avLst/>
              <a:gdLst>
                <a:gd name="T0" fmla="*/ 2147483646 w 107"/>
                <a:gd name="T1" fmla="*/ 0 h 90"/>
                <a:gd name="T2" fmla="*/ 2147483646 w 107"/>
                <a:gd name="T3" fmla="*/ 2147483646 h 90"/>
                <a:gd name="T4" fmla="*/ 2147483646 w 107"/>
                <a:gd name="T5" fmla="*/ 0 h 90"/>
                <a:gd name="T6" fmla="*/ 2147483646 w 107"/>
                <a:gd name="T7" fmla="*/ 2147483646 h 90"/>
                <a:gd name="T8" fmla="*/ 2147483646 w 107"/>
                <a:gd name="T9" fmla="*/ 2147483646 h 90"/>
                <a:gd name="T10" fmla="*/ 2147483646 w 107"/>
                <a:gd name="T11" fmla="*/ 2147483646 h 90"/>
                <a:gd name="T12" fmla="*/ 2147483646 w 107"/>
                <a:gd name="T13" fmla="*/ 0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7" h="90">
                  <a:moveTo>
                    <a:pt x="74" y="0"/>
                  </a:moveTo>
                  <a:cubicBezTo>
                    <a:pt x="65" y="0"/>
                    <a:pt x="57" y="4"/>
                    <a:pt x="54" y="12"/>
                  </a:cubicBezTo>
                  <a:cubicBezTo>
                    <a:pt x="50" y="4"/>
                    <a:pt x="42" y="0"/>
                    <a:pt x="33" y="0"/>
                  </a:cubicBezTo>
                  <a:cubicBezTo>
                    <a:pt x="18" y="0"/>
                    <a:pt x="0" y="11"/>
                    <a:pt x="8" y="42"/>
                  </a:cubicBezTo>
                  <a:cubicBezTo>
                    <a:pt x="18" y="72"/>
                    <a:pt x="54" y="90"/>
                    <a:pt x="54" y="90"/>
                  </a:cubicBezTo>
                  <a:cubicBezTo>
                    <a:pt x="54" y="90"/>
                    <a:pt x="89" y="72"/>
                    <a:pt x="99" y="42"/>
                  </a:cubicBezTo>
                  <a:cubicBezTo>
                    <a:pt x="107" y="11"/>
                    <a:pt x="88" y="0"/>
                    <a:pt x="7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7" name="MH_SubTitle_1"/>
          <p:cNvSpPr txBox="1">
            <a:spLocks noChangeArrowheads="1"/>
          </p:cNvSpPr>
          <p:nvPr>
            <p:custDataLst>
              <p:tags r:id="rId31"/>
            </p:custDataLst>
          </p:nvPr>
        </p:nvSpPr>
        <p:spPr bwMode="auto">
          <a:xfrm>
            <a:off x="5644879" y="1203606"/>
            <a:ext cx="2527541" cy="30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285750" indent="-285750" eaLnBrk="1" hangingPunct="1">
              <a:lnSpc>
                <a:spcPct val="100000"/>
              </a:lnSpc>
              <a:spcBef>
                <a:spcPct val="0"/>
              </a:spcBef>
              <a:buClr>
                <a:schemeClr val="accent2"/>
              </a:buClr>
              <a:buFont typeface="Wingdings" panose="05000000000000000000" pitchFamily="2" charset="2"/>
              <a:buChar char="n"/>
              <a:defRPr/>
            </a:pPr>
            <a:r>
              <a:rPr lang="zh-CN" altLang="en-US" sz="1600" b="1" dirty="0">
                <a:solidFill>
                  <a:schemeClr val="tx1">
                    <a:lumMod val="65000"/>
                    <a:lumOff val="35000"/>
                  </a:schemeClr>
                </a:solidFill>
                <a:latin typeface="+mn-lt"/>
                <a:ea typeface="+mn-ea"/>
              </a:rPr>
              <a:t>国家法定节假日</a:t>
            </a:r>
            <a:endParaRPr lang="zh-CN" altLang="en-US" sz="1600" b="1" dirty="0">
              <a:solidFill>
                <a:schemeClr val="tx1">
                  <a:lumMod val="65000"/>
                  <a:lumOff val="35000"/>
                </a:schemeClr>
              </a:solidFill>
              <a:latin typeface="+mn-lt"/>
              <a:ea typeface="+mn-ea"/>
            </a:endParaRPr>
          </a:p>
        </p:txBody>
      </p:sp>
      <p:sp>
        <p:nvSpPr>
          <p:cNvPr id="38" name="MH_SubTitle_3"/>
          <p:cNvSpPr txBox="1">
            <a:spLocks noChangeArrowheads="1"/>
          </p:cNvSpPr>
          <p:nvPr>
            <p:custDataLst>
              <p:tags r:id="rId32"/>
            </p:custDataLst>
          </p:nvPr>
        </p:nvSpPr>
        <p:spPr bwMode="auto">
          <a:xfrm>
            <a:off x="5644859" y="2283154"/>
            <a:ext cx="2526068" cy="30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285750" indent="-285750" eaLnBrk="1" hangingPunct="1">
              <a:lnSpc>
                <a:spcPct val="100000"/>
              </a:lnSpc>
              <a:spcBef>
                <a:spcPct val="0"/>
              </a:spcBef>
              <a:buClr>
                <a:schemeClr val="accent2"/>
              </a:buClr>
              <a:buFont typeface="Wingdings" panose="05000000000000000000" pitchFamily="2" charset="2"/>
              <a:buChar char="n"/>
              <a:defRPr/>
            </a:pPr>
            <a:r>
              <a:rPr lang="zh-CN" altLang="en-US" sz="1600" b="1" dirty="0">
                <a:solidFill>
                  <a:schemeClr val="tx1">
                    <a:lumMod val="65000"/>
                    <a:lumOff val="35000"/>
                  </a:schemeClr>
                </a:solidFill>
                <a:latin typeface="+mn-lt"/>
                <a:ea typeface="+mn-ea"/>
              </a:rPr>
              <a:t>年假、婚假</a:t>
            </a:r>
            <a:endParaRPr lang="zh-CN" altLang="en-US" sz="1600" b="1" dirty="0">
              <a:solidFill>
                <a:schemeClr val="tx1">
                  <a:lumMod val="65000"/>
                  <a:lumOff val="35000"/>
                </a:schemeClr>
              </a:solidFill>
              <a:latin typeface="+mn-lt"/>
              <a:ea typeface="+mn-ea"/>
            </a:endParaRPr>
          </a:p>
        </p:txBody>
      </p:sp>
      <p:sp>
        <p:nvSpPr>
          <p:cNvPr id="39" name="MH_SubTitle_4"/>
          <p:cNvSpPr txBox="1">
            <a:spLocks noChangeArrowheads="1"/>
          </p:cNvSpPr>
          <p:nvPr>
            <p:custDataLst>
              <p:tags r:id="rId33"/>
            </p:custDataLst>
          </p:nvPr>
        </p:nvSpPr>
        <p:spPr bwMode="auto">
          <a:xfrm>
            <a:off x="5644879" y="2799981"/>
            <a:ext cx="2527541" cy="30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285750" indent="-285750" eaLnBrk="1" hangingPunct="1">
              <a:lnSpc>
                <a:spcPct val="100000"/>
              </a:lnSpc>
              <a:spcBef>
                <a:spcPct val="0"/>
              </a:spcBef>
              <a:buClr>
                <a:schemeClr val="accent1"/>
              </a:buClr>
              <a:buFont typeface="Wingdings" panose="05000000000000000000" pitchFamily="2" charset="2"/>
              <a:buChar char="n"/>
              <a:defRPr/>
            </a:pPr>
            <a:r>
              <a:rPr lang="zh-CN" altLang="en-US" sz="1600" b="1" dirty="0">
                <a:solidFill>
                  <a:schemeClr val="tx1">
                    <a:lumMod val="65000"/>
                    <a:lumOff val="35000"/>
                  </a:schemeClr>
                </a:solidFill>
                <a:latin typeface="+mn-lt"/>
                <a:ea typeface="+mn-ea"/>
              </a:rPr>
              <a:t>病假、产假</a:t>
            </a:r>
            <a:endParaRPr lang="zh-CN" altLang="en-US" sz="1600" b="1" dirty="0">
              <a:solidFill>
                <a:schemeClr val="tx1">
                  <a:lumMod val="65000"/>
                  <a:lumOff val="35000"/>
                </a:schemeClr>
              </a:solidFill>
              <a:latin typeface="+mn-lt"/>
              <a:ea typeface="+mn-ea"/>
            </a:endParaRPr>
          </a:p>
        </p:txBody>
      </p:sp>
      <p:sp>
        <p:nvSpPr>
          <p:cNvPr id="40" name="MH_SubTitle_5"/>
          <p:cNvSpPr txBox="1">
            <a:spLocks noChangeArrowheads="1"/>
          </p:cNvSpPr>
          <p:nvPr>
            <p:custDataLst>
              <p:tags r:id="rId34"/>
            </p:custDataLst>
          </p:nvPr>
        </p:nvSpPr>
        <p:spPr bwMode="auto">
          <a:xfrm>
            <a:off x="5644878" y="3316818"/>
            <a:ext cx="2526067" cy="30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285750" indent="-285750" eaLnBrk="1" hangingPunct="1">
              <a:lnSpc>
                <a:spcPct val="100000"/>
              </a:lnSpc>
              <a:spcBef>
                <a:spcPct val="0"/>
              </a:spcBef>
              <a:buClr>
                <a:schemeClr val="accent2"/>
              </a:buClr>
              <a:buFont typeface="Wingdings" panose="05000000000000000000" pitchFamily="2" charset="2"/>
              <a:buChar char="n"/>
              <a:defRPr/>
            </a:pPr>
            <a:r>
              <a:rPr lang="zh-CN" altLang="en-US" sz="1600" b="1" dirty="0">
                <a:solidFill>
                  <a:schemeClr val="tx1">
                    <a:lumMod val="65000"/>
                    <a:lumOff val="35000"/>
                  </a:schemeClr>
                </a:solidFill>
                <a:latin typeface="+mn-lt"/>
                <a:ea typeface="+mn-ea"/>
              </a:rPr>
              <a:t>工伤假</a:t>
            </a:r>
            <a:endParaRPr lang="zh-CN" altLang="en-US" sz="1600" b="1" dirty="0">
              <a:solidFill>
                <a:schemeClr val="tx1">
                  <a:lumMod val="65000"/>
                  <a:lumOff val="35000"/>
                </a:schemeClr>
              </a:solidFill>
              <a:latin typeface="+mn-lt"/>
              <a:ea typeface="+mn-ea"/>
            </a:endParaRPr>
          </a:p>
        </p:txBody>
      </p:sp>
      <p:sp>
        <p:nvSpPr>
          <p:cNvPr id="41" name="MH_SubTitle_6"/>
          <p:cNvSpPr txBox="1">
            <a:spLocks noChangeArrowheads="1"/>
          </p:cNvSpPr>
          <p:nvPr>
            <p:custDataLst>
              <p:tags r:id="rId35"/>
            </p:custDataLst>
          </p:nvPr>
        </p:nvSpPr>
        <p:spPr bwMode="auto">
          <a:xfrm>
            <a:off x="5644879" y="3835084"/>
            <a:ext cx="2527541" cy="30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285750" indent="-285750" eaLnBrk="1" hangingPunct="1">
              <a:lnSpc>
                <a:spcPct val="100000"/>
              </a:lnSpc>
              <a:spcBef>
                <a:spcPct val="0"/>
              </a:spcBef>
              <a:buClr>
                <a:schemeClr val="accent1"/>
              </a:buClr>
              <a:buFont typeface="Wingdings" panose="05000000000000000000" pitchFamily="2" charset="2"/>
              <a:buChar char="n"/>
              <a:defRPr/>
            </a:pPr>
            <a:r>
              <a:rPr lang="zh-CN" altLang="en-US" sz="1600" b="1" dirty="0">
                <a:solidFill>
                  <a:schemeClr val="tx1">
                    <a:lumMod val="65000"/>
                    <a:lumOff val="35000"/>
                  </a:schemeClr>
                </a:solidFill>
                <a:latin typeface="+mn-lt"/>
                <a:ea typeface="+mn-ea"/>
              </a:rPr>
              <a:t>无薪事假</a:t>
            </a:r>
            <a:endParaRPr lang="zh-CN" altLang="en-US" sz="1600" b="1" dirty="0">
              <a:solidFill>
                <a:schemeClr val="tx1">
                  <a:lumMod val="65000"/>
                  <a:lumOff val="35000"/>
                </a:schemeClr>
              </a:solidFill>
              <a:latin typeface="+mn-lt"/>
              <a:ea typeface="+mn-ea"/>
            </a:endParaRPr>
          </a:p>
        </p:txBody>
      </p:sp>
      <p:sp>
        <p:nvSpPr>
          <p:cNvPr id="42" name="MH_SubTitle_7"/>
          <p:cNvSpPr txBox="1">
            <a:spLocks noChangeArrowheads="1"/>
          </p:cNvSpPr>
          <p:nvPr>
            <p:custDataLst>
              <p:tags r:id="rId36"/>
            </p:custDataLst>
          </p:nvPr>
        </p:nvSpPr>
        <p:spPr bwMode="auto">
          <a:xfrm>
            <a:off x="5644879" y="4353351"/>
            <a:ext cx="2527541" cy="30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285750" indent="-285750" eaLnBrk="1" hangingPunct="1">
              <a:lnSpc>
                <a:spcPct val="100000"/>
              </a:lnSpc>
              <a:spcBef>
                <a:spcPct val="0"/>
              </a:spcBef>
              <a:buClr>
                <a:schemeClr val="accent2"/>
              </a:buClr>
              <a:buFont typeface="Wingdings" panose="05000000000000000000" pitchFamily="2" charset="2"/>
              <a:buChar char="n"/>
              <a:defRPr/>
            </a:pPr>
            <a:r>
              <a:rPr lang="zh-CN" altLang="en-US" sz="1600" b="1" dirty="0">
                <a:solidFill>
                  <a:schemeClr val="tx1">
                    <a:lumMod val="65000"/>
                    <a:lumOff val="35000"/>
                  </a:schemeClr>
                </a:solidFill>
                <a:latin typeface="+mn-lt"/>
                <a:ea typeface="+mn-ea"/>
              </a:rPr>
              <a:t>补休</a:t>
            </a:r>
            <a:endParaRPr lang="zh-CN" altLang="en-US" sz="1600" b="1" dirty="0">
              <a:solidFill>
                <a:schemeClr val="tx1">
                  <a:lumMod val="65000"/>
                  <a:lumOff val="35000"/>
                </a:schemeClr>
              </a:solidFill>
              <a:latin typeface="+mn-lt"/>
              <a:ea typeface="+mn-ea"/>
            </a:endParaRPr>
          </a:p>
        </p:txBody>
      </p:sp>
      <p:sp>
        <p:nvSpPr>
          <p:cNvPr id="43" name="MH_SubTitle_2"/>
          <p:cNvSpPr txBox="1">
            <a:spLocks noChangeArrowheads="1"/>
          </p:cNvSpPr>
          <p:nvPr>
            <p:custDataLst>
              <p:tags r:id="rId37"/>
            </p:custDataLst>
          </p:nvPr>
        </p:nvSpPr>
        <p:spPr bwMode="auto">
          <a:xfrm>
            <a:off x="5644879" y="1766338"/>
            <a:ext cx="2527541" cy="30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285750" indent="-285750" eaLnBrk="1" hangingPunct="1">
              <a:lnSpc>
                <a:spcPct val="100000"/>
              </a:lnSpc>
              <a:spcBef>
                <a:spcPct val="0"/>
              </a:spcBef>
              <a:buClr>
                <a:schemeClr val="accent1"/>
              </a:buClr>
              <a:buFont typeface="Wingdings" panose="05000000000000000000" pitchFamily="2" charset="2"/>
              <a:buChar char="n"/>
              <a:defRPr/>
            </a:pPr>
            <a:r>
              <a:rPr lang="zh-CN" altLang="en-US" sz="1600" b="1" dirty="0">
                <a:solidFill>
                  <a:schemeClr val="tx1">
                    <a:lumMod val="65000"/>
                    <a:lumOff val="35000"/>
                  </a:schemeClr>
                </a:solidFill>
                <a:latin typeface="+mn-lt"/>
                <a:ea typeface="+mn-ea"/>
              </a:rPr>
              <a:t>休息日</a:t>
            </a:r>
            <a:endParaRPr lang="zh-CN" altLang="en-US" sz="1600" b="1" dirty="0">
              <a:solidFill>
                <a:schemeClr val="tx1">
                  <a:lumMod val="65000"/>
                  <a:lumOff val="35000"/>
                </a:schemeClr>
              </a:solidFill>
              <a:latin typeface="+mn-lt"/>
              <a:ea typeface="+mn-ea"/>
            </a:endParaRPr>
          </a:p>
        </p:txBody>
      </p:sp>
    </p:spTree>
    <p:custDataLst>
      <p:tags r:id="rId38"/>
    </p:custDataLst>
  </p:cSld>
  <p:clrMapOvr>
    <a:masterClrMapping/>
  </p:clrMapOvr>
  <mc:AlternateContent xmlns:mc="http://schemas.openxmlformats.org/markup-compatibility/2006">
    <mc:Choice xmlns:p14="http://schemas.microsoft.com/office/powerpoint/2010/main" Requires="p14">
      <p:transition spd="slow" p14:dur="1600" advTm="8000">
        <p14:gallery dir="l"/>
      </p:transition>
    </mc:Choice>
    <mc:Fallback>
      <p:transition spd="slow" advTm="8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wipe(left)">
                                          <p:cBhvr>
                                            <p:cTn id="12" dur="250"/>
                                            <p:tgtEl>
                                              <p:spTgt spid="2055"/>
                                            </p:tgtEl>
                                          </p:cBhvr>
                                        </p:animEffect>
                                      </p:childTnLst>
                                    </p:cTn>
                                  </p:par>
                                  <p:par>
                                    <p:cTn id="13" presetID="35"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style.rotation</p:attrName>
                                            </p:attrNameLst>
                                          </p:cBhvr>
                                          <p:tavLst>
                                            <p:tav tm="0">
                                              <p:val>
                                                <p:fltVal val="720"/>
                                              </p:val>
                                            </p:tav>
                                            <p:tav tm="100000">
                                              <p:val>
                                                <p:fltVal val="0"/>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ppt_w</p:attrName>
                                            </p:attrNameLst>
                                          </p:cBhvr>
                                          <p:tavLst>
                                            <p:tav tm="0">
                                              <p:val>
                                                <p:fltVal val="0"/>
                                              </p:val>
                                            </p:tav>
                                            <p:tav tm="100000">
                                              <p:val>
                                                <p:strVal val="#ppt_w"/>
                                              </p:val>
                                            </p:tav>
                                          </p:tavLst>
                                        </p:anim>
                                      </p:childTnLst>
                                    </p:cTn>
                                  </p:par>
                                  <p:par>
                                    <p:cTn id="19" presetID="2" presetClass="entr" presetSubtype="2" fill="hold" grpId="0" nodeType="withEffect" p14:presetBounceEnd="50000">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14:bounceEnd="50000">
                                          <p:cBhvr additive="base">
                                            <p:cTn id="21" dur="1000" fill="hold"/>
                                            <p:tgtEl>
                                              <p:spTgt spid="37"/>
                                            </p:tgtEl>
                                            <p:attrNameLst>
                                              <p:attrName>ppt_x</p:attrName>
                                            </p:attrNameLst>
                                          </p:cBhvr>
                                          <p:tavLst>
                                            <p:tav tm="0">
                                              <p:val>
                                                <p:strVal val="1+#ppt_w/2"/>
                                              </p:val>
                                            </p:tav>
                                            <p:tav tm="100000">
                                              <p:val>
                                                <p:strVal val="#ppt_x"/>
                                              </p:val>
                                            </p:tav>
                                          </p:tavLst>
                                        </p:anim>
                                        <p:anim calcmode="lin" valueType="num" p14:bounceEnd="50000">
                                          <p:cBhvr additive="base">
                                            <p:cTn id="22" dur="1000" fill="hold"/>
                                            <p:tgtEl>
                                              <p:spTgt spid="37"/>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wipe(left)">
                                          <p:cBhvr>
                                            <p:cTn id="26" dur="250"/>
                                            <p:tgtEl>
                                              <p:spTgt spid="2056"/>
                                            </p:tgtEl>
                                          </p:cBhvr>
                                        </p:animEffect>
                                      </p:childTnLst>
                                    </p:cTn>
                                  </p:par>
                                  <p:par>
                                    <p:cTn id="27" presetID="35"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style.rotation</p:attrName>
                                            </p:attrNameLst>
                                          </p:cBhvr>
                                          <p:tavLst>
                                            <p:tav tm="0">
                                              <p:val>
                                                <p:fltVal val="720"/>
                                              </p:val>
                                            </p:tav>
                                            <p:tav tm="100000">
                                              <p:val>
                                                <p:fltVal val="0"/>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ppt_w</p:attrName>
                                            </p:attrNameLst>
                                          </p:cBhvr>
                                          <p:tavLst>
                                            <p:tav tm="0">
                                              <p:val>
                                                <p:fltVal val="0"/>
                                              </p:val>
                                            </p:tav>
                                            <p:tav tm="100000">
                                              <p:val>
                                                <p:strVal val="#ppt_w"/>
                                              </p:val>
                                            </p:tav>
                                          </p:tavLst>
                                        </p:anim>
                                      </p:childTnLst>
                                    </p:cTn>
                                  </p:par>
                                  <p:par>
                                    <p:cTn id="33" presetID="2" presetClass="entr" presetSubtype="2" fill="hold" grpId="0" nodeType="withEffect" p14:presetBounceEnd="50000">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14:bounceEnd="50000">
                                          <p:cBhvr additive="base">
                                            <p:cTn id="35" dur="1000" fill="hold"/>
                                            <p:tgtEl>
                                              <p:spTgt spid="43"/>
                                            </p:tgtEl>
                                            <p:attrNameLst>
                                              <p:attrName>ppt_x</p:attrName>
                                            </p:attrNameLst>
                                          </p:cBhvr>
                                          <p:tavLst>
                                            <p:tav tm="0">
                                              <p:val>
                                                <p:strVal val="1+#ppt_w/2"/>
                                              </p:val>
                                            </p:tav>
                                            <p:tav tm="100000">
                                              <p:val>
                                                <p:strVal val="#ppt_x"/>
                                              </p:val>
                                            </p:tav>
                                          </p:tavLst>
                                        </p:anim>
                                        <p:anim calcmode="lin" valueType="num" p14:bounceEnd="50000">
                                          <p:cBhvr additive="base">
                                            <p:cTn id="36" dur="1000" fill="hold"/>
                                            <p:tgtEl>
                                              <p:spTgt spid="43"/>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054"/>
                                            </p:tgtEl>
                                            <p:attrNameLst>
                                              <p:attrName>style.visibility</p:attrName>
                                            </p:attrNameLst>
                                          </p:cBhvr>
                                          <p:to>
                                            <p:strVal val="visible"/>
                                          </p:to>
                                        </p:set>
                                        <p:animEffect transition="in" filter="wipe(left)">
                                          <p:cBhvr>
                                            <p:cTn id="40" dur="250"/>
                                            <p:tgtEl>
                                              <p:spTgt spid="2054"/>
                                            </p:tgtEl>
                                          </p:cBhvr>
                                        </p:animEffect>
                                      </p:childTnLst>
                                    </p:cTn>
                                  </p:par>
                                  <p:par>
                                    <p:cTn id="41" presetID="35"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style.rotation</p:attrName>
                                            </p:attrNameLst>
                                          </p:cBhvr>
                                          <p:tavLst>
                                            <p:tav tm="0">
                                              <p:val>
                                                <p:fltVal val="720"/>
                                              </p:val>
                                            </p:tav>
                                            <p:tav tm="100000">
                                              <p:val>
                                                <p:fltVal val="0"/>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 calcmode="lin" valueType="num">
                                          <p:cBhvr>
                                            <p:cTn id="46" dur="500" fill="hold"/>
                                            <p:tgtEl>
                                              <p:spTgt spid="5"/>
                                            </p:tgtEl>
                                            <p:attrNameLst>
                                              <p:attrName>ppt_w</p:attrName>
                                            </p:attrNameLst>
                                          </p:cBhvr>
                                          <p:tavLst>
                                            <p:tav tm="0">
                                              <p:val>
                                                <p:fltVal val="0"/>
                                              </p:val>
                                            </p:tav>
                                            <p:tav tm="100000">
                                              <p:val>
                                                <p:strVal val="#ppt_w"/>
                                              </p:val>
                                            </p:tav>
                                          </p:tavLst>
                                        </p:anim>
                                      </p:childTnLst>
                                    </p:cTn>
                                  </p:par>
                                  <p:par>
                                    <p:cTn id="47" presetID="2" presetClass="entr" presetSubtype="2" fill="hold" grpId="0" nodeType="withEffect" p14:presetBounceEnd="50000">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14:bounceEnd="50000">
                                          <p:cBhvr additive="base">
                                            <p:cTn id="49" dur="1000" fill="hold"/>
                                            <p:tgtEl>
                                              <p:spTgt spid="38"/>
                                            </p:tgtEl>
                                            <p:attrNameLst>
                                              <p:attrName>ppt_x</p:attrName>
                                            </p:attrNameLst>
                                          </p:cBhvr>
                                          <p:tavLst>
                                            <p:tav tm="0">
                                              <p:val>
                                                <p:strVal val="1+#ppt_w/2"/>
                                              </p:val>
                                            </p:tav>
                                            <p:tav tm="100000">
                                              <p:val>
                                                <p:strVal val="#ppt_x"/>
                                              </p:val>
                                            </p:tav>
                                          </p:tavLst>
                                        </p:anim>
                                        <p:anim calcmode="lin" valueType="num" p14:bounceEnd="50000">
                                          <p:cBhvr additive="base">
                                            <p:cTn id="50" dur="1000" fill="hold"/>
                                            <p:tgtEl>
                                              <p:spTgt spid="38"/>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250"/>
                                            <p:tgtEl>
                                              <p:spTgt spid="11"/>
                                            </p:tgtEl>
                                          </p:cBhvr>
                                        </p:animEffect>
                                      </p:childTnLst>
                                    </p:cTn>
                                  </p:par>
                                  <p:par>
                                    <p:cTn id="55" presetID="35"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anim calcmode="lin" valueType="num">
                                          <p:cBhvr>
                                            <p:cTn id="58" dur="500" fill="hold"/>
                                            <p:tgtEl>
                                              <p:spTgt spid="6"/>
                                            </p:tgtEl>
                                            <p:attrNameLst>
                                              <p:attrName>style.rotation</p:attrName>
                                            </p:attrNameLst>
                                          </p:cBhvr>
                                          <p:tavLst>
                                            <p:tav tm="0">
                                              <p:val>
                                                <p:fltVal val="720"/>
                                              </p:val>
                                            </p:tav>
                                            <p:tav tm="100000">
                                              <p:val>
                                                <p:fltVal val="0"/>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 calcmode="lin" valueType="num">
                                          <p:cBhvr>
                                            <p:cTn id="60" dur="500" fill="hold"/>
                                            <p:tgtEl>
                                              <p:spTgt spid="6"/>
                                            </p:tgtEl>
                                            <p:attrNameLst>
                                              <p:attrName>ppt_w</p:attrName>
                                            </p:attrNameLst>
                                          </p:cBhvr>
                                          <p:tavLst>
                                            <p:tav tm="0">
                                              <p:val>
                                                <p:fltVal val="0"/>
                                              </p:val>
                                            </p:tav>
                                            <p:tav tm="100000">
                                              <p:val>
                                                <p:strVal val="#ppt_w"/>
                                              </p:val>
                                            </p:tav>
                                          </p:tavLst>
                                        </p:anim>
                                      </p:childTnLst>
                                    </p:cTn>
                                  </p:par>
                                  <p:par>
                                    <p:cTn id="61" presetID="2" presetClass="entr" presetSubtype="2" fill="hold" grpId="0" nodeType="withEffect" p14:presetBounceEnd="50000">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14:bounceEnd="50000">
                                          <p:cBhvr additive="base">
                                            <p:cTn id="63" dur="1000" fill="hold"/>
                                            <p:tgtEl>
                                              <p:spTgt spid="39"/>
                                            </p:tgtEl>
                                            <p:attrNameLst>
                                              <p:attrName>ppt_x</p:attrName>
                                            </p:attrNameLst>
                                          </p:cBhvr>
                                          <p:tavLst>
                                            <p:tav tm="0">
                                              <p:val>
                                                <p:strVal val="1+#ppt_w/2"/>
                                              </p:val>
                                            </p:tav>
                                            <p:tav tm="100000">
                                              <p:val>
                                                <p:strVal val="#ppt_x"/>
                                              </p:val>
                                            </p:tav>
                                          </p:tavLst>
                                        </p:anim>
                                        <p:anim calcmode="lin" valueType="num" p14:bounceEnd="50000">
                                          <p:cBhvr additive="base">
                                            <p:cTn id="64" dur="1000" fill="hold"/>
                                            <p:tgtEl>
                                              <p:spTgt spid="39"/>
                                            </p:tgtEl>
                                            <p:attrNameLst>
                                              <p:attrName>ppt_y</p:attrName>
                                            </p:attrNameLst>
                                          </p:cBhvr>
                                          <p:tavLst>
                                            <p:tav tm="0">
                                              <p:val>
                                                <p:strVal val="#ppt_y"/>
                                              </p:val>
                                            </p:tav>
                                            <p:tav tm="100000">
                                              <p:val>
                                                <p:strVal val="#ppt_y"/>
                                              </p:val>
                                            </p:tav>
                                          </p:tavLst>
                                        </p:anim>
                                      </p:childTnLst>
                                    </p:cTn>
                                  </p:par>
                                </p:childTnLst>
                              </p:cTn>
                            </p:par>
                            <p:par>
                              <p:cTn id="65" fill="hold">
                                <p:stCondLst>
                                  <p:cond delay="3000"/>
                                </p:stCondLst>
                                <p:childTnLst>
                                  <p:par>
                                    <p:cTn id="66" presetID="22" presetClass="entr" presetSubtype="8" fill="hold" grpId="0" nodeType="afterEffect">
                                      <p:stCondLst>
                                        <p:cond delay="0"/>
                                      </p:stCondLst>
                                      <p:childTnLst>
                                        <p:set>
                                          <p:cBhvr>
                                            <p:cTn id="67" dur="1" fill="hold">
                                              <p:stCondLst>
                                                <p:cond delay="0"/>
                                              </p:stCondLst>
                                            </p:cTn>
                                            <p:tgtEl>
                                              <p:spTgt spid="2053"/>
                                            </p:tgtEl>
                                            <p:attrNameLst>
                                              <p:attrName>style.visibility</p:attrName>
                                            </p:attrNameLst>
                                          </p:cBhvr>
                                          <p:to>
                                            <p:strVal val="visible"/>
                                          </p:to>
                                        </p:set>
                                        <p:animEffect transition="in" filter="wipe(left)">
                                          <p:cBhvr>
                                            <p:cTn id="68" dur="250"/>
                                            <p:tgtEl>
                                              <p:spTgt spid="2053"/>
                                            </p:tgtEl>
                                          </p:cBhvr>
                                        </p:animEffect>
                                      </p:childTnLst>
                                    </p:cTn>
                                  </p:par>
                                  <p:par>
                                    <p:cTn id="69" presetID="35"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anim calcmode="lin" valueType="num">
                                          <p:cBhvr>
                                            <p:cTn id="72" dur="500" fill="hold"/>
                                            <p:tgtEl>
                                              <p:spTgt spid="7"/>
                                            </p:tgtEl>
                                            <p:attrNameLst>
                                              <p:attrName>style.rotation</p:attrName>
                                            </p:attrNameLst>
                                          </p:cBhvr>
                                          <p:tavLst>
                                            <p:tav tm="0">
                                              <p:val>
                                                <p:fltVal val="720"/>
                                              </p:val>
                                            </p:tav>
                                            <p:tav tm="100000">
                                              <p:val>
                                                <p:fltVal val="0"/>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 calcmode="lin" valueType="num">
                                          <p:cBhvr>
                                            <p:cTn id="74" dur="500" fill="hold"/>
                                            <p:tgtEl>
                                              <p:spTgt spid="7"/>
                                            </p:tgtEl>
                                            <p:attrNameLst>
                                              <p:attrName>ppt_w</p:attrName>
                                            </p:attrNameLst>
                                          </p:cBhvr>
                                          <p:tavLst>
                                            <p:tav tm="0">
                                              <p:val>
                                                <p:fltVal val="0"/>
                                              </p:val>
                                            </p:tav>
                                            <p:tav tm="100000">
                                              <p:val>
                                                <p:strVal val="#ppt_w"/>
                                              </p:val>
                                            </p:tav>
                                          </p:tavLst>
                                        </p:anim>
                                      </p:childTnLst>
                                    </p:cTn>
                                  </p:par>
                                  <p:par>
                                    <p:cTn id="75" presetID="2" presetClass="entr" presetSubtype="2" fill="hold" grpId="0" nodeType="withEffect" p14:presetBounceEnd="50000">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14:bounceEnd="50000">
                                          <p:cBhvr additive="base">
                                            <p:cTn id="77" dur="100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78" dur="1000" fill="hold"/>
                                            <p:tgtEl>
                                              <p:spTgt spid="40"/>
                                            </p:tgtEl>
                                            <p:attrNameLst>
                                              <p:attrName>ppt_y</p:attrName>
                                            </p:attrNameLst>
                                          </p:cBhvr>
                                          <p:tavLst>
                                            <p:tav tm="0">
                                              <p:val>
                                                <p:strVal val="#ppt_y"/>
                                              </p:val>
                                            </p:tav>
                                            <p:tav tm="100000">
                                              <p:val>
                                                <p:strVal val="#ppt_y"/>
                                              </p:val>
                                            </p:tav>
                                          </p:tavLst>
                                        </p:anim>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052"/>
                                            </p:tgtEl>
                                            <p:attrNameLst>
                                              <p:attrName>style.visibility</p:attrName>
                                            </p:attrNameLst>
                                          </p:cBhvr>
                                          <p:to>
                                            <p:strVal val="visible"/>
                                          </p:to>
                                        </p:set>
                                        <p:animEffect transition="in" filter="wipe(left)">
                                          <p:cBhvr>
                                            <p:cTn id="82" dur="250"/>
                                            <p:tgtEl>
                                              <p:spTgt spid="2052"/>
                                            </p:tgtEl>
                                          </p:cBhvr>
                                        </p:animEffect>
                                      </p:childTnLst>
                                    </p:cTn>
                                  </p:par>
                                  <p:par>
                                    <p:cTn id="83" presetID="35"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anim calcmode="lin" valueType="num">
                                          <p:cBhvr>
                                            <p:cTn id="86" dur="500" fill="hold"/>
                                            <p:tgtEl>
                                              <p:spTgt spid="8"/>
                                            </p:tgtEl>
                                            <p:attrNameLst>
                                              <p:attrName>style.rotation</p:attrName>
                                            </p:attrNameLst>
                                          </p:cBhvr>
                                          <p:tavLst>
                                            <p:tav tm="0">
                                              <p:val>
                                                <p:fltVal val="720"/>
                                              </p:val>
                                            </p:tav>
                                            <p:tav tm="100000">
                                              <p:val>
                                                <p:fltVal val="0"/>
                                              </p:val>
                                            </p:tav>
                                          </p:tavLst>
                                        </p:anim>
                                        <p:anim calcmode="lin" valueType="num">
                                          <p:cBhvr>
                                            <p:cTn id="87" dur="500" fill="hold"/>
                                            <p:tgtEl>
                                              <p:spTgt spid="8"/>
                                            </p:tgtEl>
                                            <p:attrNameLst>
                                              <p:attrName>ppt_h</p:attrName>
                                            </p:attrNameLst>
                                          </p:cBhvr>
                                          <p:tavLst>
                                            <p:tav tm="0">
                                              <p:val>
                                                <p:fltVal val="0"/>
                                              </p:val>
                                            </p:tav>
                                            <p:tav tm="100000">
                                              <p:val>
                                                <p:strVal val="#ppt_h"/>
                                              </p:val>
                                            </p:tav>
                                          </p:tavLst>
                                        </p:anim>
                                        <p:anim calcmode="lin" valueType="num">
                                          <p:cBhvr>
                                            <p:cTn id="88" dur="500" fill="hold"/>
                                            <p:tgtEl>
                                              <p:spTgt spid="8"/>
                                            </p:tgtEl>
                                            <p:attrNameLst>
                                              <p:attrName>ppt_w</p:attrName>
                                            </p:attrNameLst>
                                          </p:cBhvr>
                                          <p:tavLst>
                                            <p:tav tm="0">
                                              <p:val>
                                                <p:fltVal val="0"/>
                                              </p:val>
                                            </p:tav>
                                            <p:tav tm="100000">
                                              <p:val>
                                                <p:strVal val="#ppt_w"/>
                                              </p:val>
                                            </p:tav>
                                          </p:tavLst>
                                        </p:anim>
                                      </p:childTnLst>
                                    </p:cTn>
                                  </p:par>
                                  <p:par>
                                    <p:cTn id="89" presetID="2" presetClass="entr" presetSubtype="2" fill="hold" grpId="0" nodeType="withEffect" p14:presetBounceEnd="50000">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14:bounceEnd="50000">
                                          <p:cBhvr additive="base">
                                            <p:cTn id="91" dur="1000" fill="hold"/>
                                            <p:tgtEl>
                                              <p:spTgt spid="41"/>
                                            </p:tgtEl>
                                            <p:attrNameLst>
                                              <p:attrName>ppt_x</p:attrName>
                                            </p:attrNameLst>
                                          </p:cBhvr>
                                          <p:tavLst>
                                            <p:tav tm="0">
                                              <p:val>
                                                <p:strVal val="1+#ppt_w/2"/>
                                              </p:val>
                                            </p:tav>
                                            <p:tav tm="100000">
                                              <p:val>
                                                <p:strVal val="#ppt_x"/>
                                              </p:val>
                                            </p:tav>
                                          </p:tavLst>
                                        </p:anim>
                                        <p:anim calcmode="lin" valueType="num" p14:bounceEnd="50000">
                                          <p:cBhvr additive="base">
                                            <p:cTn id="92" dur="1000" fill="hold"/>
                                            <p:tgtEl>
                                              <p:spTgt spid="41"/>
                                            </p:tgtEl>
                                            <p:attrNameLst>
                                              <p:attrName>ppt_y</p:attrName>
                                            </p:attrNameLst>
                                          </p:cBhvr>
                                          <p:tavLst>
                                            <p:tav tm="0">
                                              <p:val>
                                                <p:strVal val="#ppt_y"/>
                                              </p:val>
                                            </p:tav>
                                            <p:tav tm="100000">
                                              <p:val>
                                                <p:strVal val="#ppt_y"/>
                                              </p:val>
                                            </p:tav>
                                          </p:tavLst>
                                        </p:anim>
                                      </p:childTnLst>
                                    </p:cTn>
                                  </p:par>
                                </p:childTnLst>
                              </p:cTn>
                            </p:par>
                            <p:par>
                              <p:cTn id="93" fill="hold">
                                <p:stCondLst>
                                  <p:cond delay="4000"/>
                                </p:stCondLst>
                                <p:childTnLst>
                                  <p:par>
                                    <p:cTn id="94" presetID="22" presetClass="entr" presetSubtype="8" fill="hold" grpId="0" nodeType="afterEffect">
                                      <p:stCondLst>
                                        <p:cond delay="0"/>
                                      </p:stCondLst>
                                      <p:childTnLst>
                                        <p:set>
                                          <p:cBhvr>
                                            <p:cTn id="95" dur="1" fill="hold">
                                              <p:stCondLst>
                                                <p:cond delay="0"/>
                                              </p:stCondLst>
                                            </p:cTn>
                                            <p:tgtEl>
                                              <p:spTgt spid="2061"/>
                                            </p:tgtEl>
                                            <p:attrNameLst>
                                              <p:attrName>style.visibility</p:attrName>
                                            </p:attrNameLst>
                                          </p:cBhvr>
                                          <p:to>
                                            <p:strVal val="visible"/>
                                          </p:to>
                                        </p:set>
                                        <p:animEffect transition="in" filter="wipe(left)">
                                          <p:cBhvr>
                                            <p:cTn id="96" dur="250"/>
                                            <p:tgtEl>
                                              <p:spTgt spid="2061"/>
                                            </p:tgtEl>
                                          </p:cBhvr>
                                        </p:animEffect>
                                      </p:childTnLst>
                                    </p:cTn>
                                  </p:par>
                                  <p:par>
                                    <p:cTn id="97" presetID="35" presetClass="entr" presetSubtype="0" fill="hold" nodeType="with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fade">
                                          <p:cBhvr>
                                            <p:cTn id="99" dur="500"/>
                                            <p:tgtEl>
                                              <p:spTgt spid="9"/>
                                            </p:tgtEl>
                                          </p:cBhvr>
                                        </p:animEffect>
                                        <p:anim calcmode="lin" valueType="num">
                                          <p:cBhvr>
                                            <p:cTn id="100" dur="500" fill="hold"/>
                                            <p:tgtEl>
                                              <p:spTgt spid="9"/>
                                            </p:tgtEl>
                                            <p:attrNameLst>
                                              <p:attrName>style.rotation</p:attrName>
                                            </p:attrNameLst>
                                          </p:cBhvr>
                                          <p:tavLst>
                                            <p:tav tm="0">
                                              <p:val>
                                                <p:fltVal val="720"/>
                                              </p:val>
                                            </p:tav>
                                            <p:tav tm="100000">
                                              <p:val>
                                                <p:fltVal val="0"/>
                                              </p:val>
                                            </p:tav>
                                          </p:tavLst>
                                        </p:anim>
                                        <p:anim calcmode="lin" valueType="num">
                                          <p:cBhvr>
                                            <p:cTn id="101" dur="500" fill="hold"/>
                                            <p:tgtEl>
                                              <p:spTgt spid="9"/>
                                            </p:tgtEl>
                                            <p:attrNameLst>
                                              <p:attrName>ppt_h</p:attrName>
                                            </p:attrNameLst>
                                          </p:cBhvr>
                                          <p:tavLst>
                                            <p:tav tm="0">
                                              <p:val>
                                                <p:fltVal val="0"/>
                                              </p:val>
                                            </p:tav>
                                            <p:tav tm="100000">
                                              <p:val>
                                                <p:strVal val="#ppt_h"/>
                                              </p:val>
                                            </p:tav>
                                          </p:tavLst>
                                        </p:anim>
                                        <p:anim calcmode="lin" valueType="num">
                                          <p:cBhvr>
                                            <p:cTn id="102" dur="500" fill="hold"/>
                                            <p:tgtEl>
                                              <p:spTgt spid="9"/>
                                            </p:tgtEl>
                                            <p:attrNameLst>
                                              <p:attrName>ppt_w</p:attrName>
                                            </p:attrNameLst>
                                          </p:cBhvr>
                                          <p:tavLst>
                                            <p:tav tm="0">
                                              <p:val>
                                                <p:fltVal val="0"/>
                                              </p:val>
                                            </p:tav>
                                            <p:tav tm="100000">
                                              <p:val>
                                                <p:strVal val="#ppt_w"/>
                                              </p:val>
                                            </p:tav>
                                          </p:tavLst>
                                        </p:anim>
                                      </p:childTnLst>
                                    </p:cTn>
                                  </p:par>
                                  <p:par>
                                    <p:cTn id="103" presetID="2" presetClass="entr" presetSubtype="2" fill="hold" grpId="0" nodeType="withEffect" p14:presetBounceEnd="50000">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14:bounceEnd="50000">
                                          <p:cBhvr additive="base">
                                            <p:cTn id="105" dur="1000" fill="hold"/>
                                            <p:tgtEl>
                                              <p:spTgt spid="42"/>
                                            </p:tgtEl>
                                            <p:attrNameLst>
                                              <p:attrName>ppt_x</p:attrName>
                                            </p:attrNameLst>
                                          </p:cBhvr>
                                          <p:tavLst>
                                            <p:tav tm="0">
                                              <p:val>
                                                <p:strVal val="1+#ppt_w/2"/>
                                              </p:val>
                                            </p:tav>
                                            <p:tav tm="100000">
                                              <p:val>
                                                <p:strVal val="#ppt_x"/>
                                              </p:val>
                                            </p:tav>
                                          </p:tavLst>
                                        </p:anim>
                                        <p:anim calcmode="lin" valueType="num" p14:bounceEnd="50000">
                                          <p:cBhvr additive="base">
                                            <p:cTn id="106" dur="10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52" grpId="0" animBg="1"/>
          <p:bldP spid="2053" grpId="0" animBg="1"/>
          <p:bldP spid="2054" grpId="0" animBg="1"/>
          <p:bldP spid="2055" grpId="0" animBg="1"/>
          <p:bldP spid="2056" grpId="0" animBg="1"/>
          <p:bldP spid="2061" grpId="0" animBg="1"/>
          <p:bldP spid="37" grpId="0"/>
          <p:bldP spid="38" grpId="0"/>
          <p:bldP spid="39" grpId="0"/>
          <p:bldP spid="40" grpId="0"/>
          <p:bldP spid="41" grpId="0"/>
          <p:bldP spid="42" grpId="0"/>
          <p:bldP spid="4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wipe(left)">
                                          <p:cBhvr>
                                            <p:cTn id="12" dur="250"/>
                                            <p:tgtEl>
                                              <p:spTgt spid="2055"/>
                                            </p:tgtEl>
                                          </p:cBhvr>
                                        </p:animEffect>
                                      </p:childTnLst>
                                    </p:cTn>
                                  </p:par>
                                  <p:par>
                                    <p:cTn id="13" presetID="35"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style.rotation</p:attrName>
                                            </p:attrNameLst>
                                          </p:cBhvr>
                                          <p:tavLst>
                                            <p:tav tm="0">
                                              <p:val>
                                                <p:fltVal val="720"/>
                                              </p:val>
                                            </p:tav>
                                            <p:tav tm="100000">
                                              <p:val>
                                                <p:fltVal val="0"/>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 calcmode="lin" valueType="num">
                                          <p:cBhvr>
                                            <p:cTn id="18" dur="500" fill="hold"/>
                                            <p:tgtEl>
                                              <p:spTgt spid="3"/>
                                            </p:tgtEl>
                                            <p:attrNameLst>
                                              <p:attrName>ppt_w</p:attrName>
                                            </p:attrNameLst>
                                          </p:cBhvr>
                                          <p:tavLst>
                                            <p:tav tm="0">
                                              <p:val>
                                                <p:fltVal val="0"/>
                                              </p:val>
                                            </p:tav>
                                            <p:tav tm="100000">
                                              <p:val>
                                                <p:strVal val="#ppt_w"/>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1000" fill="hold"/>
                                            <p:tgtEl>
                                              <p:spTgt spid="37"/>
                                            </p:tgtEl>
                                            <p:attrNameLst>
                                              <p:attrName>ppt_x</p:attrName>
                                            </p:attrNameLst>
                                          </p:cBhvr>
                                          <p:tavLst>
                                            <p:tav tm="0">
                                              <p:val>
                                                <p:strVal val="1+#ppt_w/2"/>
                                              </p:val>
                                            </p:tav>
                                            <p:tav tm="100000">
                                              <p:val>
                                                <p:strVal val="#ppt_x"/>
                                              </p:val>
                                            </p:tav>
                                          </p:tavLst>
                                        </p:anim>
                                        <p:anim calcmode="lin" valueType="num">
                                          <p:cBhvr additive="base">
                                            <p:cTn id="22" dur="1000" fill="hold"/>
                                            <p:tgtEl>
                                              <p:spTgt spid="37"/>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056"/>
                                            </p:tgtEl>
                                            <p:attrNameLst>
                                              <p:attrName>style.visibility</p:attrName>
                                            </p:attrNameLst>
                                          </p:cBhvr>
                                          <p:to>
                                            <p:strVal val="visible"/>
                                          </p:to>
                                        </p:set>
                                        <p:animEffect transition="in" filter="wipe(left)">
                                          <p:cBhvr>
                                            <p:cTn id="26" dur="250"/>
                                            <p:tgtEl>
                                              <p:spTgt spid="2056"/>
                                            </p:tgtEl>
                                          </p:cBhvr>
                                        </p:animEffect>
                                      </p:childTnLst>
                                    </p:cTn>
                                  </p:par>
                                  <p:par>
                                    <p:cTn id="27" presetID="35"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style.rotation</p:attrName>
                                            </p:attrNameLst>
                                          </p:cBhvr>
                                          <p:tavLst>
                                            <p:tav tm="0">
                                              <p:val>
                                                <p:fltVal val="720"/>
                                              </p:val>
                                            </p:tav>
                                            <p:tav tm="100000">
                                              <p:val>
                                                <p:fltVal val="0"/>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ppt_w</p:attrName>
                                            </p:attrNameLst>
                                          </p:cBhvr>
                                          <p:tavLst>
                                            <p:tav tm="0">
                                              <p:val>
                                                <p:fltVal val="0"/>
                                              </p:val>
                                            </p:tav>
                                            <p:tav tm="100000">
                                              <p:val>
                                                <p:strVal val="#ppt_w"/>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1000" fill="hold"/>
                                            <p:tgtEl>
                                              <p:spTgt spid="43"/>
                                            </p:tgtEl>
                                            <p:attrNameLst>
                                              <p:attrName>ppt_x</p:attrName>
                                            </p:attrNameLst>
                                          </p:cBhvr>
                                          <p:tavLst>
                                            <p:tav tm="0">
                                              <p:val>
                                                <p:strVal val="1+#ppt_w/2"/>
                                              </p:val>
                                            </p:tav>
                                            <p:tav tm="100000">
                                              <p:val>
                                                <p:strVal val="#ppt_x"/>
                                              </p:val>
                                            </p:tav>
                                          </p:tavLst>
                                        </p:anim>
                                        <p:anim calcmode="lin" valueType="num">
                                          <p:cBhvr additive="base">
                                            <p:cTn id="36" dur="1000" fill="hold"/>
                                            <p:tgtEl>
                                              <p:spTgt spid="43"/>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2054"/>
                                            </p:tgtEl>
                                            <p:attrNameLst>
                                              <p:attrName>style.visibility</p:attrName>
                                            </p:attrNameLst>
                                          </p:cBhvr>
                                          <p:to>
                                            <p:strVal val="visible"/>
                                          </p:to>
                                        </p:set>
                                        <p:animEffect transition="in" filter="wipe(left)">
                                          <p:cBhvr>
                                            <p:cTn id="40" dur="250"/>
                                            <p:tgtEl>
                                              <p:spTgt spid="2054"/>
                                            </p:tgtEl>
                                          </p:cBhvr>
                                        </p:animEffect>
                                      </p:childTnLst>
                                    </p:cTn>
                                  </p:par>
                                  <p:par>
                                    <p:cTn id="41" presetID="35"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style.rotation</p:attrName>
                                            </p:attrNameLst>
                                          </p:cBhvr>
                                          <p:tavLst>
                                            <p:tav tm="0">
                                              <p:val>
                                                <p:fltVal val="720"/>
                                              </p:val>
                                            </p:tav>
                                            <p:tav tm="100000">
                                              <p:val>
                                                <p:fltVal val="0"/>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 calcmode="lin" valueType="num">
                                          <p:cBhvr>
                                            <p:cTn id="46" dur="500" fill="hold"/>
                                            <p:tgtEl>
                                              <p:spTgt spid="5"/>
                                            </p:tgtEl>
                                            <p:attrNameLst>
                                              <p:attrName>ppt_w</p:attrName>
                                            </p:attrNameLst>
                                          </p:cBhvr>
                                          <p:tavLst>
                                            <p:tav tm="0">
                                              <p:val>
                                                <p:fltVal val="0"/>
                                              </p:val>
                                            </p:tav>
                                            <p:tav tm="100000">
                                              <p:val>
                                                <p:strVal val="#ppt_w"/>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1000" fill="hold"/>
                                            <p:tgtEl>
                                              <p:spTgt spid="38"/>
                                            </p:tgtEl>
                                            <p:attrNameLst>
                                              <p:attrName>ppt_x</p:attrName>
                                            </p:attrNameLst>
                                          </p:cBhvr>
                                          <p:tavLst>
                                            <p:tav tm="0">
                                              <p:val>
                                                <p:strVal val="1+#ppt_w/2"/>
                                              </p:val>
                                            </p:tav>
                                            <p:tav tm="100000">
                                              <p:val>
                                                <p:strVal val="#ppt_x"/>
                                              </p:val>
                                            </p:tav>
                                          </p:tavLst>
                                        </p:anim>
                                        <p:anim calcmode="lin" valueType="num">
                                          <p:cBhvr additive="base">
                                            <p:cTn id="50" dur="1000" fill="hold"/>
                                            <p:tgtEl>
                                              <p:spTgt spid="38"/>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250"/>
                                            <p:tgtEl>
                                              <p:spTgt spid="11"/>
                                            </p:tgtEl>
                                          </p:cBhvr>
                                        </p:animEffect>
                                      </p:childTnLst>
                                    </p:cTn>
                                  </p:par>
                                  <p:par>
                                    <p:cTn id="55" presetID="35"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anim calcmode="lin" valueType="num">
                                          <p:cBhvr>
                                            <p:cTn id="58" dur="500" fill="hold"/>
                                            <p:tgtEl>
                                              <p:spTgt spid="6"/>
                                            </p:tgtEl>
                                            <p:attrNameLst>
                                              <p:attrName>style.rotation</p:attrName>
                                            </p:attrNameLst>
                                          </p:cBhvr>
                                          <p:tavLst>
                                            <p:tav tm="0">
                                              <p:val>
                                                <p:fltVal val="720"/>
                                              </p:val>
                                            </p:tav>
                                            <p:tav tm="100000">
                                              <p:val>
                                                <p:fltVal val="0"/>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 calcmode="lin" valueType="num">
                                          <p:cBhvr>
                                            <p:cTn id="60" dur="500" fill="hold"/>
                                            <p:tgtEl>
                                              <p:spTgt spid="6"/>
                                            </p:tgtEl>
                                            <p:attrNameLst>
                                              <p:attrName>ppt_w</p:attrName>
                                            </p:attrNameLst>
                                          </p:cBhvr>
                                          <p:tavLst>
                                            <p:tav tm="0">
                                              <p:val>
                                                <p:fltVal val="0"/>
                                              </p:val>
                                            </p:tav>
                                            <p:tav tm="100000">
                                              <p:val>
                                                <p:strVal val="#ppt_w"/>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1000" fill="hold"/>
                                            <p:tgtEl>
                                              <p:spTgt spid="39"/>
                                            </p:tgtEl>
                                            <p:attrNameLst>
                                              <p:attrName>ppt_x</p:attrName>
                                            </p:attrNameLst>
                                          </p:cBhvr>
                                          <p:tavLst>
                                            <p:tav tm="0">
                                              <p:val>
                                                <p:strVal val="1+#ppt_w/2"/>
                                              </p:val>
                                            </p:tav>
                                            <p:tav tm="100000">
                                              <p:val>
                                                <p:strVal val="#ppt_x"/>
                                              </p:val>
                                            </p:tav>
                                          </p:tavLst>
                                        </p:anim>
                                        <p:anim calcmode="lin" valueType="num">
                                          <p:cBhvr additive="base">
                                            <p:cTn id="64" dur="1000" fill="hold"/>
                                            <p:tgtEl>
                                              <p:spTgt spid="39"/>
                                            </p:tgtEl>
                                            <p:attrNameLst>
                                              <p:attrName>ppt_y</p:attrName>
                                            </p:attrNameLst>
                                          </p:cBhvr>
                                          <p:tavLst>
                                            <p:tav tm="0">
                                              <p:val>
                                                <p:strVal val="#ppt_y"/>
                                              </p:val>
                                            </p:tav>
                                            <p:tav tm="100000">
                                              <p:val>
                                                <p:strVal val="#ppt_y"/>
                                              </p:val>
                                            </p:tav>
                                          </p:tavLst>
                                        </p:anim>
                                      </p:childTnLst>
                                    </p:cTn>
                                  </p:par>
                                </p:childTnLst>
                              </p:cTn>
                            </p:par>
                            <p:par>
                              <p:cTn id="65" fill="hold">
                                <p:stCondLst>
                                  <p:cond delay="3000"/>
                                </p:stCondLst>
                                <p:childTnLst>
                                  <p:par>
                                    <p:cTn id="66" presetID="22" presetClass="entr" presetSubtype="8" fill="hold" grpId="0" nodeType="afterEffect">
                                      <p:stCondLst>
                                        <p:cond delay="0"/>
                                      </p:stCondLst>
                                      <p:childTnLst>
                                        <p:set>
                                          <p:cBhvr>
                                            <p:cTn id="67" dur="1" fill="hold">
                                              <p:stCondLst>
                                                <p:cond delay="0"/>
                                              </p:stCondLst>
                                            </p:cTn>
                                            <p:tgtEl>
                                              <p:spTgt spid="2053"/>
                                            </p:tgtEl>
                                            <p:attrNameLst>
                                              <p:attrName>style.visibility</p:attrName>
                                            </p:attrNameLst>
                                          </p:cBhvr>
                                          <p:to>
                                            <p:strVal val="visible"/>
                                          </p:to>
                                        </p:set>
                                        <p:animEffect transition="in" filter="wipe(left)">
                                          <p:cBhvr>
                                            <p:cTn id="68" dur="250"/>
                                            <p:tgtEl>
                                              <p:spTgt spid="2053"/>
                                            </p:tgtEl>
                                          </p:cBhvr>
                                        </p:animEffect>
                                      </p:childTnLst>
                                    </p:cTn>
                                  </p:par>
                                  <p:par>
                                    <p:cTn id="69" presetID="35"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anim calcmode="lin" valueType="num">
                                          <p:cBhvr>
                                            <p:cTn id="72" dur="500" fill="hold"/>
                                            <p:tgtEl>
                                              <p:spTgt spid="7"/>
                                            </p:tgtEl>
                                            <p:attrNameLst>
                                              <p:attrName>style.rotation</p:attrName>
                                            </p:attrNameLst>
                                          </p:cBhvr>
                                          <p:tavLst>
                                            <p:tav tm="0">
                                              <p:val>
                                                <p:fltVal val="720"/>
                                              </p:val>
                                            </p:tav>
                                            <p:tav tm="100000">
                                              <p:val>
                                                <p:fltVal val="0"/>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 calcmode="lin" valueType="num">
                                          <p:cBhvr>
                                            <p:cTn id="74" dur="500" fill="hold"/>
                                            <p:tgtEl>
                                              <p:spTgt spid="7"/>
                                            </p:tgtEl>
                                            <p:attrNameLst>
                                              <p:attrName>ppt_w</p:attrName>
                                            </p:attrNameLst>
                                          </p:cBhvr>
                                          <p:tavLst>
                                            <p:tav tm="0">
                                              <p:val>
                                                <p:fltVal val="0"/>
                                              </p:val>
                                            </p:tav>
                                            <p:tav tm="100000">
                                              <p:val>
                                                <p:strVal val="#ppt_w"/>
                                              </p:val>
                                            </p:tav>
                                          </p:tavLst>
                                        </p:anim>
                                      </p:childTnLst>
                                    </p:cTn>
                                  </p:par>
                                  <p:par>
                                    <p:cTn id="75" presetID="2" presetClass="entr" presetSubtype="2"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1000" fill="hold"/>
                                            <p:tgtEl>
                                              <p:spTgt spid="40"/>
                                            </p:tgtEl>
                                            <p:attrNameLst>
                                              <p:attrName>ppt_x</p:attrName>
                                            </p:attrNameLst>
                                          </p:cBhvr>
                                          <p:tavLst>
                                            <p:tav tm="0">
                                              <p:val>
                                                <p:strVal val="1+#ppt_w/2"/>
                                              </p:val>
                                            </p:tav>
                                            <p:tav tm="100000">
                                              <p:val>
                                                <p:strVal val="#ppt_x"/>
                                              </p:val>
                                            </p:tav>
                                          </p:tavLst>
                                        </p:anim>
                                        <p:anim calcmode="lin" valueType="num">
                                          <p:cBhvr additive="base">
                                            <p:cTn id="78" dur="1000" fill="hold"/>
                                            <p:tgtEl>
                                              <p:spTgt spid="40"/>
                                            </p:tgtEl>
                                            <p:attrNameLst>
                                              <p:attrName>ppt_y</p:attrName>
                                            </p:attrNameLst>
                                          </p:cBhvr>
                                          <p:tavLst>
                                            <p:tav tm="0">
                                              <p:val>
                                                <p:strVal val="#ppt_y"/>
                                              </p:val>
                                            </p:tav>
                                            <p:tav tm="100000">
                                              <p:val>
                                                <p:strVal val="#ppt_y"/>
                                              </p:val>
                                            </p:tav>
                                          </p:tavLst>
                                        </p:anim>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052"/>
                                            </p:tgtEl>
                                            <p:attrNameLst>
                                              <p:attrName>style.visibility</p:attrName>
                                            </p:attrNameLst>
                                          </p:cBhvr>
                                          <p:to>
                                            <p:strVal val="visible"/>
                                          </p:to>
                                        </p:set>
                                        <p:animEffect transition="in" filter="wipe(left)">
                                          <p:cBhvr>
                                            <p:cTn id="82" dur="250"/>
                                            <p:tgtEl>
                                              <p:spTgt spid="2052"/>
                                            </p:tgtEl>
                                          </p:cBhvr>
                                        </p:animEffect>
                                      </p:childTnLst>
                                    </p:cTn>
                                  </p:par>
                                  <p:par>
                                    <p:cTn id="83" presetID="35"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500"/>
                                            <p:tgtEl>
                                              <p:spTgt spid="8"/>
                                            </p:tgtEl>
                                          </p:cBhvr>
                                        </p:animEffect>
                                        <p:anim calcmode="lin" valueType="num">
                                          <p:cBhvr>
                                            <p:cTn id="86" dur="500" fill="hold"/>
                                            <p:tgtEl>
                                              <p:spTgt spid="8"/>
                                            </p:tgtEl>
                                            <p:attrNameLst>
                                              <p:attrName>style.rotation</p:attrName>
                                            </p:attrNameLst>
                                          </p:cBhvr>
                                          <p:tavLst>
                                            <p:tav tm="0">
                                              <p:val>
                                                <p:fltVal val="720"/>
                                              </p:val>
                                            </p:tav>
                                            <p:tav tm="100000">
                                              <p:val>
                                                <p:fltVal val="0"/>
                                              </p:val>
                                            </p:tav>
                                          </p:tavLst>
                                        </p:anim>
                                        <p:anim calcmode="lin" valueType="num">
                                          <p:cBhvr>
                                            <p:cTn id="87" dur="500" fill="hold"/>
                                            <p:tgtEl>
                                              <p:spTgt spid="8"/>
                                            </p:tgtEl>
                                            <p:attrNameLst>
                                              <p:attrName>ppt_h</p:attrName>
                                            </p:attrNameLst>
                                          </p:cBhvr>
                                          <p:tavLst>
                                            <p:tav tm="0">
                                              <p:val>
                                                <p:fltVal val="0"/>
                                              </p:val>
                                            </p:tav>
                                            <p:tav tm="100000">
                                              <p:val>
                                                <p:strVal val="#ppt_h"/>
                                              </p:val>
                                            </p:tav>
                                          </p:tavLst>
                                        </p:anim>
                                        <p:anim calcmode="lin" valueType="num">
                                          <p:cBhvr>
                                            <p:cTn id="88" dur="500" fill="hold"/>
                                            <p:tgtEl>
                                              <p:spTgt spid="8"/>
                                            </p:tgtEl>
                                            <p:attrNameLst>
                                              <p:attrName>ppt_w</p:attrName>
                                            </p:attrNameLst>
                                          </p:cBhvr>
                                          <p:tavLst>
                                            <p:tav tm="0">
                                              <p:val>
                                                <p:fltVal val="0"/>
                                              </p:val>
                                            </p:tav>
                                            <p:tav tm="100000">
                                              <p:val>
                                                <p:strVal val="#ppt_w"/>
                                              </p:val>
                                            </p:tav>
                                          </p:tavLst>
                                        </p:anim>
                                      </p:childTnLst>
                                    </p:cTn>
                                  </p:par>
                                  <p:par>
                                    <p:cTn id="89" presetID="2" presetClass="entr" presetSubtype="2"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additive="base">
                                            <p:cTn id="91" dur="1000" fill="hold"/>
                                            <p:tgtEl>
                                              <p:spTgt spid="41"/>
                                            </p:tgtEl>
                                            <p:attrNameLst>
                                              <p:attrName>ppt_x</p:attrName>
                                            </p:attrNameLst>
                                          </p:cBhvr>
                                          <p:tavLst>
                                            <p:tav tm="0">
                                              <p:val>
                                                <p:strVal val="1+#ppt_w/2"/>
                                              </p:val>
                                            </p:tav>
                                            <p:tav tm="100000">
                                              <p:val>
                                                <p:strVal val="#ppt_x"/>
                                              </p:val>
                                            </p:tav>
                                          </p:tavLst>
                                        </p:anim>
                                        <p:anim calcmode="lin" valueType="num">
                                          <p:cBhvr additive="base">
                                            <p:cTn id="92" dur="1000" fill="hold"/>
                                            <p:tgtEl>
                                              <p:spTgt spid="41"/>
                                            </p:tgtEl>
                                            <p:attrNameLst>
                                              <p:attrName>ppt_y</p:attrName>
                                            </p:attrNameLst>
                                          </p:cBhvr>
                                          <p:tavLst>
                                            <p:tav tm="0">
                                              <p:val>
                                                <p:strVal val="#ppt_y"/>
                                              </p:val>
                                            </p:tav>
                                            <p:tav tm="100000">
                                              <p:val>
                                                <p:strVal val="#ppt_y"/>
                                              </p:val>
                                            </p:tav>
                                          </p:tavLst>
                                        </p:anim>
                                      </p:childTnLst>
                                    </p:cTn>
                                  </p:par>
                                </p:childTnLst>
                              </p:cTn>
                            </p:par>
                            <p:par>
                              <p:cTn id="93" fill="hold">
                                <p:stCondLst>
                                  <p:cond delay="4000"/>
                                </p:stCondLst>
                                <p:childTnLst>
                                  <p:par>
                                    <p:cTn id="94" presetID="22" presetClass="entr" presetSubtype="8" fill="hold" grpId="0" nodeType="afterEffect">
                                      <p:stCondLst>
                                        <p:cond delay="0"/>
                                      </p:stCondLst>
                                      <p:childTnLst>
                                        <p:set>
                                          <p:cBhvr>
                                            <p:cTn id="95" dur="1" fill="hold">
                                              <p:stCondLst>
                                                <p:cond delay="0"/>
                                              </p:stCondLst>
                                            </p:cTn>
                                            <p:tgtEl>
                                              <p:spTgt spid="2061"/>
                                            </p:tgtEl>
                                            <p:attrNameLst>
                                              <p:attrName>style.visibility</p:attrName>
                                            </p:attrNameLst>
                                          </p:cBhvr>
                                          <p:to>
                                            <p:strVal val="visible"/>
                                          </p:to>
                                        </p:set>
                                        <p:animEffect transition="in" filter="wipe(left)">
                                          <p:cBhvr>
                                            <p:cTn id="96" dur="250"/>
                                            <p:tgtEl>
                                              <p:spTgt spid="2061"/>
                                            </p:tgtEl>
                                          </p:cBhvr>
                                        </p:animEffect>
                                      </p:childTnLst>
                                    </p:cTn>
                                  </p:par>
                                  <p:par>
                                    <p:cTn id="97" presetID="35" presetClass="entr" presetSubtype="0" fill="hold" nodeType="with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fade">
                                          <p:cBhvr>
                                            <p:cTn id="99" dur="500"/>
                                            <p:tgtEl>
                                              <p:spTgt spid="9"/>
                                            </p:tgtEl>
                                          </p:cBhvr>
                                        </p:animEffect>
                                        <p:anim calcmode="lin" valueType="num">
                                          <p:cBhvr>
                                            <p:cTn id="100" dur="500" fill="hold"/>
                                            <p:tgtEl>
                                              <p:spTgt spid="9"/>
                                            </p:tgtEl>
                                            <p:attrNameLst>
                                              <p:attrName>style.rotation</p:attrName>
                                            </p:attrNameLst>
                                          </p:cBhvr>
                                          <p:tavLst>
                                            <p:tav tm="0">
                                              <p:val>
                                                <p:fltVal val="720"/>
                                              </p:val>
                                            </p:tav>
                                            <p:tav tm="100000">
                                              <p:val>
                                                <p:fltVal val="0"/>
                                              </p:val>
                                            </p:tav>
                                          </p:tavLst>
                                        </p:anim>
                                        <p:anim calcmode="lin" valueType="num">
                                          <p:cBhvr>
                                            <p:cTn id="101" dur="500" fill="hold"/>
                                            <p:tgtEl>
                                              <p:spTgt spid="9"/>
                                            </p:tgtEl>
                                            <p:attrNameLst>
                                              <p:attrName>ppt_h</p:attrName>
                                            </p:attrNameLst>
                                          </p:cBhvr>
                                          <p:tavLst>
                                            <p:tav tm="0">
                                              <p:val>
                                                <p:fltVal val="0"/>
                                              </p:val>
                                            </p:tav>
                                            <p:tav tm="100000">
                                              <p:val>
                                                <p:strVal val="#ppt_h"/>
                                              </p:val>
                                            </p:tav>
                                          </p:tavLst>
                                        </p:anim>
                                        <p:anim calcmode="lin" valueType="num">
                                          <p:cBhvr>
                                            <p:cTn id="102" dur="500" fill="hold"/>
                                            <p:tgtEl>
                                              <p:spTgt spid="9"/>
                                            </p:tgtEl>
                                            <p:attrNameLst>
                                              <p:attrName>ppt_w</p:attrName>
                                            </p:attrNameLst>
                                          </p:cBhvr>
                                          <p:tavLst>
                                            <p:tav tm="0">
                                              <p:val>
                                                <p:fltVal val="0"/>
                                              </p:val>
                                            </p:tav>
                                            <p:tav tm="100000">
                                              <p:val>
                                                <p:strVal val="#ppt_w"/>
                                              </p:val>
                                            </p:tav>
                                          </p:tavLst>
                                        </p:anim>
                                      </p:childTnLst>
                                    </p:cTn>
                                  </p:par>
                                  <p:par>
                                    <p:cTn id="103" presetID="2" presetClass="entr" presetSubtype="2"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additive="base">
                                            <p:cTn id="105" dur="1000" fill="hold"/>
                                            <p:tgtEl>
                                              <p:spTgt spid="42"/>
                                            </p:tgtEl>
                                            <p:attrNameLst>
                                              <p:attrName>ppt_x</p:attrName>
                                            </p:attrNameLst>
                                          </p:cBhvr>
                                          <p:tavLst>
                                            <p:tav tm="0">
                                              <p:val>
                                                <p:strVal val="1+#ppt_w/2"/>
                                              </p:val>
                                            </p:tav>
                                            <p:tav tm="100000">
                                              <p:val>
                                                <p:strVal val="#ppt_x"/>
                                              </p:val>
                                            </p:tav>
                                          </p:tavLst>
                                        </p:anim>
                                        <p:anim calcmode="lin" valueType="num">
                                          <p:cBhvr additive="base">
                                            <p:cTn id="106" dur="10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52" grpId="0" animBg="1"/>
          <p:bldP spid="2053" grpId="0" animBg="1"/>
          <p:bldP spid="2054" grpId="0" animBg="1"/>
          <p:bldP spid="2055" grpId="0" animBg="1"/>
          <p:bldP spid="2056" grpId="0" animBg="1"/>
          <p:bldP spid="2061" grpId="0" animBg="1"/>
          <p:bldP spid="37" grpId="0"/>
          <p:bldP spid="38" grpId="0"/>
          <p:bldP spid="39" grpId="0"/>
          <p:bldP spid="40" grpId="0"/>
          <p:bldP spid="41" grpId="0"/>
          <p:bldP spid="42" grpId="0"/>
          <p:bldP spid="43"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bwMode="auto">
          <a:xfrm>
            <a:off x="2192547" y="1877466"/>
            <a:ext cx="4830365" cy="922734"/>
            <a:chOff x="2922847" y="2636911"/>
            <a:chExt cx="6440416" cy="1229529"/>
          </a:xfrm>
        </p:grpSpPr>
        <p:sp>
          <p:nvSpPr>
            <p:cNvPr id="6" name="直接连接符 5"/>
            <p:cNvSpPr>
              <a:spLocks noChangeShapeType="1"/>
            </p:cNvSpPr>
            <p:nvPr/>
          </p:nvSpPr>
          <p:spPr bwMode="auto">
            <a:xfrm>
              <a:off x="2922847" y="3186087"/>
              <a:ext cx="1839656" cy="680353"/>
            </a:xfrm>
            <a:prstGeom prst="line">
              <a:avLst/>
            </a:prstGeom>
            <a:noFill/>
            <a:ln w="9525">
              <a:solidFill>
                <a:schemeClr val="tx1"/>
              </a:solidFill>
              <a:bevel/>
            </a:ln>
            <a:extLst>
              <a:ext uri="{909E8E84-426E-40DD-AFC4-6F175D3DCCD1}">
                <a14:hiddenFill xmlns:a14="http://schemas.microsoft.com/office/drawing/2010/main">
                  <a:noFill/>
                </a14:hiddenFill>
              </a:ext>
            </a:extLst>
          </p:spPr>
          <p:txBody>
            <a:bodyPr/>
            <a:lstStyle/>
            <a:p>
              <a:endParaRPr lang="zh-CN" altLang="en-US" sz="1070">
                <a:solidFill>
                  <a:schemeClr val="accent2"/>
                </a:solidFill>
                <a:latin typeface="微软雅黑" panose="020B0503020204020204" pitchFamily="34" charset="-122"/>
                <a:ea typeface="微软雅黑" panose="020B0503020204020204" pitchFamily="34" charset="-122"/>
              </a:endParaRPr>
            </a:p>
          </p:txBody>
        </p:sp>
        <p:sp>
          <p:nvSpPr>
            <p:cNvPr id="7" name="直接连接符 158"/>
            <p:cNvSpPr>
              <a:spLocks noChangeShapeType="1"/>
            </p:cNvSpPr>
            <p:nvPr/>
          </p:nvSpPr>
          <p:spPr bwMode="auto">
            <a:xfrm flipV="1">
              <a:off x="4762503" y="2636911"/>
              <a:ext cx="2628847" cy="1229527"/>
            </a:xfrm>
            <a:prstGeom prst="line">
              <a:avLst/>
            </a:prstGeom>
            <a:noFill/>
            <a:ln w="9525">
              <a:solidFill>
                <a:schemeClr val="tx1"/>
              </a:solidFill>
              <a:bevel/>
            </a:ln>
            <a:extLst>
              <a:ext uri="{909E8E84-426E-40DD-AFC4-6F175D3DCCD1}">
                <a14:hiddenFill xmlns:a14="http://schemas.microsoft.com/office/drawing/2010/main">
                  <a:noFill/>
                </a14:hiddenFill>
              </a:ext>
            </a:extLst>
          </p:spPr>
          <p:txBody>
            <a:bodyPr/>
            <a:lstStyle/>
            <a:p>
              <a:endParaRPr lang="zh-CN" altLang="en-US" sz="1070">
                <a:solidFill>
                  <a:schemeClr val="accent2"/>
                </a:solidFill>
                <a:latin typeface="微软雅黑" panose="020B0503020204020204" pitchFamily="34" charset="-122"/>
                <a:ea typeface="微软雅黑" panose="020B0503020204020204" pitchFamily="34" charset="-122"/>
              </a:endParaRPr>
            </a:p>
          </p:txBody>
        </p:sp>
        <p:sp>
          <p:nvSpPr>
            <p:cNvPr id="8" name="直接连接符 159"/>
            <p:cNvSpPr>
              <a:spLocks noChangeShapeType="1"/>
            </p:cNvSpPr>
            <p:nvPr/>
          </p:nvSpPr>
          <p:spPr bwMode="auto">
            <a:xfrm>
              <a:off x="7391350" y="2636912"/>
              <a:ext cx="1971913" cy="961472"/>
            </a:xfrm>
            <a:prstGeom prst="line">
              <a:avLst/>
            </a:prstGeom>
            <a:noFill/>
            <a:ln w="9525">
              <a:solidFill>
                <a:schemeClr val="tx1"/>
              </a:solidFill>
              <a:bevel/>
            </a:ln>
            <a:extLst>
              <a:ext uri="{909E8E84-426E-40DD-AFC4-6F175D3DCCD1}">
                <a14:hiddenFill xmlns:a14="http://schemas.microsoft.com/office/drawing/2010/main">
                  <a:noFill/>
                </a14:hiddenFill>
              </a:ext>
            </a:extLst>
          </p:spPr>
          <p:txBody>
            <a:bodyPr/>
            <a:lstStyle/>
            <a:p>
              <a:endParaRPr lang="zh-CN" altLang="en-US" sz="1070">
                <a:solidFill>
                  <a:schemeClr val="accent2"/>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bwMode="auto">
          <a:xfrm>
            <a:off x="1576983" y="1991769"/>
            <a:ext cx="647700" cy="682228"/>
            <a:chOff x="2102110" y="2789212"/>
            <a:chExt cx="863600" cy="909637"/>
          </a:xfrm>
          <a:solidFill>
            <a:schemeClr val="accent2"/>
          </a:solidFill>
        </p:grpSpPr>
        <p:sp>
          <p:nvSpPr>
            <p:cNvPr id="18" name="矩形 2"/>
            <p:cNvSpPr>
              <a:spLocks noChangeArrowheads="1"/>
            </p:cNvSpPr>
            <p:nvPr/>
          </p:nvSpPr>
          <p:spPr bwMode="auto">
            <a:xfrm>
              <a:off x="2102110" y="2789212"/>
              <a:ext cx="863600" cy="909637"/>
            </a:xfrm>
            <a:prstGeom prst="rect">
              <a:avLst/>
            </a:prstGeom>
            <a:grpFill/>
            <a:ln>
              <a:noFill/>
            </a:ln>
            <a:effectLst/>
          </p:spPr>
          <p:txBody>
            <a:bodyPr anchor="ctr"/>
            <a:lstStyle/>
            <a:p>
              <a:pPr algn="ctr" defTabSz="685800" eaLnBrk="1" fontAlgn="auto" hangingPunct="1">
                <a:spcBef>
                  <a:spcPts val="0"/>
                </a:spcBef>
                <a:spcAft>
                  <a:spcPts val="0"/>
                </a:spcAft>
                <a:defRPr/>
              </a:pPr>
              <a:endParaRPr lang="zh-CN" altLang="zh-CN" sz="1100">
                <a:solidFill>
                  <a:schemeClr val="bg1"/>
                </a:solidFill>
                <a:latin typeface="Impact" panose="020B0806030902050204" pitchFamily="34" charset="0"/>
                <a:ea typeface="微软雅黑" panose="020B0503020204020204" pitchFamily="34" charset="-122"/>
                <a:sym typeface="宋体" panose="02010600030101010101" pitchFamily="2" charset="-122"/>
              </a:endParaRPr>
            </a:p>
          </p:txBody>
        </p:sp>
        <p:sp>
          <p:nvSpPr>
            <p:cNvPr id="19" name="文本框 19"/>
            <p:cNvSpPr>
              <a:spLocks noChangeArrowheads="1"/>
            </p:cNvSpPr>
            <p:nvPr/>
          </p:nvSpPr>
          <p:spPr bwMode="auto">
            <a:xfrm>
              <a:off x="2129162" y="2895217"/>
              <a:ext cx="809497" cy="6976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01</a:t>
              </a:r>
              <a:endParaRPr lang="zh-CN" altLang="en-US" sz="2800" dirty="0">
                <a:solidFill>
                  <a:schemeClr val="bg1"/>
                </a:solidFill>
                <a:latin typeface="Impact" panose="020B0806030902050204" pitchFamily="34" charset="0"/>
                <a:ea typeface="微软雅黑" panose="020B0503020204020204" pitchFamily="34" charset="-122"/>
                <a:sym typeface="微软雅黑" panose="020B0503020204020204" pitchFamily="34" charset="-122"/>
              </a:endParaRPr>
            </a:p>
          </p:txBody>
        </p:sp>
      </p:grpSp>
      <p:grpSp>
        <p:nvGrpSpPr>
          <p:cNvPr id="20" name="组合 19"/>
          <p:cNvGrpSpPr/>
          <p:nvPr/>
        </p:nvGrpSpPr>
        <p:grpSpPr bwMode="auto">
          <a:xfrm>
            <a:off x="3108364" y="2097731"/>
            <a:ext cx="885032" cy="933450"/>
            <a:chOff x="4197139" y="3106258"/>
            <a:chExt cx="1181100" cy="1244600"/>
          </a:xfrm>
          <a:solidFill>
            <a:schemeClr val="accent1"/>
          </a:solidFill>
        </p:grpSpPr>
        <p:sp>
          <p:nvSpPr>
            <p:cNvPr id="21" name="矩形 150"/>
            <p:cNvSpPr>
              <a:spLocks noChangeArrowheads="1"/>
            </p:cNvSpPr>
            <p:nvPr/>
          </p:nvSpPr>
          <p:spPr bwMode="auto">
            <a:xfrm>
              <a:off x="4197139" y="3106258"/>
              <a:ext cx="1181100" cy="1244600"/>
            </a:xfrm>
            <a:prstGeom prst="rect">
              <a:avLst/>
            </a:prstGeom>
            <a:grpFill/>
            <a:ln>
              <a:noFill/>
            </a:ln>
            <a:effectLst/>
          </p:spPr>
          <p:txBody>
            <a:bodyPr anchor="ctr"/>
            <a:lstStyle/>
            <a:p>
              <a:pPr algn="ctr" defTabSz="685800" eaLnBrk="1" fontAlgn="auto" hangingPunct="1">
                <a:spcBef>
                  <a:spcPts val="0"/>
                </a:spcBef>
                <a:spcAft>
                  <a:spcPts val="0"/>
                </a:spcAft>
                <a:defRPr/>
              </a:pPr>
              <a:endParaRPr lang="zh-CN" altLang="zh-CN" sz="1100">
                <a:solidFill>
                  <a:schemeClr val="bg1"/>
                </a:solidFill>
                <a:latin typeface="Impact" panose="020B0806030902050204" pitchFamily="34" charset="0"/>
                <a:ea typeface="微软雅黑" panose="020B0503020204020204" pitchFamily="34" charset="-122"/>
                <a:sym typeface="宋体" panose="02010600030101010101" pitchFamily="2" charset="-122"/>
              </a:endParaRPr>
            </a:p>
          </p:txBody>
        </p:sp>
        <p:sp>
          <p:nvSpPr>
            <p:cNvPr id="22" name="文本框 19"/>
            <p:cNvSpPr>
              <a:spLocks noChangeArrowheads="1"/>
            </p:cNvSpPr>
            <p:nvPr/>
          </p:nvSpPr>
          <p:spPr bwMode="auto">
            <a:xfrm>
              <a:off x="4224463" y="3338709"/>
              <a:ext cx="1126448" cy="7797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02</a:t>
              </a:r>
              <a:endParaRPr lang="zh-CN" altLang="en-US" sz="3200" dirty="0">
                <a:solidFill>
                  <a:schemeClr val="bg1"/>
                </a:solidFill>
                <a:latin typeface="Impact" panose="020B0806030902050204" pitchFamily="34" charset="0"/>
                <a:ea typeface="微软雅黑" panose="020B0503020204020204" pitchFamily="34" charset="-122"/>
                <a:sym typeface="微软雅黑" panose="020B0503020204020204" pitchFamily="34" charset="-122"/>
              </a:endParaRPr>
            </a:p>
          </p:txBody>
        </p:sp>
      </p:grpSp>
      <p:grpSp>
        <p:nvGrpSpPr>
          <p:cNvPr id="23" name="组合 22"/>
          <p:cNvGrpSpPr/>
          <p:nvPr/>
        </p:nvGrpSpPr>
        <p:grpSpPr bwMode="auto">
          <a:xfrm>
            <a:off x="4990646" y="1399879"/>
            <a:ext cx="1033328" cy="1089422"/>
            <a:chOff x="6534338" y="2152171"/>
            <a:chExt cx="1377950" cy="1452562"/>
          </a:xfrm>
          <a:solidFill>
            <a:schemeClr val="accent2"/>
          </a:solidFill>
        </p:grpSpPr>
        <p:sp>
          <p:nvSpPr>
            <p:cNvPr id="24" name="矩形 156"/>
            <p:cNvSpPr>
              <a:spLocks noChangeArrowheads="1"/>
            </p:cNvSpPr>
            <p:nvPr/>
          </p:nvSpPr>
          <p:spPr bwMode="auto">
            <a:xfrm>
              <a:off x="6534338" y="2152171"/>
              <a:ext cx="1377950" cy="1452562"/>
            </a:xfrm>
            <a:prstGeom prst="rect">
              <a:avLst/>
            </a:prstGeom>
            <a:grpFill/>
            <a:ln>
              <a:noFill/>
            </a:ln>
            <a:effectLst/>
          </p:spPr>
          <p:txBody>
            <a:bodyPr anchor="ctr"/>
            <a:lstStyle/>
            <a:p>
              <a:pPr algn="ctr" defTabSz="685800" eaLnBrk="1" fontAlgn="auto" hangingPunct="1">
                <a:spcBef>
                  <a:spcPts val="0"/>
                </a:spcBef>
                <a:spcAft>
                  <a:spcPts val="0"/>
                </a:spcAft>
                <a:defRPr/>
              </a:pPr>
              <a:endParaRPr lang="zh-CN" altLang="zh-CN" sz="1100">
                <a:solidFill>
                  <a:schemeClr val="bg1"/>
                </a:solidFill>
                <a:latin typeface="Impact" panose="020B0806030902050204" pitchFamily="34" charset="0"/>
                <a:ea typeface="微软雅黑" panose="020B0503020204020204" pitchFamily="34" charset="-122"/>
                <a:sym typeface="宋体" panose="02010600030101010101" pitchFamily="2" charset="-122"/>
              </a:endParaRPr>
            </a:p>
          </p:txBody>
        </p:sp>
        <p:sp>
          <p:nvSpPr>
            <p:cNvPr id="25" name="文本框 19"/>
            <p:cNvSpPr>
              <a:spLocks noChangeArrowheads="1"/>
            </p:cNvSpPr>
            <p:nvPr/>
          </p:nvSpPr>
          <p:spPr bwMode="auto">
            <a:xfrm>
              <a:off x="6791386" y="2447566"/>
              <a:ext cx="863854" cy="8617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685800" eaLnBrk="1" fontAlgn="auto" hangingPunct="1">
                <a:spcBef>
                  <a:spcPts val="0"/>
                </a:spcBef>
                <a:spcAft>
                  <a:spcPts val="0"/>
                </a:spcAft>
                <a:defRPr/>
              </a:pPr>
              <a:r>
                <a:rPr lang="en-US" sz="3600" spc="-113"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03</a:t>
              </a:r>
              <a:endParaRPr lang="zh-CN" altLang="en-US" sz="1400" spc="-113" dirty="0">
                <a:solidFill>
                  <a:schemeClr val="bg1"/>
                </a:solidFill>
                <a:latin typeface="Impact" panose="020B0806030902050204" pitchFamily="34" charset="0"/>
                <a:ea typeface="微软雅黑" panose="020B0503020204020204" pitchFamily="34" charset="-122"/>
                <a:sym typeface="微软雅黑" panose="020B0503020204020204" pitchFamily="34" charset="-122"/>
              </a:endParaRPr>
            </a:p>
          </p:txBody>
        </p:sp>
      </p:grpSp>
      <p:grpSp>
        <p:nvGrpSpPr>
          <p:cNvPr id="29" name="组合 28"/>
          <p:cNvGrpSpPr/>
          <p:nvPr/>
        </p:nvGrpSpPr>
        <p:grpSpPr bwMode="auto">
          <a:xfrm>
            <a:off x="6807404" y="1967953"/>
            <a:ext cx="885825" cy="933450"/>
            <a:chOff x="9036558" y="2991386"/>
            <a:chExt cx="1181100" cy="1244600"/>
          </a:xfrm>
          <a:solidFill>
            <a:schemeClr val="accent1"/>
          </a:solidFill>
        </p:grpSpPr>
        <p:sp>
          <p:nvSpPr>
            <p:cNvPr id="30" name="矩形 157"/>
            <p:cNvSpPr>
              <a:spLocks noChangeArrowheads="1"/>
            </p:cNvSpPr>
            <p:nvPr/>
          </p:nvSpPr>
          <p:spPr bwMode="auto">
            <a:xfrm>
              <a:off x="9036558" y="2991386"/>
              <a:ext cx="1181100" cy="1244600"/>
            </a:xfrm>
            <a:prstGeom prst="rect">
              <a:avLst/>
            </a:prstGeom>
            <a:grpFill/>
            <a:ln>
              <a:noFill/>
            </a:ln>
            <a:effectLst/>
          </p:spPr>
          <p:txBody>
            <a:bodyPr anchor="ctr"/>
            <a:lstStyle/>
            <a:p>
              <a:pPr algn="ctr" defTabSz="685800" eaLnBrk="1" fontAlgn="auto" hangingPunct="1">
                <a:spcBef>
                  <a:spcPts val="0"/>
                </a:spcBef>
                <a:spcAft>
                  <a:spcPts val="0"/>
                </a:spcAft>
                <a:defRPr/>
              </a:pPr>
              <a:endParaRPr lang="zh-CN" altLang="zh-CN" sz="1100">
                <a:solidFill>
                  <a:schemeClr val="bg1"/>
                </a:solidFill>
                <a:latin typeface="Impact" panose="020B0806030902050204" pitchFamily="34" charset="0"/>
                <a:ea typeface="微软雅黑" panose="020B0503020204020204" pitchFamily="34" charset="-122"/>
                <a:sym typeface="宋体" panose="02010600030101010101" pitchFamily="2" charset="-122"/>
              </a:endParaRPr>
            </a:p>
          </p:txBody>
        </p:sp>
        <p:sp>
          <p:nvSpPr>
            <p:cNvPr id="31" name="文本框 19"/>
            <p:cNvSpPr>
              <a:spLocks noChangeArrowheads="1"/>
            </p:cNvSpPr>
            <p:nvPr/>
          </p:nvSpPr>
          <p:spPr bwMode="auto">
            <a:xfrm>
              <a:off x="9256066" y="3264873"/>
              <a:ext cx="742084" cy="6976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3130"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dirty="0">
                  <a:solidFill>
                    <a:schemeClr val="bg1"/>
                  </a:solidFill>
                  <a:latin typeface="Impact" panose="020B0806030902050204" pitchFamily="34" charset="0"/>
                  <a:ea typeface="微软雅黑" panose="020B0503020204020204" pitchFamily="34" charset="-122"/>
                  <a:sym typeface="微软雅黑" panose="020B0503020204020204" pitchFamily="34" charset="-122"/>
                </a:rPr>
                <a:t>04</a:t>
              </a:r>
              <a:endParaRPr lang="zh-CN" altLang="en-US" sz="1600" dirty="0">
                <a:solidFill>
                  <a:schemeClr val="bg1"/>
                </a:solidFill>
                <a:latin typeface="Impact" panose="020B0806030902050204" pitchFamily="34" charset="0"/>
                <a:ea typeface="微软雅黑" panose="020B0503020204020204" pitchFamily="34" charset="-122"/>
                <a:sym typeface="微软雅黑" panose="020B0503020204020204" pitchFamily="34" charset="-122"/>
              </a:endParaRPr>
            </a:p>
          </p:txBody>
        </p:sp>
      </p:grpSp>
      <p:sp>
        <p:nvSpPr>
          <p:cNvPr id="3" name="标题 2"/>
          <p:cNvSpPr>
            <a:spLocks noGrp="1"/>
          </p:cNvSpPr>
          <p:nvPr>
            <p:ph type="title"/>
          </p:nvPr>
        </p:nvSpPr>
        <p:spPr/>
        <p:txBody>
          <a:bodyPr/>
          <a:lstStyle/>
          <a:p>
            <a:r>
              <a:rPr lang="zh-CN" altLang="en-US" dirty="0">
                <a:solidFill>
                  <a:prstClr val="black">
                    <a:lumMod val="65000"/>
                    <a:lumOff val="35000"/>
                  </a:prstClr>
                </a:solidFill>
              </a:rPr>
              <a:t>考勤管理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休假流程</a:t>
            </a:r>
            <a:endParaRPr lang="zh-CN" altLang="en-US" dirty="0"/>
          </a:p>
        </p:txBody>
      </p:sp>
      <p:sp>
        <p:nvSpPr>
          <p:cNvPr id="33" name="TextBox 11"/>
          <p:cNvSpPr txBox="1">
            <a:spLocks noChangeArrowheads="1"/>
          </p:cNvSpPr>
          <p:nvPr/>
        </p:nvSpPr>
        <p:spPr bwMode="auto">
          <a:xfrm flipH="1">
            <a:off x="1143026" y="2768039"/>
            <a:ext cx="1628775"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员工申请</a:t>
            </a:r>
            <a:endParaRPr lang="en-US" altLang="zh-CN" sz="1400" b="1" kern="0" dirty="0">
              <a:solidFill>
                <a:schemeClr val="tx1">
                  <a:lumMod val="65000"/>
                  <a:lumOff val="35000"/>
                </a:schemeClr>
              </a:solidFill>
              <a:latin typeface="+mn-lt"/>
              <a:ea typeface="+mn-ea"/>
              <a:cs typeface="+mn-ea"/>
              <a:sym typeface="+mn-lt"/>
            </a:endParaRPr>
          </a:p>
        </p:txBody>
      </p:sp>
      <p:sp>
        <p:nvSpPr>
          <p:cNvPr id="35" name="TextBox 11"/>
          <p:cNvSpPr txBox="1">
            <a:spLocks noChangeArrowheads="1"/>
          </p:cNvSpPr>
          <p:nvPr/>
        </p:nvSpPr>
        <p:spPr bwMode="auto">
          <a:xfrm flipH="1">
            <a:off x="2641917" y="3128079"/>
            <a:ext cx="1786073" cy="3077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相关负责人审批</a:t>
            </a:r>
            <a:endParaRPr lang="en-US" altLang="zh-CN" sz="1400" b="1" kern="0" dirty="0">
              <a:solidFill>
                <a:schemeClr val="tx1">
                  <a:lumMod val="65000"/>
                  <a:lumOff val="35000"/>
                </a:schemeClr>
              </a:solidFill>
              <a:latin typeface="+mn-lt"/>
              <a:ea typeface="+mn-ea"/>
              <a:cs typeface="+mn-ea"/>
              <a:sym typeface="+mn-lt"/>
            </a:endParaRPr>
          </a:p>
        </p:txBody>
      </p:sp>
      <p:sp>
        <p:nvSpPr>
          <p:cNvPr id="37" name="TextBox 11"/>
          <p:cNvSpPr txBox="1">
            <a:spLocks noChangeArrowheads="1"/>
          </p:cNvSpPr>
          <p:nvPr/>
        </p:nvSpPr>
        <p:spPr bwMode="auto">
          <a:xfrm flipH="1">
            <a:off x="4644274" y="2624023"/>
            <a:ext cx="2017216" cy="3077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综合管理中心审批</a:t>
            </a:r>
            <a:endParaRPr lang="en-US" altLang="zh-CN" sz="1400" b="1" kern="0" dirty="0">
              <a:solidFill>
                <a:schemeClr val="tx1">
                  <a:lumMod val="65000"/>
                  <a:lumOff val="35000"/>
                </a:schemeClr>
              </a:solidFill>
              <a:latin typeface="+mn-lt"/>
              <a:ea typeface="+mn-ea"/>
              <a:cs typeface="+mn-ea"/>
              <a:sym typeface="+mn-lt"/>
            </a:endParaRPr>
          </a:p>
        </p:txBody>
      </p:sp>
      <p:sp>
        <p:nvSpPr>
          <p:cNvPr id="38" name="TextBox 11"/>
          <p:cNvSpPr txBox="1">
            <a:spLocks noChangeArrowheads="1"/>
          </p:cNvSpPr>
          <p:nvPr/>
        </p:nvSpPr>
        <p:spPr bwMode="auto">
          <a:xfrm flipH="1">
            <a:off x="2480757" y="3976718"/>
            <a:ext cx="4611543" cy="683264"/>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b="1" dirty="0">
                <a:solidFill>
                  <a:schemeClr val="tx1">
                    <a:lumMod val="65000"/>
                    <a:lumOff val="35000"/>
                  </a:schemeClr>
                </a:solidFill>
                <a:latin typeface="Arial" panose="020B0604020202020204"/>
                <a:ea typeface="微软雅黑" panose="020B0503020204020204" pitchFamily="34" charset="-122"/>
                <a:cs typeface="+mn-ea"/>
                <a:sym typeface="+mn-lt"/>
              </a:rPr>
              <a:t>备注：</a:t>
            </a:r>
            <a:r>
              <a:rPr lang="en-US" altLang="zh-CN" sz="1400" dirty="0">
                <a:solidFill>
                  <a:schemeClr val="tx1">
                    <a:lumMod val="65000"/>
                    <a:lumOff val="35000"/>
                  </a:schemeClr>
                </a:solidFill>
                <a:latin typeface="Arial" panose="020B0604020202020204"/>
                <a:ea typeface="微软雅黑" panose="020B0503020204020204" pitchFamily="34" charset="-122"/>
                <a:cs typeface="+mn-ea"/>
                <a:sym typeface="+mn-lt"/>
              </a:rPr>
              <a:t>1</a:t>
            </a:r>
            <a:r>
              <a:rPr lang="zh-CN" altLang="en-US" sz="1400" dirty="0">
                <a:solidFill>
                  <a:schemeClr val="tx1">
                    <a:lumMod val="65000"/>
                    <a:lumOff val="35000"/>
                  </a:schemeClr>
                </a:solidFill>
                <a:latin typeface="Arial" panose="020B0604020202020204"/>
                <a:ea typeface="微软雅黑" panose="020B0503020204020204" pitchFamily="34" charset="-122"/>
                <a:cs typeface="+mn-ea"/>
                <a:sym typeface="+mn-lt"/>
              </a:rPr>
              <a:t>、经理级及以上需要经过总经理审批</a:t>
            </a:r>
            <a:endParaRPr lang="en-US" altLang="zh-CN" sz="1400" dirty="0">
              <a:solidFill>
                <a:schemeClr val="tx1">
                  <a:lumMod val="65000"/>
                  <a:lumOff val="35000"/>
                </a:schemeClr>
              </a:solidFill>
              <a:latin typeface="Arial" panose="020B0604020202020204"/>
              <a:ea typeface="微软雅黑" panose="020B0503020204020204" pitchFamily="34" charset="-122"/>
              <a:cs typeface="+mn-ea"/>
              <a:sym typeface="+mn-lt"/>
            </a:endParaRPr>
          </a:p>
          <a:p>
            <a:pPr lvl="0" eaLnBrk="1" hangingPunct="1">
              <a:lnSpc>
                <a:spcPct val="120000"/>
              </a:lnSpc>
              <a:defRPr/>
            </a:pPr>
            <a:r>
              <a:rPr lang="en-US" altLang="zh-CN" sz="1400" dirty="0">
                <a:solidFill>
                  <a:schemeClr val="tx1">
                    <a:lumMod val="65000"/>
                    <a:lumOff val="35000"/>
                  </a:schemeClr>
                </a:solidFill>
                <a:latin typeface="Arial" panose="020B0604020202020204"/>
                <a:ea typeface="微软雅黑" panose="020B0503020204020204" pitchFamily="34" charset="-122"/>
                <a:cs typeface="+mn-ea"/>
                <a:sym typeface="+mn-lt"/>
              </a:rPr>
              <a:t>              2</a:t>
            </a:r>
            <a:r>
              <a:rPr lang="zh-CN" altLang="en-US" sz="1400" dirty="0">
                <a:solidFill>
                  <a:schemeClr val="tx1">
                    <a:lumMod val="65000"/>
                    <a:lumOff val="35000"/>
                  </a:schemeClr>
                </a:solidFill>
                <a:latin typeface="Arial" panose="020B0604020202020204"/>
                <a:ea typeface="微软雅黑" panose="020B0503020204020204" pitchFamily="34" charset="-122"/>
                <a:cs typeface="+mn-ea"/>
                <a:sym typeface="+mn-lt"/>
              </a:rPr>
              <a:t>、特殊事因、特殊处理</a:t>
            </a:r>
            <a:endParaRPr lang="en-US" altLang="zh-CN" sz="1400" dirty="0">
              <a:solidFill>
                <a:schemeClr val="tx1">
                  <a:lumMod val="65000"/>
                  <a:lumOff val="35000"/>
                </a:schemeClr>
              </a:solidFill>
              <a:latin typeface="Arial" panose="020B0604020202020204"/>
              <a:ea typeface="微软雅黑" panose="020B0503020204020204" pitchFamily="34" charset="-122"/>
              <a:cs typeface="+mn-ea"/>
              <a:sym typeface="+mn-lt"/>
            </a:endParaRPr>
          </a:p>
        </p:txBody>
      </p:sp>
      <p:sp>
        <p:nvSpPr>
          <p:cNvPr id="39" name="TextBox 11"/>
          <p:cNvSpPr txBox="1">
            <a:spLocks noChangeArrowheads="1"/>
          </p:cNvSpPr>
          <p:nvPr/>
        </p:nvSpPr>
        <p:spPr bwMode="auto">
          <a:xfrm flipH="1">
            <a:off x="6516219" y="3036326"/>
            <a:ext cx="1628775" cy="30777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fontAlgn="auto" hangingPunct="1">
              <a:spcBef>
                <a:spcPts val="0"/>
              </a:spcBef>
              <a:spcAft>
                <a:spcPts val="0"/>
              </a:spcAft>
              <a:buClr>
                <a:schemeClr val="accent1"/>
              </a:buClr>
              <a:buFont typeface="Wingdings" panose="05000000000000000000" pitchFamily="2" charset="2"/>
              <a:buChar char="n"/>
              <a:defRPr/>
            </a:pPr>
            <a:r>
              <a:rPr lang="zh-CN" altLang="en-US" sz="1400" b="1" kern="0" dirty="0">
                <a:solidFill>
                  <a:schemeClr val="tx1">
                    <a:lumMod val="65000"/>
                    <a:lumOff val="35000"/>
                  </a:schemeClr>
                </a:solidFill>
                <a:latin typeface="+mn-lt"/>
                <a:ea typeface="+mn-ea"/>
                <a:cs typeface="+mn-ea"/>
                <a:sym typeface="+mn-lt"/>
              </a:rPr>
              <a:t>通知员工</a:t>
            </a:r>
            <a:endParaRPr lang="en-US" altLang="zh-CN" sz="1400" b="1" kern="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8000">
        <p14:gallery dir="l"/>
      </p:transition>
    </mc:Choice>
    <mc:Fallback>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300"/>
                                        <p:tgtEl>
                                          <p:spTgt spid="17"/>
                                        </p:tgtEl>
                                        <p:attrNameLst>
                                          <p:attrName>ppt_y</p:attrName>
                                        </p:attrNameLst>
                                      </p:cBhvr>
                                      <p:tavLst>
                                        <p:tav tm="0">
                                          <p:val>
                                            <p:strVal val="#ppt_y+#ppt_h*1.125000"/>
                                          </p:val>
                                        </p:tav>
                                        <p:tav tm="100000">
                                          <p:val>
                                            <p:strVal val="#ppt_y"/>
                                          </p:val>
                                        </p:tav>
                                      </p:tavLst>
                                    </p:anim>
                                    <p:animEffect transition="in" filter="wipe(up)">
                                      <p:cBhvr>
                                        <p:cTn id="8" dur="300"/>
                                        <p:tgtEl>
                                          <p:spTgt spid="17"/>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300"/>
                                        <p:tgtEl>
                                          <p:spTgt spid="20"/>
                                        </p:tgtEl>
                                        <p:attrNameLst>
                                          <p:attrName>ppt_y</p:attrName>
                                        </p:attrNameLst>
                                      </p:cBhvr>
                                      <p:tavLst>
                                        <p:tav tm="0">
                                          <p:val>
                                            <p:strVal val="#ppt_y+#ppt_h*1.125000"/>
                                          </p:val>
                                        </p:tav>
                                        <p:tav tm="100000">
                                          <p:val>
                                            <p:strVal val="#ppt_y"/>
                                          </p:val>
                                        </p:tav>
                                      </p:tavLst>
                                    </p:anim>
                                    <p:animEffect transition="in" filter="wipe(up)">
                                      <p:cBhvr>
                                        <p:cTn id="13" dur="300"/>
                                        <p:tgtEl>
                                          <p:spTgt spid="20"/>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300"/>
                                        <p:tgtEl>
                                          <p:spTgt spid="23"/>
                                        </p:tgtEl>
                                        <p:attrNameLst>
                                          <p:attrName>ppt_y</p:attrName>
                                        </p:attrNameLst>
                                      </p:cBhvr>
                                      <p:tavLst>
                                        <p:tav tm="0">
                                          <p:val>
                                            <p:strVal val="#ppt_y+#ppt_h*1.125000"/>
                                          </p:val>
                                        </p:tav>
                                        <p:tav tm="100000">
                                          <p:val>
                                            <p:strVal val="#ppt_y"/>
                                          </p:val>
                                        </p:tav>
                                      </p:tavLst>
                                    </p:anim>
                                    <p:animEffect transition="in" filter="wipe(up)">
                                      <p:cBhvr>
                                        <p:cTn id="18" dur="300"/>
                                        <p:tgtEl>
                                          <p:spTgt spid="23"/>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300"/>
                                        <p:tgtEl>
                                          <p:spTgt spid="29"/>
                                        </p:tgtEl>
                                        <p:attrNameLst>
                                          <p:attrName>ppt_y</p:attrName>
                                        </p:attrNameLst>
                                      </p:cBhvr>
                                      <p:tavLst>
                                        <p:tav tm="0">
                                          <p:val>
                                            <p:strVal val="#ppt_y+#ppt_h*1.125000"/>
                                          </p:val>
                                        </p:tav>
                                        <p:tav tm="100000">
                                          <p:val>
                                            <p:strVal val="#ppt_y"/>
                                          </p:val>
                                        </p:tav>
                                      </p:tavLst>
                                    </p:anim>
                                    <p:animEffect transition="in" filter="wipe(up)">
                                      <p:cBhvr>
                                        <p:cTn id="23" dur="300"/>
                                        <p:tgtEl>
                                          <p:spTgt spid="29"/>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childTnLst>
                          </p:cTn>
                        </p:par>
                        <p:par>
                          <p:cTn id="28" fill="hold">
                            <p:stCondLst>
                              <p:cond delay="3000"/>
                            </p:stCondLst>
                            <p:childTnLst>
                              <p:par>
                                <p:cTn id="29" presetID="47"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anim calcmode="lin" valueType="num">
                                      <p:cBhvr>
                                        <p:cTn id="32" dur="500" fill="hold"/>
                                        <p:tgtEl>
                                          <p:spTgt spid="33"/>
                                        </p:tgtEl>
                                        <p:attrNameLst>
                                          <p:attrName>ppt_x</p:attrName>
                                        </p:attrNameLst>
                                      </p:cBhvr>
                                      <p:tavLst>
                                        <p:tav tm="0">
                                          <p:val>
                                            <p:strVal val="#ppt_x"/>
                                          </p:val>
                                        </p:tav>
                                        <p:tav tm="100000">
                                          <p:val>
                                            <p:strVal val="#ppt_x"/>
                                          </p:val>
                                        </p:tav>
                                      </p:tavLst>
                                    </p:anim>
                                    <p:anim calcmode="lin" valueType="num">
                                      <p:cBhvr>
                                        <p:cTn id="33" dur="500" fill="hold"/>
                                        <p:tgtEl>
                                          <p:spTgt spid="33"/>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7"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anim calcmode="lin" valueType="num">
                                      <p:cBhvr>
                                        <p:cTn id="38" dur="500" fill="hold"/>
                                        <p:tgtEl>
                                          <p:spTgt spid="35"/>
                                        </p:tgtEl>
                                        <p:attrNameLst>
                                          <p:attrName>ppt_x</p:attrName>
                                        </p:attrNameLst>
                                      </p:cBhvr>
                                      <p:tavLst>
                                        <p:tav tm="0">
                                          <p:val>
                                            <p:strVal val="#ppt_x"/>
                                          </p:val>
                                        </p:tav>
                                        <p:tav tm="100000">
                                          <p:val>
                                            <p:strVal val="#ppt_x"/>
                                          </p:val>
                                        </p:tav>
                                      </p:tavLst>
                                    </p:anim>
                                    <p:anim calcmode="lin" valueType="num">
                                      <p:cBhvr>
                                        <p:cTn id="39" dur="500" fill="hold"/>
                                        <p:tgtEl>
                                          <p:spTgt spid="35"/>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7" presetClass="entr" presetSubtype="0"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anim calcmode="lin" valueType="num">
                                      <p:cBhvr>
                                        <p:cTn id="44" dur="500" fill="hold"/>
                                        <p:tgtEl>
                                          <p:spTgt spid="37"/>
                                        </p:tgtEl>
                                        <p:attrNameLst>
                                          <p:attrName>ppt_x</p:attrName>
                                        </p:attrNameLst>
                                      </p:cBhvr>
                                      <p:tavLst>
                                        <p:tav tm="0">
                                          <p:val>
                                            <p:strVal val="#ppt_x"/>
                                          </p:val>
                                        </p:tav>
                                        <p:tav tm="100000">
                                          <p:val>
                                            <p:strVal val="#ppt_x"/>
                                          </p:val>
                                        </p:tav>
                                      </p:tavLst>
                                    </p:anim>
                                    <p:anim calcmode="lin" valueType="num">
                                      <p:cBhvr>
                                        <p:cTn id="45" dur="500" fill="hold"/>
                                        <p:tgtEl>
                                          <p:spTgt spid="37"/>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47" presetClass="entr" presetSubtype="0"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anim calcmode="lin" valueType="num">
                                      <p:cBhvr>
                                        <p:cTn id="50" dur="500" fill="hold"/>
                                        <p:tgtEl>
                                          <p:spTgt spid="39"/>
                                        </p:tgtEl>
                                        <p:attrNameLst>
                                          <p:attrName>ppt_x</p:attrName>
                                        </p:attrNameLst>
                                      </p:cBhvr>
                                      <p:tavLst>
                                        <p:tav tm="0">
                                          <p:val>
                                            <p:strVal val="#ppt_x"/>
                                          </p:val>
                                        </p:tav>
                                        <p:tav tm="100000">
                                          <p:val>
                                            <p:strVal val="#ppt_x"/>
                                          </p:val>
                                        </p:tav>
                                      </p:tavLst>
                                    </p:anim>
                                    <p:anim calcmode="lin" valueType="num">
                                      <p:cBhvr>
                                        <p:cTn id="51" dur="500" fill="hold"/>
                                        <p:tgtEl>
                                          <p:spTgt spid="39"/>
                                        </p:tgtEl>
                                        <p:attrNameLst>
                                          <p:attrName>ppt_y</p:attrName>
                                        </p:attrNameLst>
                                      </p:cBhvr>
                                      <p:tavLst>
                                        <p:tav tm="0">
                                          <p:val>
                                            <p:strVal val="#ppt_y-.1"/>
                                          </p:val>
                                        </p:tav>
                                        <p:tav tm="100000">
                                          <p:val>
                                            <p:strVal val="#ppt_y"/>
                                          </p:val>
                                        </p:tav>
                                      </p:tavLst>
                                    </p:anim>
                                  </p:childTnLst>
                                </p:cTn>
                              </p:par>
                              <p:par>
                                <p:cTn id="52" presetID="22" presetClass="entr" presetSubtype="8" fill="hold" grpId="0" nodeType="withEffect">
                                  <p:stCondLst>
                                    <p:cond delay="75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7" grpId="0"/>
      <p:bldP spid="38" grpId="0"/>
      <p:bldP spid="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bwMode="auto">
          <a:xfrm>
            <a:off x="1690762" y="1615134"/>
            <a:ext cx="5666185" cy="1082278"/>
            <a:chOff x="0" y="0"/>
            <a:chExt cx="6032665" cy="1152128"/>
          </a:xfrm>
        </p:grpSpPr>
        <p:sp>
          <p:nvSpPr>
            <p:cNvPr id="6" name="直接连接符 5"/>
            <p:cNvSpPr>
              <a:spLocks noChangeShapeType="1"/>
            </p:cNvSpPr>
            <p:nvPr/>
          </p:nvSpPr>
          <p:spPr bwMode="auto">
            <a:xfrm>
              <a:off x="0" y="504056"/>
              <a:ext cx="6032665" cy="1"/>
            </a:xfrm>
            <a:prstGeom prst="line">
              <a:avLst/>
            </a:prstGeom>
            <a:noFill/>
            <a:ln w="6350">
              <a:solidFill>
                <a:srgbClr val="7F7F7F"/>
              </a:solidFill>
              <a:bevel/>
            </a:ln>
            <a:extLst>
              <a:ext uri="{909E8E84-426E-40DD-AFC4-6F175D3DCCD1}">
                <a14:hiddenFill xmlns:a14="http://schemas.microsoft.com/office/drawing/2010/main">
                  <a:noFill/>
                </a14:hiddenFill>
              </a:ext>
            </a:extLst>
          </p:spPr>
          <p:txBody>
            <a:bodyPr/>
            <a:lstStyle/>
            <a:p>
              <a:endParaRPr lang="zh-CN" altLang="en-US">
                <a:solidFill>
                  <a:schemeClr val="accent2"/>
                </a:solidFill>
                <a:latin typeface="微软雅黑" panose="020B0503020204020204" pitchFamily="34" charset="-122"/>
                <a:ea typeface="微软雅黑" panose="020B0503020204020204" pitchFamily="34" charset="-122"/>
              </a:endParaRPr>
            </a:p>
          </p:txBody>
        </p:sp>
        <p:cxnSp>
          <p:nvCxnSpPr>
            <p:cNvPr id="7" name="直接箭头连接符 6"/>
            <p:cNvCxnSpPr>
              <a:cxnSpLocks noChangeShapeType="1"/>
            </p:cNvCxnSpPr>
            <p:nvPr/>
          </p:nvCxnSpPr>
          <p:spPr bwMode="auto">
            <a:xfrm>
              <a:off x="0" y="504056"/>
              <a:ext cx="1" cy="648072"/>
            </a:xfrm>
            <a:prstGeom prst="straightConnector1">
              <a:avLst/>
            </a:prstGeom>
            <a:noFill/>
            <a:ln w="6350">
              <a:solidFill>
                <a:srgbClr val="7F7F7F"/>
              </a:solidFill>
              <a:bevel/>
              <a:tailEnd type="arrow" w="med" len="med"/>
            </a:ln>
            <a:extLst>
              <a:ext uri="{909E8E84-426E-40DD-AFC4-6F175D3DCCD1}">
                <a14:hiddenFill xmlns:a14="http://schemas.microsoft.com/office/drawing/2010/main">
                  <a:noFill/>
                </a14:hiddenFill>
              </a:ext>
            </a:extLst>
          </p:spPr>
        </p:cxnSp>
        <p:cxnSp>
          <p:nvCxnSpPr>
            <p:cNvPr id="8" name="直接箭头连接符 7"/>
            <p:cNvCxnSpPr>
              <a:cxnSpLocks noChangeShapeType="1"/>
            </p:cNvCxnSpPr>
            <p:nvPr/>
          </p:nvCxnSpPr>
          <p:spPr bwMode="auto">
            <a:xfrm>
              <a:off x="2031485" y="504056"/>
              <a:ext cx="1" cy="648072"/>
            </a:xfrm>
            <a:prstGeom prst="straightConnector1">
              <a:avLst/>
            </a:prstGeom>
            <a:noFill/>
            <a:ln w="6350">
              <a:solidFill>
                <a:srgbClr val="7F7F7F"/>
              </a:solidFill>
              <a:bevel/>
              <a:tailEnd type="arrow" w="med" len="med"/>
            </a:ln>
            <a:extLst>
              <a:ext uri="{909E8E84-426E-40DD-AFC4-6F175D3DCCD1}">
                <a14:hiddenFill xmlns:a14="http://schemas.microsoft.com/office/drawing/2010/main">
                  <a:noFill/>
                </a14:hiddenFill>
              </a:ext>
            </a:extLst>
          </p:spPr>
        </p:cxnSp>
        <p:cxnSp>
          <p:nvCxnSpPr>
            <p:cNvPr id="9" name="直接箭头连接符 8"/>
            <p:cNvCxnSpPr>
              <a:cxnSpLocks noChangeShapeType="1"/>
            </p:cNvCxnSpPr>
            <p:nvPr/>
          </p:nvCxnSpPr>
          <p:spPr bwMode="auto">
            <a:xfrm>
              <a:off x="4144450" y="504056"/>
              <a:ext cx="1" cy="648072"/>
            </a:xfrm>
            <a:prstGeom prst="straightConnector1">
              <a:avLst/>
            </a:prstGeom>
            <a:noFill/>
            <a:ln w="6350">
              <a:solidFill>
                <a:srgbClr val="7F7F7F"/>
              </a:solidFill>
              <a:bevel/>
              <a:tailEnd type="arrow" w="med" len="med"/>
            </a:ln>
            <a:extLst>
              <a:ext uri="{909E8E84-426E-40DD-AFC4-6F175D3DCCD1}">
                <a14:hiddenFill xmlns:a14="http://schemas.microsoft.com/office/drawing/2010/main">
                  <a:noFill/>
                </a14:hiddenFill>
              </a:ext>
            </a:extLst>
          </p:spPr>
        </p:cxnSp>
        <p:cxnSp>
          <p:nvCxnSpPr>
            <p:cNvPr id="10" name="直接箭头连接符 9"/>
            <p:cNvCxnSpPr>
              <a:cxnSpLocks noChangeShapeType="1"/>
            </p:cNvCxnSpPr>
            <p:nvPr/>
          </p:nvCxnSpPr>
          <p:spPr bwMode="auto">
            <a:xfrm>
              <a:off x="6030758" y="504056"/>
              <a:ext cx="1" cy="648072"/>
            </a:xfrm>
            <a:prstGeom prst="straightConnector1">
              <a:avLst/>
            </a:prstGeom>
            <a:noFill/>
            <a:ln w="6350">
              <a:solidFill>
                <a:srgbClr val="7F7F7F"/>
              </a:solidFill>
              <a:bevel/>
              <a:tailEnd type="arrow" w="med" len="med"/>
            </a:ln>
            <a:extLst>
              <a:ext uri="{909E8E84-426E-40DD-AFC4-6F175D3DCCD1}">
                <a14:hiddenFill xmlns:a14="http://schemas.microsoft.com/office/drawing/2010/main">
                  <a:noFill/>
                </a14:hiddenFill>
              </a:ext>
            </a:extLst>
          </p:spPr>
        </p:cxnSp>
        <p:sp>
          <p:nvSpPr>
            <p:cNvPr id="11" name="直接连接符 10"/>
            <p:cNvSpPr>
              <a:spLocks noChangeShapeType="1"/>
            </p:cNvSpPr>
            <p:nvPr/>
          </p:nvSpPr>
          <p:spPr bwMode="auto">
            <a:xfrm flipH="1">
              <a:off x="3080337" y="0"/>
              <a:ext cx="1" cy="504056"/>
            </a:xfrm>
            <a:prstGeom prst="line">
              <a:avLst/>
            </a:prstGeom>
            <a:noFill/>
            <a:ln w="6350">
              <a:solidFill>
                <a:srgbClr val="7F7F7F"/>
              </a:solidFill>
              <a:bevel/>
            </a:ln>
            <a:extLst>
              <a:ext uri="{909E8E84-426E-40DD-AFC4-6F175D3DCCD1}">
                <a14:hiddenFill xmlns:a14="http://schemas.microsoft.com/office/drawing/2010/main">
                  <a:noFill/>
                </a14:hiddenFill>
              </a:ext>
            </a:extLst>
          </p:spPr>
          <p:txBody>
            <a:bodyPr/>
            <a:lstStyle/>
            <a:p>
              <a:endParaRPr lang="zh-CN" altLang="en-US">
                <a:solidFill>
                  <a:schemeClr val="accent2"/>
                </a:solidFill>
                <a:latin typeface="微软雅黑" panose="020B0503020204020204" pitchFamily="34" charset="-122"/>
                <a:ea typeface="微软雅黑" panose="020B0503020204020204" pitchFamily="34" charset="-122"/>
              </a:endParaRPr>
            </a:p>
          </p:txBody>
        </p:sp>
      </p:grpSp>
      <p:sp>
        <p:nvSpPr>
          <p:cNvPr id="12" name="TextBox 29"/>
          <p:cNvSpPr>
            <a:spLocks noChangeArrowheads="1"/>
          </p:cNvSpPr>
          <p:nvPr/>
        </p:nvSpPr>
        <p:spPr bwMode="auto">
          <a:xfrm>
            <a:off x="683419" y="3295142"/>
            <a:ext cx="189309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spcBef>
                <a:spcPct val="0"/>
              </a:spcBef>
              <a:buFont typeface="Arial" panose="020B0604020202020204" pitchFamily="34" charset="0"/>
              <a:buNone/>
            </a:pPr>
            <a:r>
              <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350">
              <a:latin typeface="微软雅黑" panose="020B0503020204020204" pitchFamily="34" charset="-122"/>
              <a:ea typeface="微软雅黑" panose="020B0503020204020204" pitchFamily="34" charset="-122"/>
            </a:endParaRPr>
          </a:p>
        </p:txBody>
      </p:sp>
      <p:sp>
        <p:nvSpPr>
          <p:cNvPr id="13" name="TextBox 30"/>
          <p:cNvSpPr>
            <a:spLocks noChangeArrowheads="1"/>
          </p:cNvSpPr>
          <p:nvPr/>
        </p:nvSpPr>
        <p:spPr bwMode="auto">
          <a:xfrm>
            <a:off x="2576522" y="3295142"/>
            <a:ext cx="189428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spcBef>
                <a:spcPct val="0"/>
              </a:spcBef>
              <a:buFont typeface="Arial" panose="020B0604020202020204" pitchFamily="34" charset="0"/>
              <a:buNone/>
            </a:pPr>
            <a:r>
              <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350">
              <a:latin typeface="微软雅黑" panose="020B0503020204020204" pitchFamily="34" charset="-122"/>
              <a:ea typeface="微软雅黑" panose="020B0503020204020204" pitchFamily="34" charset="-122"/>
            </a:endParaRPr>
          </a:p>
        </p:txBody>
      </p:sp>
      <p:sp>
        <p:nvSpPr>
          <p:cNvPr id="14" name="TextBox 31"/>
          <p:cNvSpPr>
            <a:spLocks noChangeArrowheads="1"/>
          </p:cNvSpPr>
          <p:nvPr/>
        </p:nvSpPr>
        <p:spPr bwMode="auto">
          <a:xfrm>
            <a:off x="4538663" y="3295142"/>
            <a:ext cx="189309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spcBef>
                <a:spcPct val="0"/>
              </a:spcBef>
              <a:buFont typeface="Arial" panose="020B0604020202020204" pitchFamily="34" charset="0"/>
              <a:buNone/>
            </a:pPr>
            <a:r>
              <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350">
              <a:latin typeface="微软雅黑" panose="020B0503020204020204" pitchFamily="34" charset="-122"/>
              <a:ea typeface="微软雅黑" panose="020B0503020204020204" pitchFamily="34" charset="-122"/>
            </a:endParaRPr>
          </a:p>
        </p:txBody>
      </p:sp>
      <p:sp>
        <p:nvSpPr>
          <p:cNvPr id="15" name="TextBox 32"/>
          <p:cNvSpPr>
            <a:spLocks noChangeArrowheads="1"/>
          </p:cNvSpPr>
          <p:nvPr/>
        </p:nvSpPr>
        <p:spPr bwMode="auto">
          <a:xfrm>
            <a:off x="6567488" y="3295142"/>
            <a:ext cx="189309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spcBef>
                <a:spcPct val="0"/>
              </a:spcBef>
              <a:buFont typeface="Arial" panose="020B0604020202020204" pitchFamily="34" charset="0"/>
              <a:buNone/>
            </a:pPr>
            <a:r>
              <a:rPr lang="zh-CN" altLang="en-US" sz="105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350">
              <a:latin typeface="微软雅黑" panose="020B0503020204020204" pitchFamily="34" charset="-122"/>
              <a:ea typeface="微软雅黑" panose="020B0503020204020204" pitchFamily="34" charset="-122"/>
            </a:endParaRPr>
          </a:p>
        </p:txBody>
      </p:sp>
      <p:sp>
        <p:nvSpPr>
          <p:cNvPr id="16" name="等腰三角形 15"/>
          <p:cNvSpPr>
            <a:spLocks noChangeArrowheads="1"/>
          </p:cNvSpPr>
          <p:nvPr/>
        </p:nvSpPr>
        <p:spPr bwMode="auto">
          <a:xfrm rot="5400000">
            <a:off x="1621640" y="4244522"/>
            <a:ext cx="271463" cy="233363"/>
          </a:xfrm>
          <a:prstGeom prst="triangle">
            <a:avLst>
              <a:gd name="adj" fmla="val 50000"/>
            </a:avLst>
          </a:prstGeom>
          <a:solidFill>
            <a:schemeClr val="accent1"/>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35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7" name="TextBox 34"/>
          <p:cNvSpPr>
            <a:spLocks noChangeArrowheads="1"/>
          </p:cNvSpPr>
          <p:nvPr/>
        </p:nvSpPr>
        <p:spPr bwMode="auto">
          <a:xfrm>
            <a:off x="1903820" y="4176533"/>
            <a:ext cx="6124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None/>
            </a:pPr>
            <a:r>
              <a:rPr lang="zh-CN" altLang="en-US" sz="12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这里输入简单的文字概述这里输入简单的文字概述这里输入简单的文字概述</a:t>
            </a:r>
            <a:endParaRPr lang="en-US" altLang="zh-CN" sz="12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组合 17"/>
          <p:cNvGrpSpPr/>
          <p:nvPr/>
        </p:nvGrpSpPr>
        <p:grpSpPr bwMode="auto">
          <a:xfrm>
            <a:off x="3482579" y="1073429"/>
            <a:ext cx="2178844" cy="541735"/>
            <a:chOff x="0" y="0"/>
            <a:chExt cx="2320263" cy="576064"/>
          </a:xfrm>
        </p:grpSpPr>
        <p:sp>
          <p:nvSpPr>
            <p:cNvPr id="19" name="矩形 18"/>
            <p:cNvSpPr>
              <a:spLocks noChangeArrowheads="1"/>
            </p:cNvSpPr>
            <p:nvPr/>
          </p:nvSpPr>
          <p:spPr bwMode="auto">
            <a:xfrm>
              <a:off x="0" y="0"/>
              <a:ext cx="2320263" cy="576064"/>
            </a:xfrm>
            <a:prstGeom prst="rect">
              <a:avLst/>
            </a:prstGeom>
            <a:solidFill>
              <a:schemeClr val="accent1"/>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350">
                <a:solidFill>
                  <a:schemeClr val="accent2"/>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0" name="TextBox 35"/>
            <p:cNvSpPr>
              <a:spLocks noChangeArrowheads="1"/>
            </p:cNvSpPr>
            <p:nvPr/>
          </p:nvSpPr>
          <p:spPr bwMode="auto">
            <a:xfrm>
              <a:off x="615056" y="128274"/>
              <a:ext cx="1070659" cy="36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月薪结构</a:t>
              </a:r>
              <a:endPar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1" name="组合 20"/>
          <p:cNvGrpSpPr/>
          <p:nvPr/>
        </p:nvGrpSpPr>
        <p:grpSpPr bwMode="auto">
          <a:xfrm>
            <a:off x="751295" y="2697411"/>
            <a:ext cx="1788319" cy="540544"/>
            <a:chOff x="0" y="0"/>
            <a:chExt cx="1904222" cy="576064"/>
          </a:xfrm>
          <a:solidFill>
            <a:schemeClr val="accent1"/>
          </a:solidFill>
        </p:grpSpPr>
        <p:sp>
          <p:nvSpPr>
            <p:cNvPr id="22" name="矩形 21"/>
            <p:cNvSpPr>
              <a:spLocks noChangeArrowheads="1"/>
            </p:cNvSpPr>
            <p:nvPr/>
          </p:nvSpPr>
          <p:spPr bwMode="auto">
            <a:xfrm>
              <a:off x="0" y="0"/>
              <a:ext cx="1904222" cy="576064"/>
            </a:xfrm>
            <a:prstGeom prst="rect">
              <a:avLst/>
            </a:prstGeom>
            <a:solidFill>
              <a:schemeClr val="accent1">
                <a:lumMod val="60000"/>
                <a:lumOff val="40000"/>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b="1">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3" name="TextBox 36"/>
            <p:cNvSpPr>
              <a:spLocks noChangeArrowheads="1"/>
            </p:cNvSpPr>
            <p:nvPr/>
          </p:nvSpPr>
          <p:spPr bwMode="auto">
            <a:xfrm>
              <a:off x="471448" y="140563"/>
              <a:ext cx="961323" cy="32800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基本工资</a:t>
              </a:r>
              <a:endPar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4" name="组合 23"/>
          <p:cNvGrpSpPr/>
          <p:nvPr/>
        </p:nvGrpSpPr>
        <p:grpSpPr bwMode="auto">
          <a:xfrm>
            <a:off x="2682487" y="2697411"/>
            <a:ext cx="1788319" cy="540544"/>
            <a:chOff x="0" y="0"/>
            <a:chExt cx="1904222" cy="576064"/>
          </a:xfrm>
        </p:grpSpPr>
        <p:sp>
          <p:nvSpPr>
            <p:cNvPr id="25" name="矩形 24"/>
            <p:cNvSpPr>
              <a:spLocks noChangeArrowheads="1"/>
            </p:cNvSpPr>
            <p:nvPr/>
          </p:nvSpPr>
          <p:spPr bwMode="auto">
            <a:xfrm>
              <a:off x="0" y="0"/>
              <a:ext cx="1904222" cy="576064"/>
            </a:xfrm>
            <a:prstGeom prst="rect">
              <a:avLst/>
            </a:prstGeom>
            <a:solidFill>
              <a:schemeClr val="accent2"/>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b="1">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9" name="TextBox 37"/>
            <p:cNvSpPr>
              <a:spLocks noChangeArrowheads="1"/>
            </p:cNvSpPr>
            <p:nvPr/>
          </p:nvSpPr>
          <p:spPr bwMode="auto">
            <a:xfrm>
              <a:off x="471448" y="140563"/>
              <a:ext cx="961323" cy="32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绩效工资</a:t>
              </a:r>
              <a:endPar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29"/>
          <p:cNvGrpSpPr/>
          <p:nvPr/>
        </p:nvGrpSpPr>
        <p:grpSpPr bwMode="auto">
          <a:xfrm>
            <a:off x="4643448" y="2697411"/>
            <a:ext cx="1788319" cy="540544"/>
            <a:chOff x="0" y="0"/>
            <a:chExt cx="1904222" cy="576064"/>
          </a:xfrm>
        </p:grpSpPr>
        <p:sp>
          <p:nvSpPr>
            <p:cNvPr id="31" name="矩形 30"/>
            <p:cNvSpPr>
              <a:spLocks noChangeArrowheads="1"/>
            </p:cNvSpPr>
            <p:nvPr/>
          </p:nvSpPr>
          <p:spPr bwMode="auto">
            <a:xfrm>
              <a:off x="0" y="0"/>
              <a:ext cx="1904222" cy="576064"/>
            </a:xfrm>
            <a:prstGeom prst="rect">
              <a:avLst/>
            </a:prstGeom>
            <a:solidFill>
              <a:schemeClr val="accent1">
                <a:lumMod val="60000"/>
                <a:lumOff val="40000"/>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b="1">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2" name="TextBox 38"/>
            <p:cNvSpPr>
              <a:spLocks noChangeArrowheads="1"/>
            </p:cNvSpPr>
            <p:nvPr/>
          </p:nvSpPr>
          <p:spPr bwMode="auto">
            <a:xfrm>
              <a:off x="567034" y="140563"/>
              <a:ext cx="770151" cy="32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加班费</a:t>
              </a:r>
              <a:endPar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3" name="组合 32"/>
          <p:cNvGrpSpPr/>
          <p:nvPr/>
        </p:nvGrpSpPr>
        <p:grpSpPr bwMode="auto">
          <a:xfrm>
            <a:off x="6604406" y="2697411"/>
            <a:ext cx="1788319" cy="540544"/>
            <a:chOff x="0" y="0"/>
            <a:chExt cx="1904222" cy="576064"/>
          </a:xfrm>
          <a:solidFill>
            <a:schemeClr val="accent2"/>
          </a:solidFill>
        </p:grpSpPr>
        <p:sp>
          <p:nvSpPr>
            <p:cNvPr id="34" name="矩形 33"/>
            <p:cNvSpPr>
              <a:spLocks noChangeArrowheads="1"/>
            </p:cNvSpPr>
            <p:nvPr/>
          </p:nvSpPr>
          <p:spPr bwMode="auto">
            <a:xfrm>
              <a:off x="0" y="0"/>
              <a:ext cx="1904222" cy="576064"/>
            </a:xfrm>
            <a:prstGeom prst="rect">
              <a:avLst/>
            </a:prstGeom>
            <a:grpFill/>
            <a:ln>
              <a:noFill/>
            </a:ln>
            <a:extLst>
              <a:ext uri="{91240B29-F687-4F45-9708-019B960494DF}">
                <a14:hiddenLine xmlns:a14="http://schemas.microsoft.com/office/drawing/2010/main" w="12700">
                  <a:solidFill>
                    <a:srgbClr val="42719B"/>
                  </a:solidFill>
                  <a:bevel/>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b="1">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5" name="TextBox 39"/>
            <p:cNvSpPr>
              <a:spLocks noChangeArrowheads="1"/>
            </p:cNvSpPr>
            <p:nvPr/>
          </p:nvSpPr>
          <p:spPr bwMode="auto">
            <a:xfrm>
              <a:off x="471448" y="140563"/>
              <a:ext cx="961323" cy="3280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其它福利</a:t>
              </a:r>
              <a:endPar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标题 2"/>
          <p:cNvSpPr>
            <a:spLocks noGrp="1"/>
          </p:cNvSpPr>
          <p:nvPr>
            <p:ph type="title"/>
          </p:nvPr>
        </p:nvSpPr>
        <p:spPr/>
        <p:txBody>
          <a:bodyPr/>
          <a:lstStyle/>
          <a:p>
            <a:r>
              <a:rPr lang="zh-CN" altLang="en-US" dirty="0">
                <a:solidFill>
                  <a:prstClr val="black">
                    <a:lumMod val="65000"/>
                    <a:lumOff val="35000"/>
                  </a:prstClr>
                </a:solidFill>
              </a:rPr>
              <a:t>薪酬管理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月薪结构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1000"/>
                                        <p:tgtEl>
                                          <p:spTgt spid="33"/>
                                        </p:tgtEl>
                                      </p:cBhvr>
                                    </p:animEffect>
                                    <p:anim calcmode="lin" valueType="num">
                                      <p:cBhvr>
                                        <p:cTn id="54" dur="1000" fill="hold"/>
                                        <p:tgtEl>
                                          <p:spTgt spid="33"/>
                                        </p:tgtEl>
                                        <p:attrNameLst>
                                          <p:attrName>ppt_x</p:attrName>
                                        </p:attrNameLst>
                                      </p:cBhvr>
                                      <p:tavLst>
                                        <p:tav tm="0">
                                          <p:val>
                                            <p:strVal val="#ppt_x"/>
                                          </p:val>
                                        </p:tav>
                                        <p:tav tm="100000">
                                          <p:val>
                                            <p:strVal val="#ppt_x"/>
                                          </p:val>
                                        </p:tav>
                                      </p:tavLst>
                                    </p:anim>
                                    <p:anim calcmode="lin" valueType="num">
                                      <p:cBhvr>
                                        <p:cTn id="55" dur="1000" fill="hold"/>
                                        <p:tgtEl>
                                          <p:spTgt spid="33"/>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750" fill="hold"/>
                                        <p:tgtEl>
                                          <p:spTgt spid="16"/>
                                        </p:tgtEl>
                                        <p:attrNameLst>
                                          <p:attrName>ppt_x</p:attrName>
                                        </p:attrNameLst>
                                      </p:cBhvr>
                                      <p:tavLst>
                                        <p:tav tm="0">
                                          <p:val>
                                            <p:strVal val="0-#ppt_w/2"/>
                                          </p:val>
                                        </p:tav>
                                        <p:tav tm="100000">
                                          <p:val>
                                            <p:strVal val="#ppt_x"/>
                                          </p:val>
                                        </p:tav>
                                      </p:tavLst>
                                    </p:anim>
                                    <p:anim calcmode="lin" valueType="num">
                                      <p:cBhvr additive="base">
                                        <p:cTn id="60" dur="750" fill="hold"/>
                                        <p:tgtEl>
                                          <p:spTgt spid="1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750" fill="hold"/>
                                        <p:tgtEl>
                                          <p:spTgt spid="17"/>
                                        </p:tgtEl>
                                        <p:attrNameLst>
                                          <p:attrName>ppt_x</p:attrName>
                                        </p:attrNameLst>
                                      </p:cBhvr>
                                      <p:tavLst>
                                        <p:tav tm="0">
                                          <p:val>
                                            <p:strVal val="0-#ppt_w/2"/>
                                          </p:val>
                                        </p:tav>
                                        <p:tav tm="100000">
                                          <p:val>
                                            <p:strVal val="#ppt_x"/>
                                          </p:val>
                                        </p:tav>
                                      </p:tavLst>
                                    </p:anim>
                                    <p:anim calcmode="lin" valueType="num">
                                      <p:cBhvr additive="base">
                                        <p:cTn id="64"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4176000" cy="5143500"/>
          </a:xfrm>
          <a:prstGeom prst="rect">
            <a:avLst/>
          </a:prstGeom>
          <a:blipFill>
            <a:blip r:embed="rId1">
              <a:extLst>
                <a:ext uri="{BEBA8EAE-BF5A-486C-A8C5-ECC9F3942E4B}">
                  <a14:imgProps xmlns:a14="http://schemas.microsoft.com/office/drawing/2010/main">
                    <a14:imgLayer r:embed="rId2">
                      <a14:imgEffect>
                        <a14:brightnessContrast bright="20000"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左箭头 2"/>
          <p:cNvSpPr/>
          <p:nvPr/>
        </p:nvSpPr>
        <p:spPr>
          <a:xfrm>
            <a:off x="2613431" y="1023580"/>
            <a:ext cx="6515059" cy="3096344"/>
          </a:xfrm>
          <a:custGeom>
            <a:avLst/>
            <a:gdLst/>
            <a:ahLst/>
            <a:cxnLst/>
            <a:rect l="l" t="t" r="r" b="b"/>
            <a:pathLst>
              <a:path w="6515059" h="3096344">
                <a:moveTo>
                  <a:pt x="1548172" y="0"/>
                </a:moveTo>
                <a:lnTo>
                  <a:pt x="1548172" y="172"/>
                </a:lnTo>
                <a:lnTo>
                  <a:pt x="6515059" y="172"/>
                </a:lnTo>
                <a:lnTo>
                  <a:pt x="6515059" y="3096172"/>
                </a:lnTo>
                <a:lnTo>
                  <a:pt x="1548172" y="3096172"/>
                </a:lnTo>
                <a:lnTo>
                  <a:pt x="1548172" y="3096344"/>
                </a:lnTo>
                <a:lnTo>
                  <a:pt x="1548000" y="3096172"/>
                </a:lnTo>
                <a:lnTo>
                  <a:pt x="1546507" y="3096172"/>
                </a:lnTo>
                <a:lnTo>
                  <a:pt x="1546507" y="3094679"/>
                </a:lnTo>
                <a:lnTo>
                  <a:pt x="0" y="1548172"/>
                </a:lnTo>
                <a:lnTo>
                  <a:pt x="1546507" y="1665"/>
                </a:lnTo>
                <a:lnTo>
                  <a:pt x="1546507" y="172"/>
                </a:lnTo>
                <a:lnTo>
                  <a:pt x="1548000" y="172"/>
                </a:lnTo>
                <a:close/>
              </a:path>
            </a:pathLst>
          </a:cu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203846" y="1298818"/>
            <a:ext cx="2545868" cy="2545868"/>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latin typeface="Impact" panose="020B0806030902050204" pitchFamily="34" charset="0"/>
              </a:rPr>
              <a:t>01</a:t>
            </a:r>
            <a:endParaRPr lang="zh-CN" altLang="en-US" sz="6000" dirty="0">
              <a:latin typeface="Impact" panose="020B0806030902050204" pitchFamily="34" charset="0"/>
            </a:endParaRPr>
          </a:p>
        </p:txBody>
      </p:sp>
      <p:sp>
        <p:nvSpPr>
          <p:cNvPr id="9" name="TextBox 8"/>
          <p:cNvSpPr txBox="1"/>
          <p:nvPr/>
        </p:nvSpPr>
        <p:spPr>
          <a:xfrm>
            <a:off x="5846817" y="1996827"/>
            <a:ext cx="2031325" cy="646331"/>
          </a:xfrm>
          <a:prstGeom prst="rect">
            <a:avLst/>
          </a:prstGeom>
          <a:noFill/>
        </p:spPr>
        <p:txBody>
          <a:bodyPr wrap="none" rtlCol="0">
            <a:spAutoFit/>
          </a:bodyPr>
          <a:lstStyle/>
          <a:p>
            <a:pPr marL="0" lvl="1"/>
            <a:r>
              <a:rPr lang="zh-CN" altLang="en-US" sz="3600" b="1" dirty="0">
                <a:solidFill>
                  <a:schemeClr val="accent1"/>
                </a:solidFill>
                <a:latin typeface="微软雅黑" panose="020B0503020204020204" pitchFamily="34" charset="-122"/>
              </a:rPr>
              <a:t>企业简介</a:t>
            </a:r>
            <a:endParaRPr lang="zh-CN" altLang="en-US" sz="3600" b="1" dirty="0">
              <a:solidFill>
                <a:schemeClr val="accent1"/>
              </a:solidFill>
              <a:latin typeface="微软雅黑" panose="020B0503020204020204" pitchFamily="34" charset="-122"/>
            </a:endParaRPr>
          </a:p>
        </p:txBody>
      </p:sp>
      <p:sp>
        <p:nvSpPr>
          <p:cNvPr id="10" name="TextBox 9"/>
          <p:cNvSpPr txBox="1"/>
          <p:nvPr/>
        </p:nvSpPr>
        <p:spPr>
          <a:xfrm>
            <a:off x="5909245" y="2716718"/>
            <a:ext cx="1027882"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6965572" y="2716718"/>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2" name="TextBox 11"/>
          <p:cNvSpPr txBox="1"/>
          <p:nvPr/>
        </p:nvSpPr>
        <p:spPr>
          <a:xfrm>
            <a:off x="5909245" y="2932866"/>
            <a:ext cx="1027882"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3" name="TextBox 12"/>
          <p:cNvSpPr txBox="1"/>
          <p:nvPr/>
        </p:nvSpPr>
        <p:spPr>
          <a:xfrm>
            <a:off x="6965572" y="2932866"/>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4" name="TextBox 13"/>
          <p:cNvSpPr txBox="1"/>
          <p:nvPr/>
        </p:nvSpPr>
        <p:spPr>
          <a:xfrm>
            <a:off x="7979252" y="2716718"/>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
        <p:nvSpPr>
          <p:cNvPr id="15" name="TextBox 14"/>
          <p:cNvSpPr txBox="1"/>
          <p:nvPr/>
        </p:nvSpPr>
        <p:spPr>
          <a:xfrm>
            <a:off x="7979252" y="2932866"/>
            <a:ext cx="985236" cy="214949"/>
          </a:xfrm>
          <a:prstGeom prst="rect">
            <a:avLst/>
          </a:prstGeom>
          <a:noFill/>
        </p:spPr>
        <p:txBody>
          <a:bodyPr wrap="square" lIns="60469" tIns="30235" rIns="60469" bIns="30235" rtlCol="0">
            <a:spAutoFit/>
          </a:bodyPr>
          <a:lstStyle/>
          <a:p>
            <a:r>
              <a:rPr lang="en-US" altLang="zh-CN" sz="1000" dirty="0">
                <a:solidFill>
                  <a:schemeClr val="tx1">
                    <a:lumMod val="65000"/>
                    <a:lumOff val="35000"/>
                  </a:schemeClr>
                </a:solidFill>
                <a:latin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rPr>
              <a:t>标题文字</a:t>
            </a:r>
            <a:endParaRPr lang="zh-CN" altLang="en-US" sz="1000" dirty="0">
              <a:solidFill>
                <a:schemeClr val="tx1">
                  <a:lumMod val="65000"/>
                  <a:lumOff val="35000"/>
                </a:scheme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6000">
        <p:blinds dir="vert"/>
      </p:transition>
    </mc:Choice>
    <mc:Fallback>
      <p:transition spd="slow" advTm="600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3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anim calcmode="lin" valueType="num">
                                          <p:cBhvr>
                                            <p:cTn id="16" dur="750" fill="hold"/>
                                            <p:tgtEl>
                                              <p:spTgt spid="8"/>
                                            </p:tgtEl>
                                            <p:attrNameLst>
                                              <p:attrName>style.rotation</p:attrName>
                                            </p:attrNameLst>
                                          </p:cBhvr>
                                          <p:tavLst>
                                            <p:tav tm="0">
                                              <p:val>
                                                <p:fltVal val="720"/>
                                              </p:val>
                                            </p:tav>
                                            <p:tav tm="100000">
                                              <p:val>
                                                <p:fltVal val="0"/>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 calcmode="lin" valueType="num">
                                          <p:cBhvr>
                                            <p:cTn id="18" dur="750" fill="hold"/>
                                            <p:tgtEl>
                                              <p:spTgt spid="8"/>
                                            </p:tgtEl>
                                            <p:attrNameLst>
                                              <p:attrName>ppt_w</p:attrName>
                                            </p:attrNameLst>
                                          </p:cBhvr>
                                          <p:tavLst>
                                            <p:tav tm="0">
                                              <p:val>
                                                <p:fltVal val="0"/>
                                              </p:val>
                                            </p:tav>
                                            <p:tav tm="100000">
                                              <p:val>
                                                <p:strVal val="#ppt_w"/>
                                              </p:val>
                                            </p:tav>
                                          </p:tavLst>
                                        </p:anim>
                                      </p:childTnLst>
                                    </p:cTn>
                                  </p:par>
                                </p:childTnLst>
                              </p:cTn>
                            </p:par>
                            <p:par>
                              <p:cTn id="19" fill="hold">
                                <p:stCondLst>
                                  <p:cond delay="2000"/>
                                </p:stCondLst>
                                <p:childTnLst>
                                  <p:par>
                                    <p:cTn id="20" presetID="52" presetClass="entr" presetSubtype="0"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2049"/>
                                </p:stCondLst>
                                <p:childTnLst>
                                  <p:par>
                                    <p:cTn id="26" presetID="2" presetClass="entr" presetSubtype="4" fill="hold" grpId="0" nodeType="afterEffect" p14:presetBounceEnd="50000">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14:bounceEnd="50000">
                                          <p:cBhvr additive="base">
                                            <p:cTn id="28"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50000">
                                      <p:stCondLst>
                                        <p:cond delay="250"/>
                                      </p:stCondLst>
                                      <p:childTnLst>
                                        <p:set>
                                          <p:cBhvr>
                                            <p:cTn id="31" dur="1" fill="hold">
                                              <p:stCondLst>
                                                <p:cond delay="0"/>
                                              </p:stCondLst>
                                            </p:cTn>
                                            <p:tgtEl>
                                              <p:spTgt spid="11"/>
                                            </p:tgtEl>
                                            <p:attrNameLst>
                                              <p:attrName>style.visibility</p:attrName>
                                            </p:attrNameLst>
                                          </p:cBhvr>
                                          <p:to>
                                            <p:strVal val="visible"/>
                                          </p:to>
                                        </p:set>
                                        <p:anim calcmode="lin" valueType="num" p14:bounceEnd="50000">
                                          <p:cBhvr additive="base">
                                            <p:cTn id="32"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50000">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14:bounceEnd="50000">
                                          <p:cBhvr additive="base">
                                            <p:cTn id="3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14:presetBounceEnd="50000">
                                      <p:stCondLst>
                                        <p:cond delay="750"/>
                                      </p:stCondLst>
                                      <p:childTnLst>
                                        <p:set>
                                          <p:cBhvr>
                                            <p:cTn id="39" dur="1" fill="hold">
                                              <p:stCondLst>
                                                <p:cond delay="0"/>
                                              </p:stCondLst>
                                            </p:cTn>
                                            <p:tgtEl>
                                              <p:spTgt spid="12"/>
                                            </p:tgtEl>
                                            <p:attrNameLst>
                                              <p:attrName>style.visibility</p:attrName>
                                            </p:attrNameLst>
                                          </p:cBhvr>
                                          <p:to>
                                            <p:strVal val="visible"/>
                                          </p:to>
                                        </p:set>
                                        <p:anim calcmode="lin" valueType="num" p14:bounceEnd="50000">
                                          <p:cBhvr additive="base">
                                            <p:cTn id="40"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14:presetBounceEnd="50000">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14:bounceEnd="50000">
                                          <p:cBhvr additive="base">
                                            <p:cTn id="44"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14:presetBounceEnd="50000">
                                      <p:stCondLst>
                                        <p:cond delay="1250"/>
                                      </p:stCondLst>
                                      <p:childTnLst>
                                        <p:set>
                                          <p:cBhvr>
                                            <p:cTn id="47" dur="1" fill="hold">
                                              <p:stCondLst>
                                                <p:cond delay="0"/>
                                              </p:stCondLst>
                                            </p:cTn>
                                            <p:tgtEl>
                                              <p:spTgt spid="15"/>
                                            </p:tgtEl>
                                            <p:attrNameLst>
                                              <p:attrName>style.visibility</p:attrName>
                                            </p:attrNameLst>
                                          </p:cBhvr>
                                          <p:to>
                                            <p:strVal val="visible"/>
                                          </p:to>
                                        </p:set>
                                        <p:anim calcmode="lin" valueType="num" p14:bounceEnd="50000">
                                          <p:cBhvr additive="base">
                                            <p:cTn id="48"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p:bldP spid="10" grpId="0"/>
          <p:bldP spid="11" grpId="0"/>
          <p:bldP spid="12" grpId="0"/>
          <p:bldP spid="13" grpId="0"/>
          <p:bldP spid="14" grpId="0"/>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1+#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3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anim calcmode="lin" valueType="num">
                                          <p:cBhvr>
                                            <p:cTn id="16" dur="750" fill="hold"/>
                                            <p:tgtEl>
                                              <p:spTgt spid="8"/>
                                            </p:tgtEl>
                                            <p:attrNameLst>
                                              <p:attrName>style.rotation</p:attrName>
                                            </p:attrNameLst>
                                          </p:cBhvr>
                                          <p:tavLst>
                                            <p:tav tm="0">
                                              <p:val>
                                                <p:fltVal val="720"/>
                                              </p:val>
                                            </p:tav>
                                            <p:tav tm="100000">
                                              <p:val>
                                                <p:fltVal val="0"/>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 calcmode="lin" valueType="num">
                                          <p:cBhvr>
                                            <p:cTn id="18" dur="750" fill="hold"/>
                                            <p:tgtEl>
                                              <p:spTgt spid="8"/>
                                            </p:tgtEl>
                                            <p:attrNameLst>
                                              <p:attrName>ppt_w</p:attrName>
                                            </p:attrNameLst>
                                          </p:cBhvr>
                                          <p:tavLst>
                                            <p:tav tm="0">
                                              <p:val>
                                                <p:fltVal val="0"/>
                                              </p:val>
                                            </p:tav>
                                            <p:tav tm="100000">
                                              <p:val>
                                                <p:strVal val="#ppt_w"/>
                                              </p:val>
                                            </p:tav>
                                          </p:tavLst>
                                        </p:anim>
                                      </p:childTnLst>
                                    </p:cTn>
                                  </p:par>
                                </p:childTnLst>
                              </p:cTn>
                            </p:par>
                            <p:par>
                              <p:cTn id="19" fill="hold">
                                <p:stCondLst>
                                  <p:cond delay="2000"/>
                                </p:stCondLst>
                                <p:childTnLst>
                                  <p:par>
                                    <p:cTn id="20" presetID="52" presetClass="entr" presetSubtype="0"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Scale>
                                          <p:cBhvr>
                                            <p:cTn id="2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9"/>
                                            </p:tgtEl>
                                            <p:attrNameLst>
                                              <p:attrName>ppt_x</p:attrName>
                                              <p:attrName>ppt_y</p:attrName>
                                            </p:attrNameLst>
                                          </p:cBhvr>
                                        </p:animMotion>
                                        <p:animEffect transition="in" filter="fade">
                                          <p:cBhvr>
                                            <p:cTn id="24" dur="1000"/>
                                            <p:tgtEl>
                                              <p:spTgt spid="9"/>
                                            </p:tgtEl>
                                          </p:cBhvr>
                                        </p:animEffect>
                                      </p:childTnLst>
                                    </p:cTn>
                                  </p:par>
                                </p:childTnLst>
                              </p:cTn>
                            </p:par>
                            <p:par>
                              <p:cTn id="25" fill="hold">
                                <p:stCondLst>
                                  <p:cond delay="2049"/>
                                </p:stCondLst>
                                <p:childTnLst>
                                  <p:par>
                                    <p:cTn id="26" presetID="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5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75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125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p:bldP spid="10" grpId="0"/>
          <p:bldP spid="11" grpId="0"/>
          <p:bldP spid="12" grpId="0"/>
          <p:bldP spid="13" grpId="0"/>
          <p:bldP spid="14" grpId="0"/>
          <p:bldP spid="15"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平行四边形 4"/>
          <p:cNvSpPr/>
          <p:nvPr/>
        </p:nvSpPr>
        <p:spPr>
          <a:xfrm rot="20362696" flipV="1">
            <a:off x="3638984" y="2481190"/>
            <a:ext cx="1818085" cy="814388"/>
          </a:xfrm>
          <a:prstGeom prst="parallelogram">
            <a:avLst>
              <a:gd name="adj" fmla="val 689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84AEF7"/>
              </a:solidFill>
            </a:endParaRPr>
          </a:p>
        </p:txBody>
      </p:sp>
      <p:sp>
        <p:nvSpPr>
          <p:cNvPr id="6" name="平行四边形 5"/>
          <p:cNvSpPr/>
          <p:nvPr/>
        </p:nvSpPr>
        <p:spPr>
          <a:xfrm rot="5400000">
            <a:off x="3146602" y="3162848"/>
            <a:ext cx="1504950" cy="872729"/>
          </a:xfrm>
          <a:prstGeom prst="parallelogram">
            <a:avLst>
              <a:gd name="adj" fmla="val 6895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84AEF7"/>
              </a:solidFill>
            </a:endParaRPr>
          </a:p>
        </p:txBody>
      </p:sp>
      <p:sp>
        <p:nvSpPr>
          <p:cNvPr id="7" name="平行四边形 6"/>
          <p:cNvSpPr/>
          <p:nvPr/>
        </p:nvSpPr>
        <p:spPr>
          <a:xfrm rot="5400000" flipH="1">
            <a:off x="4311034" y="3121148"/>
            <a:ext cx="1341834" cy="1119188"/>
          </a:xfrm>
          <a:prstGeom prst="parallelogram">
            <a:avLst>
              <a:gd name="adj" fmla="val 383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84AEF7"/>
              </a:solidFill>
            </a:endParaRPr>
          </a:p>
        </p:txBody>
      </p:sp>
      <p:cxnSp>
        <p:nvCxnSpPr>
          <p:cNvPr id="8" name="直接连接符 7"/>
          <p:cNvCxnSpPr/>
          <p:nvPr/>
        </p:nvCxnSpPr>
        <p:spPr>
          <a:xfrm flipV="1">
            <a:off x="4575948" y="2004940"/>
            <a:ext cx="0" cy="8417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981953" y="3599213"/>
            <a:ext cx="840581" cy="47267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3194833" y="3599185"/>
            <a:ext cx="703659" cy="3952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bwMode="auto">
          <a:xfrm>
            <a:off x="4281863" y="1415580"/>
            <a:ext cx="589360" cy="5893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84AEF7"/>
              </a:solidFill>
            </a:endParaRPr>
          </a:p>
        </p:txBody>
      </p:sp>
      <p:sp>
        <p:nvSpPr>
          <p:cNvPr id="12" name="椭圆 11"/>
          <p:cNvSpPr/>
          <p:nvPr/>
        </p:nvSpPr>
        <p:spPr bwMode="auto">
          <a:xfrm>
            <a:off x="2649561" y="3815907"/>
            <a:ext cx="589359" cy="58816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84AEF7"/>
              </a:solidFill>
            </a:endParaRPr>
          </a:p>
        </p:txBody>
      </p:sp>
      <p:sp>
        <p:nvSpPr>
          <p:cNvPr id="13" name="椭圆 12"/>
          <p:cNvSpPr/>
          <p:nvPr/>
        </p:nvSpPr>
        <p:spPr bwMode="auto">
          <a:xfrm>
            <a:off x="5792775" y="3926609"/>
            <a:ext cx="589359" cy="5893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84AEF7"/>
              </a:solidFill>
            </a:endParaRPr>
          </a:p>
        </p:txBody>
      </p:sp>
      <p:sp>
        <p:nvSpPr>
          <p:cNvPr id="20" name="文本框 19"/>
          <p:cNvSpPr txBox="1">
            <a:spLocks noChangeArrowheads="1"/>
          </p:cNvSpPr>
          <p:nvPr/>
        </p:nvSpPr>
        <p:spPr bwMode="auto">
          <a:xfrm>
            <a:off x="4316021" y="1487616"/>
            <a:ext cx="5219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2400" dirty="0">
                <a:solidFill>
                  <a:srgbClr val="FFFFFF"/>
                </a:solidFill>
                <a:latin typeface="Impact" panose="020B0806030902050204" pitchFamily="34" charset="0"/>
                <a:ea typeface="微软雅黑" panose="020B0503020204020204" pitchFamily="34" charset="-122"/>
              </a:rPr>
              <a:t>01</a:t>
            </a:r>
            <a:endParaRPr lang="zh-CN" altLang="en-US" sz="2400" dirty="0">
              <a:solidFill>
                <a:srgbClr val="FFFFFF"/>
              </a:solidFill>
              <a:latin typeface="Impact" panose="020B0806030902050204" pitchFamily="34" charset="0"/>
              <a:ea typeface="微软雅黑" panose="020B0503020204020204" pitchFamily="34" charset="-122"/>
            </a:endParaRPr>
          </a:p>
        </p:txBody>
      </p:sp>
      <p:sp>
        <p:nvSpPr>
          <p:cNvPr id="21" name="文本框 20"/>
          <p:cNvSpPr txBox="1">
            <a:spLocks noChangeArrowheads="1"/>
          </p:cNvSpPr>
          <p:nvPr/>
        </p:nvSpPr>
        <p:spPr bwMode="auto">
          <a:xfrm>
            <a:off x="5824583" y="3989143"/>
            <a:ext cx="5219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2400" dirty="0">
                <a:solidFill>
                  <a:srgbClr val="FFFFFF"/>
                </a:solidFill>
                <a:latin typeface="Impact" panose="020B0806030902050204" pitchFamily="34" charset="0"/>
                <a:ea typeface="微软雅黑" panose="020B0503020204020204" pitchFamily="34" charset="-122"/>
              </a:rPr>
              <a:t>02</a:t>
            </a:r>
            <a:endParaRPr lang="zh-CN" altLang="en-US" sz="2400" dirty="0">
              <a:solidFill>
                <a:srgbClr val="FFFFFF"/>
              </a:solidFill>
              <a:latin typeface="Impact" panose="020B0806030902050204" pitchFamily="34" charset="0"/>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a:solidFill>
                  <a:prstClr val="black">
                    <a:lumMod val="65000"/>
                    <a:lumOff val="35000"/>
                  </a:prstClr>
                </a:solidFill>
              </a:rPr>
              <a:t>薪酬管理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月薪发放</a:t>
            </a:r>
            <a:endParaRPr lang="zh-CN" altLang="en-US" dirty="0"/>
          </a:p>
        </p:txBody>
      </p:sp>
      <p:sp>
        <p:nvSpPr>
          <p:cNvPr id="29" name="椭圆 28"/>
          <p:cNvSpPr/>
          <p:nvPr/>
        </p:nvSpPr>
        <p:spPr bwMode="auto">
          <a:xfrm>
            <a:off x="2678115" y="3808436"/>
            <a:ext cx="589359" cy="58935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84AEF7"/>
              </a:solidFill>
            </a:endParaRPr>
          </a:p>
        </p:txBody>
      </p:sp>
      <p:sp>
        <p:nvSpPr>
          <p:cNvPr id="30" name="文本框 20"/>
          <p:cNvSpPr txBox="1">
            <a:spLocks noChangeArrowheads="1"/>
          </p:cNvSpPr>
          <p:nvPr/>
        </p:nvSpPr>
        <p:spPr bwMode="auto">
          <a:xfrm>
            <a:off x="2709892" y="3870972"/>
            <a:ext cx="5219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2400" dirty="0">
                <a:solidFill>
                  <a:srgbClr val="FFFFFF"/>
                </a:solidFill>
                <a:latin typeface="Impact" panose="020B0806030902050204" pitchFamily="34" charset="0"/>
                <a:ea typeface="微软雅黑" panose="020B0503020204020204" pitchFamily="34" charset="-122"/>
              </a:rPr>
              <a:t>03</a:t>
            </a:r>
            <a:endParaRPr lang="zh-CN" altLang="en-US" sz="2400" dirty="0">
              <a:solidFill>
                <a:srgbClr val="FFFFFF"/>
              </a:solidFill>
              <a:latin typeface="Impact" panose="020B0806030902050204" pitchFamily="34" charset="0"/>
              <a:ea typeface="微软雅黑" panose="020B0503020204020204" pitchFamily="34" charset="-122"/>
            </a:endParaRPr>
          </a:p>
        </p:txBody>
      </p:sp>
      <p:sp>
        <p:nvSpPr>
          <p:cNvPr id="31" name="TextBox 11"/>
          <p:cNvSpPr txBox="1">
            <a:spLocks noChangeArrowheads="1"/>
          </p:cNvSpPr>
          <p:nvPr/>
        </p:nvSpPr>
        <p:spPr bwMode="auto">
          <a:xfrm flipH="1">
            <a:off x="5168050" y="1660580"/>
            <a:ext cx="2390946" cy="75713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lvl="0" indent="-171450" eaLnBrk="1" hangingPunct="1">
              <a:lnSpc>
                <a:spcPct val="120000"/>
              </a:lnSpc>
              <a:buFont typeface="Arial" panose="020B0604020202020204" pitchFamily="34" charset="0"/>
              <a:buChar char="•"/>
              <a:defRPr/>
            </a:pPr>
            <a:r>
              <a:rPr lang="zh-CN" altLang="en-US" sz="1200" dirty="0">
                <a:solidFill>
                  <a:schemeClr val="tx1">
                    <a:lumMod val="75000"/>
                    <a:lumOff val="25000"/>
                  </a:schemeClr>
                </a:solidFill>
                <a:latin typeface="Arial" panose="020B0604020202020204"/>
                <a:ea typeface="微软雅黑" panose="020B0503020204020204" pitchFamily="34" charset="-122"/>
                <a:cs typeface="+mn-ea"/>
                <a:sym typeface="+mn-lt"/>
              </a:rPr>
              <a:t>公司对员工的工资严格保密</a:t>
            </a:r>
            <a:endParaRPr lang="en-US" altLang="zh-CN" sz="1200" dirty="0">
              <a:solidFill>
                <a:schemeClr val="tx1">
                  <a:lumMod val="75000"/>
                  <a:lumOff val="25000"/>
                </a:schemeClr>
              </a:solidFill>
              <a:latin typeface="Arial" panose="020B0604020202020204"/>
              <a:ea typeface="微软雅黑" panose="020B0503020204020204" pitchFamily="34" charset="-122"/>
              <a:cs typeface="+mn-ea"/>
              <a:sym typeface="+mn-lt"/>
            </a:endParaRPr>
          </a:p>
          <a:p>
            <a:pPr marL="171450" lvl="0" indent="-171450" eaLnBrk="1" hangingPunct="1">
              <a:lnSpc>
                <a:spcPct val="120000"/>
              </a:lnSpc>
              <a:buFont typeface="Arial" panose="020B0604020202020204" pitchFamily="34" charset="0"/>
              <a:buChar char="•"/>
              <a:defRPr/>
            </a:pPr>
            <a:r>
              <a:rPr lang="zh-CN" altLang="en-US" sz="1200" dirty="0">
                <a:solidFill>
                  <a:schemeClr val="tx1">
                    <a:lumMod val="75000"/>
                    <a:lumOff val="25000"/>
                  </a:schemeClr>
                </a:solidFill>
                <a:latin typeface="Arial" panose="020B0604020202020204"/>
                <a:ea typeface="微软雅黑" panose="020B0503020204020204" pitchFamily="34" charset="-122"/>
                <a:cs typeface="+mn-ea"/>
                <a:sym typeface="+mn-lt"/>
              </a:rPr>
              <a:t>员工个人须对自己的收入保密</a:t>
            </a:r>
            <a:endParaRPr lang="en-US" altLang="zh-CN" sz="1200" dirty="0">
              <a:solidFill>
                <a:schemeClr val="tx1">
                  <a:lumMod val="75000"/>
                  <a:lumOff val="25000"/>
                </a:schemeClr>
              </a:solidFill>
              <a:latin typeface="Arial" panose="020B0604020202020204"/>
              <a:ea typeface="微软雅黑" panose="020B0503020204020204" pitchFamily="34" charset="-122"/>
              <a:cs typeface="+mn-ea"/>
              <a:sym typeface="+mn-lt"/>
            </a:endParaRPr>
          </a:p>
          <a:p>
            <a:pPr marL="171450" lvl="0" indent="-171450" eaLnBrk="1" hangingPunct="1">
              <a:lnSpc>
                <a:spcPct val="120000"/>
              </a:lnSpc>
              <a:buFont typeface="Arial" panose="020B0604020202020204" pitchFamily="34" charset="0"/>
              <a:buChar char="•"/>
              <a:defRPr/>
            </a:pPr>
            <a:r>
              <a:rPr lang="zh-CN" altLang="en-US" sz="1200" dirty="0">
                <a:solidFill>
                  <a:schemeClr val="tx1">
                    <a:lumMod val="75000"/>
                    <a:lumOff val="25000"/>
                  </a:schemeClr>
                </a:solidFill>
                <a:latin typeface="Arial" panose="020B0604020202020204"/>
                <a:ea typeface="微软雅黑" panose="020B0503020204020204" pitchFamily="34" charset="-122"/>
                <a:cs typeface="+mn-ea"/>
                <a:sym typeface="+mn-lt"/>
              </a:rPr>
              <a:t>不得打听他人工资</a:t>
            </a:r>
            <a:endParaRPr lang="en-US" altLang="zh-CN" sz="12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sp>
        <p:nvSpPr>
          <p:cNvPr id="32" name="TextBox 11"/>
          <p:cNvSpPr txBox="1">
            <a:spLocks noChangeArrowheads="1"/>
          </p:cNvSpPr>
          <p:nvPr/>
        </p:nvSpPr>
        <p:spPr bwMode="auto">
          <a:xfrm flipH="1">
            <a:off x="5168080" y="1365815"/>
            <a:ext cx="1628775" cy="338554"/>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1600" b="1" kern="0" dirty="0">
                <a:solidFill>
                  <a:schemeClr val="tx1">
                    <a:lumMod val="65000"/>
                    <a:lumOff val="35000"/>
                  </a:schemeClr>
                </a:solidFill>
                <a:latin typeface="+mn-lt"/>
                <a:ea typeface="+mn-ea"/>
                <a:cs typeface="+mn-ea"/>
                <a:sym typeface="+mn-lt"/>
              </a:rPr>
              <a:t>保密规定</a:t>
            </a:r>
            <a:endParaRPr lang="en-US" altLang="zh-CN" sz="1600" b="1" kern="0" dirty="0">
              <a:solidFill>
                <a:schemeClr val="tx1">
                  <a:lumMod val="65000"/>
                  <a:lumOff val="35000"/>
                </a:schemeClr>
              </a:solidFill>
              <a:latin typeface="+mn-lt"/>
              <a:ea typeface="+mn-ea"/>
              <a:cs typeface="+mn-ea"/>
              <a:sym typeface="+mn-lt"/>
            </a:endParaRPr>
          </a:p>
        </p:txBody>
      </p:sp>
      <p:sp>
        <p:nvSpPr>
          <p:cNvPr id="33" name="TextBox 11"/>
          <p:cNvSpPr txBox="1">
            <a:spLocks noChangeArrowheads="1"/>
          </p:cNvSpPr>
          <p:nvPr/>
        </p:nvSpPr>
        <p:spPr bwMode="auto">
          <a:xfrm flipH="1">
            <a:off x="812902" y="2980259"/>
            <a:ext cx="2390946" cy="535531"/>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200" dirty="0">
                <a:solidFill>
                  <a:schemeClr val="tx1">
                    <a:lumMod val="75000"/>
                    <a:lumOff val="25000"/>
                  </a:schemeClr>
                </a:solidFill>
                <a:latin typeface="Arial" panose="020B0604020202020204"/>
                <a:ea typeface="微软雅黑" panose="020B0503020204020204" pitchFamily="34" charset="-122"/>
                <a:cs typeface="+mn-ea"/>
                <a:sym typeface="+mn-lt"/>
              </a:rPr>
              <a:t>银行代发</a:t>
            </a:r>
            <a:r>
              <a:rPr lang="en-US" altLang="zh-CN" sz="1200" dirty="0">
                <a:solidFill>
                  <a:schemeClr val="tx1">
                    <a:lumMod val="75000"/>
                    <a:lumOff val="25000"/>
                  </a:schemeClr>
                </a:solidFill>
                <a:latin typeface="Arial" panose="020B0604020202020204"/>
                <a:ea typeface="微软雅黑" panose="020B0503020204020204" pitchFamily="34" charset="-122"/>
                <a:cs typeface="+mn-ea"/>
                <a:sym typeface="+mn-lt"/>
              </a:rPr>
              <a:t>\</a:t>
            </a:r>
            <a:r>
              <a:rPr lang="zh-CN" altLang="en-US" sz="1200" dirty="0">
                <a:solidFill>
                  <a:schemeClr val="tx1">
                    <a:lumMod val="75000"/>
                    <a:lumOff val="25000"/>
                  </a:schemeClr>
                </a:solidFill>
                <a:latin typeface="Arial" panose="020B0604020202020204"/>
                <a:ea typeface="微软雅黑" panose="020B0503020204020204" pitchFamily="34" charset="-122"/>
                <a:cs typeface="+mn-ea"/>
                <a:sym typeface="+mn-lt"/>
              </a:rPr>
              <a:t>现金发放（现金发放仅适用于实习和试用期员工）。</a:t>
            </a:r>
            <a:endParaRPr lang="en-US" altLang="zh-CN" sz="12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sp>
        <p:nvSpPr>
          <p:cNvPr id="34" name="TextBox 11"/>
          <p:cNvSpPr txBox="1">
            <a:spLocks noChangeArrowheads="1"/>
          </p:cNvSpPr>
          <p:nvPr/>
        </p:nvSpPr>
        <p:spPr bwMode="auto">
          <a:xfrm flipH="1">
            <a:off x="812933" y="2685482"/>
            <a:ext cx="1628775" cy="338554"/>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1600" b="1" kern="0" dirty="0">
                <a:solidFill>
                  <a:schemeClr val="tx1">
                    <a:lumMod val="65000"/>
                    <a:lumOff val="35000"/>
                  </a:schemeClr>
                </a:solidFill>
                <a:latin typeface="+mn-lt"/>
                <a:ea typeface="+mn-ea"/>
                <a:cs typeface="+mn-ea"/>
                <a:sym typeface="+mn-lt"/>
              </a:rPr>
              <a:t>发放方式</a:t>
            </a:r>
            <a:endParaRPr lang="en-US" altLang="zh-CN" sz="1600" b="1" kern="0" dirty="0">
              <a:solidFill>
                <a:schemeClr val="tx1">
                  <a:lumMod val="65000"/>
                  <a:lumOff val="35000"/>
                </a:schemeClr>
              </a:solidFill>
              <a:latin typeface="+mn-lt"/>
              <a:ea typeface="+mn-ea"/>
              <a:cs typeface="+mn-ea"/>
              <a:sym typeface="+mn-lt"/>
            </a:endParaRPr>
          </a:p>
        </p:txBody>
      </p:sp>
      <p:sp>
        <p:nvSpPr>
          <p:cNvPr id="35" name="TextBox 11"/>
          <p:cNvSpPr txBox="1">
            <a:spLocks noChangeArrowheads="1"/>
          </p:cNvSpPr>
          <p:nvPr/>
        </p:nvSpPr>
        <p:spPr bwMode="auto">
          <a:xfrm flipH="1">
            <a:off x="6156176" y="3226555"/>
            <a:ext cx="2390946" cy="313932"/>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200" dirty="0">
                <a:solidFill>
                  <a:schemeClr val="tx1">
                    <a:lumMod val="75000"/>
                    <a:lumOff val="25000"/>
                  </a:schemeClr>
                </a:solidFill>
                <a:latin typeface="Arial" panose="020B0604020202020204"/>
                <a:ea typeface="微软雅黑" panose="020B0503020204020204" pitchFamily="34" charset="-122"/>
                <a:cs typeface="+mn-ea"/>
                <a:sym typeface="+mn-lt"/>
              </a:rPr>
              <a:t>每月</a:t>
            </a:r>
            <a:r>
              <a:rPr lang="en-US" altLang="zh-CN" sz="1200" dirty="0">
                <a:solidFill>
                  <a:schemeClr val="tx1">
                    <a:lumMod val="75000"/>
                    <a:lumOff val="25000"/>
                  </a:schemeClr>
                </a:solidFill>
                <a:latin typeface="Arial" panose="020B0604020202020204"/>
                <a:ea typeface="微软雅黑" panose="020B0503020204020204" pitchFamily="34" charset="-122"/>
                <a:cs typeface="+mn-ea"/>
                <a:sym typeface="+mn-lt"/>
              </a:rPr>
              <a:t>15~19</a:t>
            </a:r>
            <a:r>
              <a:rPr lang="zh-CN" altLang="en-US" sz="1200" dirty="0">
                <a:solidFill>
                  <a:schemeClr val="tx1">
                    <a:lumMod val="75000"/>
                    <a:lumOff val="25000"/>
                  </a:schemeClr>
                </a:solidFill>
                <a:latin typeface="Arial" panose="020B0604020202020204"/>
                <a:ea typeface="微软雅黑" panose="020B0503020204020204" pitchFamily="34" charset="-122"/>
                <a:cs typeface="+mn-ea"/>
                <a:sym typeface="+mn-lt"/>
              </a:rPr>
              <a:t>日。</a:t>
            </a:r>
            <a:endParaRPr lang="en-US" altLang="zh-CN" sz="12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sp>
        <p:nvSpPr>
          <p:cNvPr id="36" name="TextBox 11"/>
          <p:cNvSpPr txBox="1">
            <a:spLocks noChangeArrowheads="1"/>
          </p:cNvSpPr>
          <p:nvPr/>
        </p:nvSpPr>
        <p:spPr bwMode="auto">
          <a:xfrm flipH="1">
            <a:off x="6156201" y="2931790"/>
            <a:ext cx="1628775" cy="338554"/>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1600" b="1" kern="0" dirty="0">
                <a:solidFill>
                  <a:schemeClr val="tx1">
                    <a:lumMod val="65000"/>
                    <a:lumOff val="35000"/>
                  </a:schemeClr>
                </a:solidFill>
                <a:latin typeface="+mn-lt"/>
                <a:ea typeface="+mn-ea"/>
                <a:cs typeface="+mn-ea"/>
                <a:sym typeface="+mn-lt"/>
              </a:rPr>
              <a:t>发放时间</a:t>
            </a:r>
            <a:endParaRPr lang="en-US" altLang="zh-CN" sz="1600" b="1" kern="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par>
                                <p:cTn id="63" presetID="47" presetClass="entr" presetSubtype="0" fill="hold" grpId="0" nodeType="withEffect">
                                  <p:stCondLst>
                                    <p:cond delay="30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1000"/>
                                        <p:tgtEl>
                                          <p:spTgt spid="32"/>
                                        </p:tgtEl>
                                      </p:cBhvr>
                                    </p:animEffect>
                                    <p:anim calcmode="lin" valueType="num">
                                      <p:cBhvr>
                                        <p:cTn id="66" dur="1000" fill="hold"/>
                                        <p:tgtEl>
                                          <p:spTgt spid="32"/>
                                        </p:tgtEl>
                                        <p:attrNameLst>
                                          <p:attrName>ppt_x</p:attrName>
                                        </p:attrNameLst>
                                      </p:cBhvr>
                                      <p:tavLst>
                                        <p:tav tm="0">
                                          <p:val>
                                            <p:strVal val="#ppt_x"/>
                                          </p:val>
                                        </p:tav>
                                        <p:tav tm="100000">
                                          <p:val>
                                            <p:strVal val="#ppt_x"/>
                                          </p:val>
                                        </p:tav>
                                      </p:tavLst>
                                    </p:anim>
                                    <p:anim calcmode="lin" valueType="num">
                                      <p:cBhvr>
                                        <p:cTn id="67" dur="1000" fill="hold"/>
                                        <p:tgtEl>
                                          <p:spTgt spid="32"/>
                                        </p:tgtEl>
                                        <p:attrNameLst>
                                          <p:attrName>ppt_y</p:attrName>
                                        </p:attrNameLst>
                                      </p:cBhvr>
                                      <p:tavLst>
                                        <p:tav tm="0">
                                          <p:val>
                                            <p:strVal val="#ppt_y-.1"/>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1000"/>
                                        <p:tgtEl>
                                          <p:spTgt spid="31"/>
                                        </p:tgtEl>
                                      </p:cBhvr>
                                    </p:animEffect>
                                  </p:childTnLst>
                                </p:cTn>
                              </p:par>
                              <p:par>
                                <p:cTn id="71" presetID="47" presetClass="entr" presetSubtype="0" fill="hold" grpId="0" nodeType="withEffect">
                                  <p:stCondLst>
                                    <p:cond delay="30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anim calcmode="lin" valueType="num">
                                      <p:cBhvr>
                                        <p:cTn id="74" dur="1000" fill="hold"/>
                                        <p:tgtEl>
                                          <p:spTgt spid="34"/>
                                        </p:tgtEl>
                                        <p:attrNameLst>
                                          <p:attrName>ppt_x</p:attrName>
                                        </p:attrNameLst>
                                      </p:cBhvr>
                                      <p:tavLst>
                                        <p:tav tm="0">
                                          <p:val>
                                            <p:strVal val="#ppt_x"/>
                                          </p:val>
                                        </p:tav>
                                        <p:tav tm="100000">
                                          <p:val>
                                            <p:strVal val="#ppt_x"/>
                                          </p:val>
                                        </p:tav>
                                      </p:tavLst>
                                    </p:anim>
                                    <p:anim calcmode="lin" valueType="num">
                                      <p:cBhvr>
                                        <p:cTn id="75" dur="1000" fill="hold"/>
                                        <p:tgtEl>
                                          <p:spTgt spid="34"/>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750"/>
                                  </p:stCondLst>
                                  <p:childTnLst>
                                    <p:set>
                                      <p:cBhvr>
                                        <p:cTn id="77" dur="1" fill="hold">
                                          <p:stCondLst>
                                            <p:cond delay="0"/>
                                          </p:stCondLst>
                                        </p:cTn>
                                        <p:tgtEl>
                                          <p:spTgt spid="33"/>
                                        </p:tgtEl>
                                        <p:attrNameLst>
                                          <p:attrName>style.visibility</p:attrName>
                                        </p:attrNameLst>
                                      </p:cBhvr>
                                      <p:to>
                                        <p:strVal val="visible"/>
                                      </p:to>
                                    </p:set>
                                    <p:animEffect transition="in" filter="wipe(left)">
                                      <p:cBhvr>
                                        <p:cTn id="78" dur="1000"/>
                                        <p:tgtEl>
                                          <p:spTgt spid="33"/>
                                        </p:tgtEl>
                                      </p:cBhvr>
                                    </p:animEffect>
                                  </p:childTnLst>
                                </p:cTn>
                              </p:par>
                              <p:par>
                                <p:cTn id="79" presetID="47" presetClass="entr" presetSubtype="0" fill="hold" grpId="0" nodeType="withEffect">
                                  <p:stCondLst>
                                    <p:cond delay="30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1000"/>
                                        <p:tgtEl>
                                          <p:spTgt spid="36"/>
                                        </p:tgtEl>
                                      </p:cBhvr>
                                    </p:animEffect>
                                    <p:anim calcmode="lin" valueType="num">
                                      <p:cBhvr>
                                        <p:cTn id="82" dur="1000" fill="hold"/>
                                        <p:tgtEl>
                                          <p:spTgt spid="36"/>
                                        </p:tgtEl>
                                        <p:attrNameLst>
                                          <p:attrName>ppt_x</p:attrName>
                                        </p:attrNameLst>
                                      </p:cBhvr>
                                      <p:tavLst>
                                        <p:tav tm="0">
                                          <p:val>
                                            <p:strVal val="#ppt_x"/>
                                          </p:val>
                                        </p:tav>
                                        <p:tav tm="100000">
                                          <p:val>
                                            <p:strVal val="#ppt_x"/>
                                          </p:val>
                                        </p:tav>
                                      </p:tavLst>
                                    </p:anim>
                                    <p:anim calcmode="lin" valueType="num">
                                      <p:cBhvr>
                                        <p:cTn id="83" dur="1000" fill="hold"/>
                                        <p:tgtEl>
                                          <p:spTgt spid="36"/>
                                        </p:tgtEl>
                                        <p:attrNameLst>
                                          <p:attrName>ppt_y</p:attrName>
                                        </p:attrNameLst>
                                      </p:cBhvr>
                                      <p:tavLst>
                                        <p:tav tm="0">
                                          <p:val>
                                            <p:strVal val="#ppt_y-.1"/>
                                          </p:val>
                                        </p:tav>
                                        <p:tav tm="100000">
                                          <p:val>
                                            <p:strVal val="#ppt_y"/>
                                          </p:val>
                                        </p:tav>
                                      </p:tavLst>
                                    </p:anim>
                                  </p:childTnLst>
                                </p:cTn>
                              </p:par>
                              <p:par>
                                <p:cTn id="84" presetID="22" presetClass="entr" presetSubtype="8" fill="hold" grpId="0" nodeType="withEffect">
                                  <p:stCondLst>
                                    <p:cond delay="750"/>
                                  </p:stCondLst>
                                  <p:childTnLst>
                                    <p:set>
                                      <p:cBhvr>
                                        <p:cTn id="85" dur="1" fill="hold">
                                          <p:stCondLst>
                                            <p:cond delay="0"/>
                                          </p:stCondLst>
                                        </p:cTn>
                                        <p:tgtEl>
                                          <p:spTgt spid="35"/>
                                        </p:tgtEl>
                                        <p:attrNameLst>
                                          <p:attrName>style.visibility</p:attrName>
                                        </p:attrNameLst>
                                      </p:cBhvr>
                                      <p:to>
                                        <p:strVal val="visible"/>
                                      </p:to>
                                    </p:set>
                                    <p:animEffect transition="in" filter="wipe(left)">
                                      <p:cBhvr>
                                        <p:cTn id="8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2" grpId="0" animBg="1"/>
      <p:bldP spid="13" grpId="0" animBg="1"/>
      <p:bldP spid="20" grpId="0"/>
      <p:bldP spid="21" grpId="0"/>
      <p:bldP spid="29" grpId="0" animBg="1"/>
      <p:bldP spid="30" grpId="0"/>
      <p:bldP spid="31" grpId="0"/>
      <p:bldP spid="32" grpId="0"/>
      <p:bldP spid="33" grpId="0"/>
      <p:bldP spid="34" grpId="0"/>
      <p:bldP spid="35" grpId="0"/>
      <p:bldP spid="3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p:cNvSpPr/>
          <p:nvPr/>
        </p:nvSpPr>
        <p:spPr bwMode="auto">
          <a:xfrm>
            <a:off x="1403684" y="1312500"/>
            <a:ext cx="2645725" cy="3156574"/>
          </a:xfrm>
          <a:custGeom>
            <a:avLst/>
            <a:gdLst>
              <a:gd name="T0" fmla="*/ 2932 w 5863"/>
              <a:gd name="T1" fmla="*/ 0 h 6999"/>
              <a:gd name="T2" fmla="*/ 5863 w 5863"/>
              <a:gd name="T3" fmla="*/ 2932 h 6999"/>
              <a:gd name="T4" fmla="*/ 5450 w 5863"/>
              <a:gd name="T5" fmla="*/ 4434 h 6999"/>
              <a:gd name="T6" fmla="*/ 2932 w 5863"/>
              <a:gd name="T7" fmla="*/ 6999 h 6999"/>
              <a:gd name="T8" fmla="*/ 414 w 5863"/>
              <a:gd name="T9" fmla="*/ 4434 h 6999"/>
              <a:gd name="T10" fmla="*/ 0 w 5863"/>
              <a:gd name="T11" fmla="*/ 2932 h 6999"/>
              <a:gd name="T12" fmla="*/ 2932 w 5863"/>
              <a:gd name="T13" fmla="*/ 0 h 6999"/>
            </a:gdLst>
            <a:ahLst/>
            <a:cxnLst>
              <a:cxn ang="0">
                <a:pos x="T0" y="T1"/>
              </a:cxn>
              <a:cxn ang="0">
                <a:pos x="T2" y="T3"/>
              </a:cxn>
              <a:cxn ang="0">
                <a:pos x="T4" y="T5"/>
              </a:cxn>
              <a:cxn ang="0">
                <a:pos x="T6" y="T7"/>
              </a:cxn>
              <a:cxn ang="0">
                <a:pos x="T8" y="T9"/>
              </a:cxn>
              <a:cxn ang="0">
                <a:pos x="T10" y="T11"/>
              </a:cxn>
              <a:cxn ang="0">
                <a:pos x="T12" y="T13"/>
              </a:cxn>
            </a:cxnLst>
            <a:rect l="0" t="0" r="r" b="b"/>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chemeClr val="accent2"/>
          </a:solidFill>
          <a:ln>
            <a:noFill/>
          </a:ln>
        </p:spPr>
        <p:txBody>
          <a:bodyPr vert="horz" wrap="square" lIns="68553" tIns="34277" rIns="68553" bIns="34277" numCol="1" anchor="t" anchorCtr="0" compatLnSpc="1"/>
          <a:lstStyle/>
          <a:p>
            <a:endParaRPr lang="zh-CN" altLang="en-US">
              <a:solidFill>
                <a:srgbClr val="00518C"/>
              </a:solidFill>
              <a:latin typeface="微软雅黑" panose="020B0503020204020204" pitchFamily="34" charset="-122"/>
              <a:ea typeface="微软雅黑" panose="020B0503020204020204" pitchFamily="34" charset="-122"/>
            </a:endParaRPr>
          </a:p>
        </p:txBody>
      </p:sp>
      <p:sp>
        <p:nvSpPr>
          <p:cNvPr id="6" name="Freeform 6"/>
          <p:cNvSpPr/>
          <p:nvPr/>
        </p:nvSpPr>
        <p:spPr bwMode="auto">
          <a:xfrm>
            <a:off x="3519192" y="2426279"/>
            <a:ext cx="1751502" cy="2089689"/>
          </a:xfrm>
          <a:custGeom>
            <a:avLst/>
            <a:gdLst>
              <a:gd name="T0" fmla="*/ 2932 w 5863"/>
              <a:gd name="T1" fmla="*/ 0 h 6999"/>
              <a:gd name="T2" fmla="*/ 5863 w 5863"/>
              <a:gd name="T3" fmla="*/ 2932 h 6999"/>
              <a:gd name="T4" fmla="*/ 5450 w 5863"/>
              <a:gd name="T5" fmla="*/ 4434 h 6999"/>
              <a:gd name="T6" fmla="*/ 2932 w 5863"/>
              <a:gd name="T7" fmla="*/ 6999 h 6999"/>
              <a:gd name="T8" fmla="*/ 414 w 5863"/>
              <a:gd name="T9" fmla="*/ 4434 h 6999"/>
              <a:gd name="T10" fmla="*/ 0 w 5863"/>
              <a:gd name="T11" fmla="*/ 2932 h 6999"/>
              <a:gd name="T12" fmla="*/ 2932 w 5863"/>
              <a:gd name="T13" fmla="*/ 0 h 6999"/>
            </a:gdLst>
            <a:ahLst/>
            <a:cxnLst>
              <a:cxn ang="0">
                <a:pos x="T0" y="T1"/>
              </a:cxn>
              <a:cxn ang="0">
                <a:pos x="T2" y="T3"/>
              </a:cxn>
              <a:cxn ang="0">
                <a:pos x="T4" y="T5"/>
              </a:cxn>
              <a:cxn ang="0">
                <a:pos x="T6" y="T7"/>
              </a:cxn>
              <a:cxn ang="0">
                <a:pos x="T8" y="T9"/>
              </a:cxn>
              <a:cxn ang="0">
                <a:pos x="T10" y="T11"/>
              </a:cxn>
              <a:cxn ang="0">
                <a:pos x="T12" y="T13"/>
              </a:cxn>
            </a:cxnLst>
            <a:rect l="0" t="0" r="r" b="b"/>
            <a:pathLst>
              <a:path w="5863" h="6999">
                <a:moveTo>
                  <a:pt x="2932" y="0"/>
                </a:moveTo>
                <a:cubicBezTo>
                  <a:pt x="4550" y="0"/>
                  <a:pt x="5863" y="1313"/>
                  <a:pt x="5863" y="2932"/>
                </a:cubicBezTo>
                <a:cubicBezTo>
                  <a:pt x="5863" y="3480"/>
                  <a:pt x="5712" y="3994"/>
                  <a:pt x="5450" y="4434"/>
                </a:cubicBezTo>
                <a:cubicBezTo>
                  <a:pt x="5201" y="4840"/>
                  <a:pt x="3807" y="6359"/>
                  <a:pt x="2932" y="6999"/>
                </a:cubicBezTo>
                <a:cubicBezTo>
                  <a:pt x="2056" y="6359"/>
                  <a:pt x="663" y="4840"/>
                  <a:pt x="414" y="4434"/>
                </a:cubicBezTo>
                <a:cubicBezTo>
                  <a:pt x="151" y="3994"/>
                  <a:pt x="0" y="3480"/>
                  <a:pt x="0" y="2932"/>
                </a:cubicBezTo>
                <a:cubicBezTo>
                  <a:pt x="0" y="1313"/>
                  <a:pt x="1313" y="0"/>
                  <a:pt x="2932" y="0"/>
                </a:cubicBezTo>
                <a:close/>
              </a:path>
            </a:pathLst>
          </a:custGeom>
          <a:solidFill>
            <a:schemeClr val="accent1"/>
          </a:solidFill>
          <a:ln>
            <a:noFill/>
          </a:ln>
        </p:spPr>
        <p:txBody>
          <a:bodyPr vert="horz" wrap="square" lIns="68553" tIns="34277" rIns="68553" bIns="34277" numCol="1" anchor="t" anchorCtr="0" compatLnSpc="1"/>
          <a:lstStyle/>
          <a:p>
            <a:endParaRPr lang="zh-CN" altLang="en-US">
              <a:solidFill>
                <a:srgbClr val="00518C"/>
              </a:solidFill>
              <a:latin typeface="微软雅黑" panose="020B0503020204020204" pitchFamily="34" charset="-122"/>
              <a:ea typeface="微软雅黑" panose="020B0503020204020204" pitchFamily="34" charset="-122"/>
            </a:endParaRPr>
          </a:p>
        </p:txBody>
      </p:sp>
      <p:sp>
        <p:nvSpPr>
          <p:cNvPr id="7" name="椭圆 6"/>
          <p:cNvSpPr/>
          <p:nvPr/>
        </p:nvSpPr>
        <p:spPr bwMode="auto">
          <a:xfrm>
            <a:off x="3326617" y="1322272"/>
            <a:ext cx="701804" cy="701804"/>
          </a:xfrm>
          <a:prstGeom prst="ellipse">
            <a:avLst/>
          </a:prstGeom>
          <a:solidFill>
            <a:schemeClr val="accent1"/>
          </a:solidFill>
          <a:ln w="28575" cap="flat" cmpd="sng" algn="ctr">
            <a:solidFill>
              <a:srgbClr val="F8F8F8"/>
            </a:solidFill>
            <a:prstDash val="solid"/>
            <a:round/>
            <a:headEnd type="none" w="med" len="med"/>
            <a:tailEnd type="none" w="med" len="med"/>
          </a:ln>
          <a:effectLst/>
        </p:spPr>
        <p:txBody>
          <a:bodyPr vert="horz" wrap="square" lIns="68553" tIns="34277" rIns="68553" bIns="34277" numCol="1" rtlCol="0" anchor="t" anchorCtr="0" compatLnSpc="1"/>
          <a:lstStyle/>
          <a:p>
            <a:pPr defTabSz="685800"/>
            <a:endParaRPr lang="zh-CN" altLang="en-US" sz="1350">
              <a:solidFill>
                <a:srgbClr val="00518C"/>
              </a:solidFill>
              <a:latin typeface="微软雅黑" panose="020B0503020204020204" pitchFamily="34" charset="-122"/>
              <a:ea typeface="微软雅黑" panose="020B0503020204020204" pitchFamily="34" charset="-122"/>
            </a:endParaRPr>
          </a:p>
        </p:txBody>
      </p:sp>
      <p:sp>
        <p:nvSpPr>
          <p:cNvPr id="8" name="椭圆 7"/>
          <p:cNvSpPr/>
          <p:nvPr/>
        </p:nvSpPr>
        <p:spPr bwMode="auto">
          <a:xfrm>
            <a:off x="4788230" y="2476724"/>
            <a:ext cx="683631" cy="683631"/>
          </a:xfrm>
          <a:prstGeom prst="ellipse">
            <a:avLst/>
          </a:prstGeom>
          <a:solidFill>
            <a:schemeClr val="accent2"/>
          </a:solidFill>
          <a:ln w="28575" cap="flat" cmpd="sng" algn="ctr">
            <a:solidFill>
              <a:srgbClr val="F8F8F8"/>
            </a:solidFill>
            <a:prstDash val="solid"/>
            <a:round/>
            <a:headEnd type="none" w="med" len="med"/>
            <a:tailEnd type="none" w="med" len="med"/>
          </a:ln>
          <a:effectLst/>
        </p:spPr>
        <p:txBody>
          <a:bodyPr vert="horz" wrap="square" lIns="68553" tIns="34277" rIns="68553" bIns="34277" numCol="1" rtlCol="0" anchor="t" anchorCtr="0" compatLnSpc="1"/>
          <a:lstStyle/>
          <a:p>
            <a:pPr defTabSz="685800"/>
            <a:endParaRPr lang="zh-CN" altLang="en-US" sz="1350">
              <a:solidFill>
                <a:srgbClr val="00518C"/>
              </a:solidFill>
              <a:latin typeface="微软雅黑" panose="020B0503020204020204" pitchFamily="34" charset="-122"/>
              <a:ea typeface="微软雅黑" panose="020B0503020204020204" pitchFamily="34" charset="-122"/>
            </a:endParaRPr>
          </a:p>
        </p:txBody>
      </p:sp>
      <p:sp>
        <p:nvSpPr>
          <p:cNvPr id="9" name="TextBox 7"/>
          <p:cNvSpPr txBox="1"/>
          <p:nvPr/>
        </p:nvSpPr>
        <p:spPr>
          <a:xfrm>
            <a:off x="3326924" y="1434647"/>
            <a:ext cx="701190" cy="477054"/>
          </a:xfrm>
          <a:prstGeom prst="rect">
            <a:avLst/>
          </a:prstGeom>
          <a:noFill/>
        </p:spPr>
        <p:txBody>
          <a:bodyPr wrap="square" rtlCol="0">
            <a:spAutoFit/>
          </a:bodyPr>
          <a:lstStyle/>
          <a:p>
            <a:pPr algn="ctr"/>
            <a:r>
              <a:rPr lang="en-US" altLang="zh-CN" sz="2500" dirty="0">
                <a:solidFill>
                  <a:srgbClr val="F8F8F8"/>
                </a:solidFill>
                <a:latin typeface="Impact" panose="020B0806030902050204" pitchFamily="34" charset="0"/>
                <a:ea typeface="微软雅黑" panose="020B0503020204020204" pitchFamily="34" charset="-122"/>
              </a:rPr>
              <a:t>01</a:t>
            </a:r>
            <a:endParaRPr lang="zh-CN" altLang="en-US" sz="2500" dirty="0">
              <a:solidFill>
                <a:srgbClr val="F8F8F8"/>
              </a:solidFill>
              <a:latin typeface="Impact" panose="020B0806030902050204" pitchFamily="34" charset="0"/>
              <a:ea typeface="微软雅黑" panose="020B0503020204020204" pitchFamily="34" charset="-122"/>
            </a:endParaRPr>
          </a:p>
        </p:txBody>
      </p:sp>
      <p:sp>
        <p:nvSpPr>
          <p:cNvPr id="10" name="TextBox 8"/>
          <p:cNvSpPr txBox="1"/>
          <p:nvPr/>
        </p:nvSpPr>
        <p:spPr>
          <a:xfrm>
            <a:off x="4784782" y="2580012"/>
            <a:ext cx="690527" cy="477054"/>
          </a:xfrm>
          <a:prstGeom prst="rect">
            <a:avLst/>
          </a:prstGeom>
          <a:noFill/>
        </p:spPr>
        <p:txBody>
          <a:bodyPr wrap="square" rtlCol="0">
            <a:spAutoFit/>
          </a:bodyPr>
          <a:lstStyle/>
          <a:p>
            <a:pPr algn="ctr"/>
            <a:r>
              <a:rPr lang="en-US" altLang="zh-CN" sz="2500" dirty="0">
                <a:solidFill>
                  <a:srgbClr val="F8F8F8"/>
                </a:solidFill>
                <a:latin typeface="Impact" panose="020B0806030902050204" pitchFamily="34" charset="0"/>
                <a:ea typeface="微软雅黑" panose="020B0503020204020204" pitchFamily="34" charset="-122"/>
              </a:rPr>
              <a:t>02</a:t>
            </a:r>
            <a:endParaRPr lang="zh-CN" altLang="en-US" sz="2500" dirty="0">
              <a:solidFill>
                <a:srgbClr val="F8F8F8"/>
              </a:solidFill>
              <a:latin typeface="Impact" panose="020B0806030902050204" pitchFamily="34" charset="0"/>
              <a:ea typeface="微软雅黑" panose="020B0503020204020204" pitchFamily="34" charset="-122"/>
            </a:endParaRPr>
          </a:p>
        </p:txBody>
      </p:sp>
      <p:sp>
        <p:nvSpPr>
          <p:cNvPr id="11" name="TextBox 9"/>
          <p:cNvSpPr txBox="1"/>
          <p:nvPr/>
        </p:nvSpPr>
        <p:spPr>
          <a:xfrm>
            <a:off x="2287427" y="1992047"/>
            <a:ext cx="877163" cy="507703"/>
          </a:xfrm>
          <a:prstGeom prst="rect">
            <a:avLst/>
          </a:prstGeom>
          <a:noFill/>
        </p:spPr>
        <p:txBody>
          <a:bodyPr wrap="none" rtlCol="0">
            <a:spAutoFit/>
          </a:bodyPr>
          <a:lstStyle/>
          <a:p>
            <a:pPr algn="ctr"/>
            <a:r>
              <a:rPr lang="zh-CN" altLang="en-US" sz="2700" b="1" dirty="0">
                <a:solidFill>
                  <a:srgbClr val="F8F8F8"/>
                </a:solidFill>
                <a:latin typeface="微软雅黑" panose="020B0503020204020204" pitchFamily="34" charset="-122"/>
                <a:ea typeface="微软雅黑" panose="020B0503020204020204" pitchFamily="34" charset="-122"/>
              </a:rPr>
              <a:t>发放</a:t>
            </a:r>
            <a:endParaRPr lang="zh-CN" altLang="en-US" sz="2700" b="1" dirty="0">
              <a:solidFill>
                <a:srgbClr val="F8F8F8"/>
              </a:solidFill>
              <a:latin typeface="微软雅黑" panose="020B0503020204020204" pitchFamily="34" charset="-122"/>
              <a:ea typeface="微软雅黑" panose="020B0503020204020204" pitchFamily="34" charset="-122"/>
            </a:endParaRPr>
          </a:p>
        </p:txBody>
      </p:sp>
      <p:sp>
        <p:nvSpPr>
          <p:cNvPr id="12" name="TextBox 10"/>
          <p:cNvSpPr txBox="1"/>
          <p:nvPr/>
        </p:nvSpPr>
        <p:spPr>
          <a:xfrm>
            <a:off x="1979715" y="2553753"/>
            <a:ext cx="1492587" cy="954107"/>
          </a:xfrm>
          <a:prstGeom prst="rect">
            <a:avLst/>
          </a:prstGeom>
          <a:noFill/>
        </p:spPr>
        <p:txBody>
          <a:bodyPr wrap="square" rtlCol="0">
            <a:spAutoFit/>
          </a:bodyPr>
          <a:lstStyle/>
          <a:p>
            <a:pPr algn="ctr"/>
            <a:r>
              <a:rPr lang="zh-CN" altLang="en-US" sz="1400" dirty="0">
                <a:solidFill>
                  <a:srgbClr val="F8F8F8"/>
                </a:solidFill>
                <a:latin typeface="微软雅黑" panose="020B0503020204020204" pitchFamily="34" charset="-122"/>
                <a:ea typeface="微软雅黑" panose="020B0503020204020204" pitchFamily="34" charset="-122"/>
              </a:rPr>
              <a:t>通报表扬、表彰</a:t>
            </a:r>
            <a:endParaRPr lang="zh-CN" altLang="en-US" sz="1400" dirty="0">
              <a:solidFill>
                <a:srgbClr val="F8F8F8"/>
              </a:solidFill>
              <a:latin typeface="微软雅黑" panose="020B0503020204020204" pitchFamily="34" charset="-122"/>
              <a:ea typeface="微软雅黑" panose="020B0503020204020204" pitchFamily="34" charset="-122"/>
            </a:endParaRPr>
          </a:p>
          <a:p>
            <a:pPr algn="ctr"/>
            <a:r>
              <a:rPr lang="zh-CN" altLang="en-US" sz="1400" dirty="0">
                <a:solidFill>
                  <a:srgbClr val="F8F8F8"/>
                </a:solidFill>
                <a:latin typeface="微软雅黑" panose="020B0503020204020204" pitchFamily="34" charset="-122"/>
                <a:ea typeface="微软雅黑" panose="020B0503020204020204" pitchFamily="34" charset="-122"/>
              </a:rPr>
              <a:t>物质奖励</a:t>
            </a:r>
            <a:endParaRPr lang="zh-CN" altLang="en-US" sz="1400" dirty="0">
              <a:solidFill>
                <a:srgbClr val="F8F8F8"/>
              </a:solidFill>
              <a:latin typeface="微软雅黑" panose="020B0503020204020204" pitchFamily="34" charset="-122"/>
              <a:ea typeface="微软雅黑" panose="020B0503020204020204" pitchFamily="34" charset="-122"/>
            </a:endParaRPr>
          </a:p>
          <a:p>
            <a:pPr algn="ctr"/>
            <a:r>
              <a:rPr lang="zh-CN" altLang="en-US" sz="1400" dirty="0">
                <a:solidFill>
                  <a:srgbClr val="F8F8F8"/>
                </a:solidFill>
                <a:latin typeface="微软雅黑" panose="020B0503020204020204" pitchFamily="34" charset="-122"/>
                <a:ea typeface="微软雅黑" panose="020B0503020204020204" pitchFamily="34" charset="-122"/>
              </a:rPr>
              <a:t>晋级</a:t>
            </a:r>
            <a:endParaRPr lang="zh-CN" altLang="en-US" sz="1400" dirty="0">
              <a:solidFill>
                <a:srgbClr val="F8F8F8"/>
              </a:solidFill>
              <a:latin typeface="微软雅黑" panose="020B0503020204020204" pitchFamily="34" charset="-122"/>
              <a:ea typeface="微软雅黑" panose="020B0503020204020204" pitchFamily="34" charset="-122"/>
            </a:endParaRPr>
          </a:p>
          <a:p>
            <a:pPr algn="ctr"/>
            <a:endParaRPr lang="zh-CN" altLang="en-US" sz="1400" dirty="0">
              <a:solidFill>
                <a:srgbClr val="F8F8F8"/>
              </a:solidFill>
              <a:latin typeface="微软雅黑" panose="020B0503020204020204" pitchFamily="34" charset="-122"/>
              <a:ea typeface="微软雅黑" panose="020B0503020204020204" pitchFamily="34" charset="-122"/>
            </a:endParaRPr>
          </a:p>
        </p:txBody>
      </p:sp>
      <p:sp>
        <p:nvSpPr>
          <p:cNvPr id="13" name="TextBox 11"/>
          <p:cNvSpPr txBox="1"/>
          <p:nvPr/>
        </p:nvSpPr>
        <p:spPr>
          <a:xfrm>
            <a:off x="4026421" y="2890782"/>
            <a:ext cx="723275" cy="415370"/>
          </a:xfrm>
          <a:prstGeom prst="rect">
            <a:avLst/>
          </a:prstGeom>
          <a:noFill/>
        </p:spPr>
        <p:txBody>
          <a:bodyPr wrap="none" rtlCol="0">
            <a:spAutoFit/>
          </a:bodyPr>
          <a:lstStyle/>
          <a:p>
            <a:pPr algn="ctr"/>
            <a:r>
              <a:rPr lang="zh-CN" altLang="en-US" sz="2100" b="1" dirty="0">
                <a:solidFill>
                  <a:srgbClr val="F8F8F8"/>
                </a:solidFill>
                <a:latin typeface="微软雅黑" panose="020B0503020204020204" pitchFamily="34" charset="-122"/>
                <a:ea typeface="微软雅黑" panose="020B0503020204020204" pitchFamily="34" charset="-122"/>
              </a:rPr>
              <a:t>申请</a:t>
            </a:r>
            <a:endParaRPr lang="zh-CN" altLang="en-US" sz="2100" b="1" dirty="0">
              <a:solidFill>
                <a:srgbClr val="F8F8F8"/>
              </a:solidFill>
              <a:latin typeface="微软雅黑" panose="020B0503020204020204" pitchFamily="34" charset="-122"/>
              <a:ea typeface="微软雅黑" panose="020B0503020204020204" pitchFamily="34" charset="-122"/>
            </a:endParaRPr>
          </a:p>
        </p:txBody>
      </p:sp>
      <p:sp>
        <p:nvSpPr>
          <p:cNvPr id="14" name="TextBox 12"/>
          <p:cNvSpPr txBox="1"/>
          <p:nvPr/>
        </p:nvSpPr>
        <p:spPr>
          <a:xfrm>
            <a:off x="3644868" y="3310137"/>
            <a:ext cx="1486356" cy="738664"/>
          </a:xfrm>
          <a:prstGeom prst="rect">
            <a:avLst/>
          </a:prstGeom>
          <a:noFill/>
        </p:spPr>
        <p:txBody>
          <a:bodyPr wrap="square" rtlCol="0">
            <a:spAutoFit/>
          </a:bodyPr>
          <a:lstStyle/>
          <a:p>
            <a:pPr algn="ctr"/>
            <a:r>
              <a:rPr lang="zh-CN" altLang="en-US" sz="1400" dirty="0">
                <a:solidFill>
                  <a:srgbClr val="F8F8F8"/>
                </a:solidFill>
                <a:latin typeface="微软雅黑" panose="020B0503020204020204" pitchFamily="34" charset="-122"/>
                <a:ea typeface="微软雅黑" panose="020B0503020204020204" pitchFamily="34" charset="-122"/>
              </a:rPr>
              <a:t>填写</a:t>
            </a:r>
            <a:endParaRPr lang="en-US" altLang="zh-CN" sz="1400" dirty="0">
              <a:solidFill>
                <a:srgbClr val="F8F8F8"/>
              </a:solidFill>
              <a:latin typeface="微软雅黑" panose="020B0503020204020204" pitchFamily="34" charset="-122"/>
              <a:ea typeface="微软雅黑" panose="020B0503020204020204" pitchFamily="34" charset="-122"/>
            </a:endParaRPr>
          </a:p>
          <a:p>
            <a:pPr algn="ctr"/>
            <a:r>
              <a:rPr lang="en-US" altLang="zh-CN" sz="1400" dirty="0">
                <a:solidFill>
                  <a:schemeClr val="bg1"/>
                </a:solidFill>
              </a:rPr>
              <a:t>《</a:t>
            </a:r>
            <a:r>
              <a:rPr lang="zh-CN" altLang="en-US" sz="1400" dirty="0">
                <a:solidFill>
                  <a:schemeClr val="bg1"/>
                </a:solidFill>
              </a:rPr>
              <a:t>员工奖罚表</a:t>
            </a:r>
            <a:r>
              <a:rPr lang="en-US" altLang="zh-CN" sz="1400" dirty="0">
                <a:solidFill>
                  <a:schemeClr val="bg1"/>
                </a:solidFill>
              </a:rPr>
              <a:t>》</a:t>
            </a:r>
            <a:endParaRPr lang="en-US" altLang="zh-CN" sz="1400" dirty="0">
              <a:solidFill>
                <a:schemeClr val="bg1"/>
              </a:solidFill>
              <a:latin typeface="微软雅黑" panose="020B0503020204020204" pitchFamily="34" charset="-122"/>
              <a:ea typeface="微软雅黑" panose="020B0503020204020204" pitchFamily="34" charset="-122"/>
            </a:endParaRPr>
          </a:p>
          <a:p>
            <a:pPr algn="ctr"/>
            <a:endParaRPr lang="zh-CN" altLang="en-US" sz="1400" dirty="0">
              <a:solidFill>
                <a:srgbClr val="F8F8F8"/>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a:solidFill>
                  <a:prstClr val="black">
                    <a:lumMod val="65000"/>
                    <a:lumOff val="35000"/>
                  </a:prstClr>
                </a:solidFill>
              </a:rPr>
              <a:t>薪酬管理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奖励</a:t>
            </a:r>
            <a:endParaRPr lang="zh-CN" altLang="en-US" dirty="0"/>
          </a:p>
        </p:txBody>
      </p:sp>
      <p:sp>
        <p:nvSpPr>
          <p:cNvPr id="19" name="TextBox 11"/>
          <p:cNvSpPr txBox="1">
            <a:spLocks noChangeArrowheads="1"/>
          </p:cNvSpPr>
          <p:nvPr/>
        </p:nvSpPr>
        <p:spPr bwMode="auto">
          <a:xfrm flipH="1">
            <a:off x="4394943" y="1606060"/>
            <a:ext cx="2736000" cy="646331"/>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000" dirty="0">
                <a:solidFill>
                  <a:schemeClr val="tx1">
                    <a:lumMod val="75000"/>
                    <a:lumOff val="25000"/>
                  </a:schemeClr>
                </a:solidFill>
                <a:latin typeface="Arial" panose="020B0604020202020204"/>
                <a:ea typeface="微软雅黑" panose="020B0503020204020204" pitchFamily="34" charset="-122"/>
                <a:cs typeface="+mn-ea"/>
                <a:sym typeface="+mn-lt"/>
              </a:rPr>
              <a:t>为充分调动全体员工的积极性，表彰和激励先进，给与发放物质奖励，对于表现突出者可提前晋级</a:t>
            </a:r>
            <a:endParaRPr lang="zh-CN" altLang="en-US" sz="10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sp>
        <p:nvSpPr>
          <p:cNvPr id="20" name="TextBox 11"/>
          <p:cNvSpPr txBox="1">
            <a:spLocks noChangeArrowheads="1"/>
          </p:cNvSpPr>
          <p:nvPr/>
        </p:nvSpPr>
        <p:spPr bwMode="auto">
          <a:xfrm flipH="1">
            <a:off x="4394957" y="1311285"/>
            <a:ext cx="1628775" cy="338554"/>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1600" b="1" kern="0" dirty="0">
                <a:solidFill>
                  <a:schemeClr val="tx1">
                    <a:lumMod val="65000"/>
                    <a:lumOff val="35000"/>
                  </a:schemeClr>
                </a:solidFill>
                <a:latin typeface="+mn-lt"/>
                <a:ea typeface="+mn-ea"/>
                <a:cs typeface="+mn-ea"/>
                <a:sym typeface="+mn-lt"/>
              </a:rPr>
              <a:t>奖励发放</a:t>
            </a:r>
            <a:endParaRPr lang="en-US" altLang="zh-CN" sz="1600" b="1" kern="0" dirty="0">
              <a:solidFill>
                <a:schemeClr val="tx1">
                  <a:lumMod val="65000"/>
                  <a:lumOff val="35000"/>
                </a:schemeClr>
              </a:solidFill>
              <a:latin typeface="+mn-lt"/>
              <a:ea typeface="+mn-ea"/>
              <a:cs typeface="+mn-ea"/>
              <a:sym typeface="+mn-lt"/>
            </a:endParaRPr>
          </a:p>
        </p:txBody>
      </p:sp>
      <p:sp>
        <p:nvSpPr>
          <p:cNvPr id="21" name="TextBox 11"/>
          <p:cNvSpPr txBox="1">
            <a:spLocks noChangeArrowheads="1"/>
          </p:cNvSpPr>
          <p:nvPr/>
        </p:nvSpPr>
        <p:spPr bwMode="auto">
          <a:xfrm flipH="1">
            <a:off x="5678782" y="3334252"/>
            <a:ext cx="2736000" cy="646331"/>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defRPr/>
            </a:pPr>
            <a:r>
              <a:rPr lang="zh-CN" altLang="en-US" sz="1000" dirty="0">
                <a:solidFill>
                  <a:schemeClr val="tx1">
                    <a:lumMod val="65000"/>
                    <a:lumOff val="35000"/>
                  </a:schemeClr>
                </a:solidFill>
                <a:latin typeface="Arial" panose="020B0604020202020204"/>
                <a:ea typeface="微软雅黑" panose="020B0503020204020204" pitchFamily="34" charset="-122"/>
                <a:cs typeface="+mn-ea"/>
                <a:sym typeface="+mn-lt"/>
              </a:rPr>
              <a:t>奖励员工由直属部门填写</a:t>
            </a:r>
            <a:r>
              <a:rPr lang="en-US" altLang="zh-CN" sz="1000" dirty="0">
                <a:solidFill>
                  <a:schemeClr val="tx1">
                    <a:lumMod val="65000"/>
                    <a:lumOff val="35000"/>
                  </a:schemeClr>
                </a:solidFill>
              </a:rPr>
              <a:t>《</a:t>
            </a:r>
            <a:r>
              <a:rPr lang="zh-CN" altLang="en-US" sz="1000" dirty="0">
                <a:solidFill>
                  <a:schemeClr val="tx1">
                    <a:lumMod val="65000"/>
                    <a:lumOff val="35000"/>
                  </a:schemeClr>
                </a:solidFill>
              </a:rPr>
              <a:t>员工奖罚表</a:t>
            </a:r>
            <a:r>
              <a:rPr lang="en-US" altLang="zh-CN" sz="1000" dirty="0">
                <a:solidFill>
                  <a:schemeClr val="tx1">
                    <a:lumMod val="65000"/>
                    <a:lumOff val="35000"/>
                  </a:schemeClr>
                </a:solidFill>
              </a:rPr>
              <a:t>》</a:t>
            </a:r>
            <a:r>
              <a:rPr lang="zh-CN" altLang="en-US" sz="1000" dirty="0">
                <a:solidFill>
                  <a:schemeClr val="tx1">
                    <a:lumMod val="65000"/>
                    <a:lumOff val="35000"/>
                  </a:schemeClr>
                </a:solidFill>
              </a:rPr>
              <a:t>，经综合管理中心，主管领导，总经理批准后执行。</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lvl="0" eaLnBrk="1" hangingPunct="1">
              <a:lnSpc>
                <a:spcPct val="120000"/>
              </a:lnSpc>
              <a:defRPr/>
            </a:pPr>
            <a:endParaRPr lang="en-US" altLang="zh-CN" sz="1000" dirty="0">
              <a:solidFill>
                <a:schemeClr val="tx1">
                  <a:lumMod val="75000"/>
                  <a:lumOff val="25000"/>
                </a:schemeClr>
              </a:solidFill>
              <a:latin typeface="Arial" panose="020B0604020202020204"/>
              <a:ea typeface="微软雅黑" panose="020B0503020204020204" pitchFamily="34" charset="-122"/>
              <a:cs typeface="+mn-ea"/>
              <a:sym typeface="+mn-lt"/>
            </a:endParaRPr>
          </a:p>
        </p:txBody>
      </p:sp>
      <p:sp>
        <p:nvSpPr>
          <p:cNvPr id="22" name="TextBox 11"/>
          <p:cNvSpPr txBox="1">
            <a:spLocks noChangeArrowheads="1"/>
          </p:cNvSpPr>
          <p:nvPr/>
        </p:nvSpPr>
        <p:spPr bwMode="auto">
          <a:xfrm flipH="1">
            <a:off x="5678805" y="3039477"/>
            <a:ext cx="1628775" cy="338554"/>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1600" b="1" kern="0" dirty="0">
                <a:solidFill>
                  <a:schemeClr val="tx1">
                    <a:lumMod val="65000"/>
                    <a:lumOff val="35000"/>
                  </a:schemeClr>
                </a:solidFill>
                <a:latin typeface="+mn-lt"/>
                <a:ea typeface="+mn-ea"/>
                <a:cs typeface="+mn-ea"/>
                <a:sym typeface="+mn-lt"/>
              </a:rPr>
              <a:t>奖励申请</a:t>
            </a:r>
            <a:endParaRPr lang="en-US" altLang="zh-CN" sz="1600" b="1" kern="0" dirty="0">
              <a:solidFill>
                <a:schemeClr val="tx1">
                  <a:lumMod val="65000"/>
                  <a:lumOff val="3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7000">
        <p14:gallery dir="l"/>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435">
                                          <p:stCondLst>
                                            <p:cond delay="0"/>
                                          </p:stCondLst>
                                        </p:cTn>
                                        <p:tgtEl>
                                          <p:spTgt spid="5"/>
                                        </p:tgtEl>
                                      </p:cBhvr>
                                    </p:animEffect>
                                    <p:anim calcmode="lin" valueType="num">
                                      <p:cBhvr>
                                        <p:cTn id="8"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3" dur="20">
                                          <p:stCondLst>
                                            <p:cond delay="487"/>
                                          </p:stCondLst>
                                        </p:cTn>
                                        <p:tgtEl>
                                          <p:spTgt spid="5"/>
                                        </p:tgtEl>
                                      </p:cBhvr>
                                      <p:to x="100000" y="60000"/>
                                    </p:animScale>
                                    <p:animScale>
                                      <p:cBhvr>
                                        <p:cTn id="14" dur="124" decel="50000">
                                          <p:stCondLst>
                                            <p:cond delay="507"/>
                                          </p:stCondLst>
                                        </p:cTn>
                                        <p:tgtEl>
                                          <p:spTgt spid="5"/>
                                        </p:tgtEl>
                                      </p:cBhvr>
                                      <p:to x="100000" y="100000"/>
                                    </p:animScale>
                                    <p:animScale>
                                      <p:cBhvr>
                                        <p:cTn id="15" dur="20">
                                          <p:stCondLst>
                                            <p:cond delay="984"/>
                                          </p:stCondLst>
                                        </p:cTn>
                                        <p:tgtEl>
                                          <p:spTgt spid="5"/>
                                        </p:tgtEl>
                                      </p:cBhvr>
                                      <p:to x="100000" y="80000"/>
                                    </p:animScale>
                                    <p:animScale>
                                      <p:cBhvr>
                                        <p:cTn id="16" dur="124" decel="50000">
                                          <p:stCondLst>
                                            <p:cond delay="1004"/>
                                          </p:stCondLst>
                                        </p:cTn>
                                        <p:tgtEl>
                                          <p:spTgt spid="5"/>
                                        </p:tgtEl>
                                      </p:cBhvr>
                                      <p:to x="100000" y="100000"/>
                                    </p:animScale>
                                    <p:animScale>
                                      <p:cBhvr>
                                        <p:cTn id="17" dur="20">
                                          <p:stCondLst>
                                            <p:cond delay="1231"/>
                                          </p:stCondLst>
                                        </p:cTn>
                                        <p:tgtEl>
                                          <p:spTgt spid="5"/>
                                        </p:tgtEl>
                                      </p:cBhvr>
                                      <p:to x="100000" y="90000"/>
                                    </p:animScale>
                                    <p:animScale>
                                      <p:cBhvr>
                                        <p:cTn id="18" dur="124" decel="50000">
                                          <p:stCondLst>
                                            <p:cond delay="1251"/>
                                          </p:stCondLst>
                                        </p:cTn>
                                        <p:tgtEl>
                                          <p:spTgt spid="5"/>
                                        </p:tgtEl>
                                      </p:cBhvr>
                                      <p:to x="100000" y="100000"/>
                                    </p:animScale>
                                    <p:animScale>
                                      <p:cBhvr>
                                        <p:cTn id="19" dur="20">
                                          <p:stCondLst>
                                            <p:cond delay="1356"/>
                                          </p:stCondLst>
                                        </p:cTn>
                                        <p:tgtEl>
                                          <p:spTgt spid="5"/>
                                        </p:tgtEl>
                                      </p:cBhvr>
                                      <p:to x="100000" y="95000"/>
                                    </p:animScale>
                                    <p:animScale>
                                      <p:cBhvr>
                                        <p:cTn id="20" dur="124" decel="50000">
                                          <p:stCondLst>
                                            <p:cond delay="1376"/>
                                          </p:stCondLst>
                                        </p:cTn>
                                        <p:tgtEl>
                                          <p:spTgt spid="5"/>
                                        </p:tgtEl>
                                      </p:cBhvr>
                                      <p:to x="100000" y="100000"/>
                                    </p:animScale>
                                  </p:childTnLst>
                                </p:cTn>
                              </p:par>
                              <p:par>
                                <p:cTn id="21" presetID="26"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435">
                                          <p:stCondLst>
                                            <p:cond delay="0"/>
                                          </p:stCondLst>
                                        </p:cTn>
                                        <p:tgtEl>
                                          <p:spTgt spid="6"/>
                                        </p:tgtEl>
                                      </p:cBhvr>
                                    </p:animEffect>
                                    <p:anim calcmode="lin" valueType="num">
                                      <p:cBhvr>
                                        <p:cTn id="24"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29" dur="20">
                                          <p:stCondLst>
                                            <p:cond delay="487"/>
                                          </p:stCondLst>
                                        </p:cTn>
                                        <p:tgtEl>
                                          <p:spTgt spid="6"/>
                                        </p:tgtEl>
                                      </p:cBhvr>
                                      <p:to x="100000" y="60000"/>
                                    </p:animScale>
                                    <p:animScale>
                                      <p:cBhvr>
                                        <p:cTn id="30" dur="124" decel="50000">
                                          <p:stCondLst>
                                            <p:cond delay="507"/>
                                          </p:stCondLst>
                                        </p:cTn>
                                        <p:tgtEl>
                                          <p:spTgt spid="6"/>
                                        </p:tgtEl>
                                      </p:cBhvr>
                                      <p:to x="100000" y="100000"/>
                                    </p:animScale>
                                    <p:animScale>
                                      <p:cBhvr>
                                        <p:cTn id="31" dur="20">
                                          <p:stCondLst>
                                            <p:cond delay="984"/>
                                          </p:stCondLst>
                                        </p:cTn>
                                        <p:tgtEl>
                                          <p:spTgt spid="6"/>
                                        </p:tgtEl>
                                      </p:cBhvr>
                                      <p:to x="100000" y="80000"/>
                                    </p:animScale>
                                    <p:animScale>
                                      <p:cBhvr>
                                        <p:cTn id="32" dur="124" decel="50000">
                                          <p:stCondLst>
                                            <p:cond delay="1004"/>
                                          </p:stCondLst>
                                        </p:cTn>
                                        <p:tgtEl>
                                          <p:spTgt spid="6"/>
                                        </p:tgtEl>
                                      </p:cBhvr>
                                      <p:to x="100000" y="100000"/>
                                    </p:animScale>
                                    <p:animScale>
                                      <p:cBhvr>
                                        <p:cTn id="33" dur="20">
                                          <p:stCondLst>
                                            <p:cond delay="1231"/>
                                          </p:stCondLst>
                                        </p:cTn>
                                        <p:tgtEl>
                                          <p:spTgt spid="6"/>
                                        </p:tgtEl>
                                      </p:cBhvr>
                                      <p:to x="100000" y="90000"/>
                                    </p:animScale>
                                    <p:animScale>
                                      <p:cBhvr>
                                        <p:cTn id="34" dur="124" decel="50000">
                                          <p:stCondLst>
                                            <p:cond delay="1251"/>
                                          </p:stCondLst>
                                        </p:cTn>
                                        <p:tgtEl>
                                          <p:spTgt spid="6"/>
                                        </p:tgtEl>
                                      </p:cBhvr>
                                      <p:to x="100000" y="100000"/>
                                    </p:animScale>
                                    <p:animScale>
                                      <p:cBhvr>
                                        <p:cTn id="35" dur="20">
                                          <p:stCondLst>
                                            <p:cond delay="1356"/>
                                          </p:stCondLst>
                                        </p:cTn>
                                        <p:tgtEl>
                                          <p:spTgt spid="6"/>
                                        </p:tgtEl>
                                      </p:cBhvr>
                                      <p:to x="100000" y="95000"/>
                                    </p:animScale>
                                    <p:animScale>
                                      <p:cBhvr>
                                        <p:cTn id="36" dur="124" decel="50000">
                                          <p:stCondLst>
                                            <p:cond delay="1376"/>
                                          </p:stCondLst>
                                        </p:cTn>
                                        <p:tgtEl>
                                          <p:spTgt spid="6"/>
                                        </p:tgtEl>
                                      </p:cBhvr>
                                      <p:to x="100000" y="100000"/>
                                    </p:animScale>
                                  </p:childTnLst>
                                </p:cTn>
                              </p:par>
                            </p:childTnLst>
                          </p:cTn>
                        </p:par>
                        <p:par>
                          <p:cTn id="37" fill="hold">
                            <p:stCondLst>
                              <p:cond delay="1500"/>
                            </p:stCondLst>
                            <p:childTnLst>
                              <p:par>
                                <p:cTn id="38" presetID="31"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90"/>
                                          </p:val>
                                        </p:tav>
                                        <p:tav tm="100000">
                                          <p:val>
                                            <p:fltVal val="0"/>
                                          </p:val>
                                        </p:tav>
                                      </p:tavLst>
                                    </p:anim>
                                    <p:animEffect transition="in" filter="fade">
                                      <p:cBhvr>
                                        <p:cTn id="43" dur="500"/>
                                        <p:tgtEl>
                                          <p:spTgt spid="11"/>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 calcmode="lin" valueType="num">
                                      <p:cBhvr>
                                        <p:cTn id="48" dur="500" fill="hold"/>
                                        <p:tgtEl>
                                          <p:spTgt spid="12"/>
                                        </p:tgtEl>
                                        <p:attrNameLst>
                                          <p:attrName>style.rotation</p:attrName>
                                        </p:attrNameLst>
                                      </p:cBhvr>
                                      <p:tavLst>
                                        <p:tav tm="0">
                                          <p:val>
                                            <p:fltVal val="90"/>
                                          </p:val>
                                        </p:tav>
                                        <p:tav tm="100000">
                                          <p:val>
                                            <p:fltVal val="0"/>
                                          </p:val>
                                        </p:tav>
                                      </p:tavLst>
                                    </p:anim>
                                    <p:animEffect transition="in" filter="fade">
                                      <p:cBhvr>
                                        <p:cTn id="49" dur="500"/>
                                        <p:tgtEl>
                                          <p:spTgt spid="12"/>
                                        </p:tgtEl>
                                      </p:cBhvr>
                                    </p:animEffect>
                                  </p:childTnLst>
                                </p:cTn>
                              </p:par>
                            </p:childTnLst>
                          </p:cTn>
                        </p:par>
                        <p:par>
                          <p:cTn id="50" fill="hold">
                            <p:stCondLst>
                              <p:cond delay="2000"/>
                            </p:stCondLst>
                            <p:childTnLst>
                              <p:par>
                                <p:cTn id="51" presetID="52"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Scale>
                                      <p:cBhvr>
                                        <p:cTn id="5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7"/>
                                        </p:tgtEl>
                                        <p:attrNameLst>
                                          <p:attrName>ppt_x</p:attrName>
                                          <p:attrName>ppt_y</p:attrName>
                                        </p:attrNameLst>
                                      </p:cBhvr>
                                    </p:animMotion>
                                    <p:animEffect transition="in" filter="fade">
                                      <p:cBhvr>
                                        <p:cTn id="55" dur="1000"/>
                                        <p:tgtEl>
                                          <p:spTgt spid="7"/>
                                        </p:tgtEl>
                                      </p:cBhvr>
                                    </p:animEffect>
                                  </p:childTnLst>
                                </p:cTn>
                              </p:par>
                              <p:par>
                                <p:cTn id="56" presetID="52"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Scale>
                                      <p:cBhvr>
                                        <p:cTn id="5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9"/>
                                        </p:tgtEl>
                                        <p:attrNameLst>
                                          <p:attrName>ppt_x</p:attrName>
                                          <p:attrName>ppt_y</p:attrName>
                                        </p:attrNameLst>
                                      </p:cBhvr>
                                    </p:animMotion>
                                    <p:animEffect transition="in" filter="fade">
                                      <p:cBhvr>
                                        <p:cTn id="60" dur="1000"/>
                                        <p:tgtEl>
                                          <p:spTgt spid="9"/>
                                        </p:tgtEl>
                                      </p:cBhvr>
                                    </p:animEffect>
                                  </p:childTnLst>
                                </p:cTn>
                              </p:par>
                            </p:childTnLst>
                          </p:cTn>
                        </p:par>
                        <p:par>
                          <p:cTn id="61" fill="hold">
                            <p:stCondLst>
                              <p:cond delay="3000"/>
                            </p:stCondLst>
                            <p:childTnLst>
                              <p:par>
                                <p:cTn id="62" presetID="31" presetClass="entr" presetSubtype="0"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 calcmode="lin" valueType="num">
                                      <p:cBhvr>
                                        <p:cTn id="66" dur="500" fill="hold"/>
                                        <p:tgtEl>
                                          <p:spTgt spid="13"/>
                                        </p:tgtEl>
                                        <p:attrNameLst>
                                          <p:attrName>style.rotation</p:attrName>
                                        </p:attrNameLst>
                                      </p:cBhvr>
                                      <p:tavLst>
                                        <p:tav tm="0">
                                          <p:val>
                                            <p:fltVal val="90"/>
                                          </p:val>
                                        </p:tav>
                                        <p:tav tm="100000">
                                          <p:val>
                                            <p:fltVal val="0"/>
                                          </p:val>
                                        </p:tav>
                                      </p:tavLst>
                                    </p:anim>
                                    <p:animEffect transition="in" filter="fade">
                                      <p:cBhvr>
                                        <p:cTn id="67" dur="500"/>
                                        <p:tgtEl>
                                          <p:spTgt spid="13"/>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 calcmode="lin" valueType="num">
                                      <p:cBhvr>
                                        <p:cTn id="72" dur="500" fill="hold"/>
                                        <p:tgtEl>
                                          <p:spTgt spid="14"/>
                                        </p:tgtEl>
                                        <p:attrNameLst>
                                          <p:attrName>style.rotation</p:attrName>
                                        </p:attrNameLst>
                                      </p:cBhvr>
                                      <p:tavLst>
                                        <p:tav tm="0">
                                          <p:val>
                                            <p:fltVal val="90"/>
                                          </p:val>
                                        </p:tav>
                                        <p:tav tm="100000">
                                          <p:val>
                                            <p:fltVal val="0"/>
                                          </p:val>
                                        </p:tav>
                                      </p:tavLst>
                                    </p:anim>
                                    <p:animEffect transition="in" filter="fade">
                                      <p:cBhvr>
                                        <p:cTn id="73" dur="500"/>
                                        <p:tgtEl>
                                          <p:spTgt spid="14"/>
                                        </p:tgtEl>
                                      </p:cBhvr>
                                    </p:animEffect>
                                  </p:childTnLst>
                                </p:cTn>
                              </p:par>
                            </p:childTnLst>
                          </p:cTn>
                        </p:par>
                        <p:par>
                          <p:cTn id="74" fill="hold">
                            <p:stCondLst>
                              <p:cond delay="3500"/>
                            </p:stCondLst>
                            <p:childTnLst>
                              <p:par>
                                <p:cTn id="75" presetID="52" presetClass="entr" presetSubtype="0"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Scale>
                                      <p:cBhvr>
                                        <p:cTn id="7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1000" decel="50000" fill="hold">
                                          <p:stCondLst>
                                            <p:cond delay="0"/>
                                          </p:stCondLst>
                                        </p:cTn>
                                        <p:tgtEl>
                                          <p:spTgt spid="8"/>
                                        </p:tgtEl>
                                        <p:attrNameLst>
                                          <p:attrName>ppt_x</p:attrName>
                                          <p:attrName>ppt_y</p:attrName>
                                        </p:attrNameLst>
                                      </p:cBhvr>
                                    </p:animMotion>
                                    <p:animEffect transition="in" filter="fade">
                                      <p:cBhvr>
                                        <p:cTn id="79" dur="1000"/>
                                        <p:tgtEl>
                                          <p:spTgt spid="8"/>
                                        </p:tgtEl>
                                      </p:cBhvr>
                                    </p:animEffect>
                                  </p:childTnLst>
                                </p:cTn>
                              </p:par>
                              <p:par>
                                <p:cTn id="80" presetID="52"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Scale>
                                      <p:cBhvr>
                                        <p:cTn id="8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3" dur="1000" decel="50000" fill="hold">
                                          <p:stCondLst>
                                            <p:cond delay="0"/>
                                          </p:stCondLst>
                                        </p:cTn>
                                        <p:tgtEl>
                                          <p:spTgt spid="10"/>
                                        </p:tgtEl>
                                        <p:attrNameLst>
                                          <p:attrName>ppt_x</p:attrName>
                                          <p:attrName>ppt_y</p:attrName>
                                        </p:attrNameLst>
                                      </p:cBhvr>
                                    </p:animMotion>
                                    <p:animEffect transition="in" filter="fade">
                                      <p:cBhvr>
                                        <p:cTn id="84" dur="1000"/>
                                        <p:tgtEl>
                                          <p:spTgt spid="10"/>
                                        </p:tgtEl>
                                      </p:cBhvr>
                                    </p:animEffect>
                                  </p:childTnLst>
                                </p:cTn>
                              </p:par>
                            </p:childTnLst>
                          </p:cTn>
                        </p:par>
                        <p:par>
                          <p:cTn id="85" fill="hold">
                            <p:stCondLst>
                              <p:cond delay="4500"/>
                            </p:stCondLst>
                            <p:childTnLst>
                              <p:par>
                                <p:cTn id="86" presetID="47" presetClass="entr" presetSubtype="0" fill="hold" grpId="0"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1000"/>
                                        <p:tgtEl>
                                          <p:spTgt spid="20"/>
                                        </p:tgtEl>
                                      </p:cBhvr>
                                    </p:animEffect>
                                    <p:anim calcmode="lin" valueType="num">
                                      <p:cBhvr>
                                        <p:cTn id="89" dur="1000" fill="hold"/>
                                        <p:tgtEl>
                                          <p:spTgt spid="20"/>
                                        </p:tgtEl>
                                        <p:attrNameLst>
                                          <p:attrName>ppt_x</p:attrName>
                                        </p:attrNameLst>
                                      </p:cBhvr>
                                      <p:tavLst>
                                        <p:tav tm="0">
                                          <p:val>
                                            <p:strVal val="#ppt_x"/>
                                          </p:val>
                                        </p:tav>
                                        <p:tav tm="100000">
                                          <p:val>
                                            <p:strVal val="#ppt_x"/>
                                          </p:val>
                                        </p:tav>
                                      </p:tavLst>
                                    </p:anim>
                                    <p:anim calcmode="lin" valueType="num">
                                      <p:cBhvr>
                                        <p:cTn id="90" dur="1000" fill="hold"/>
                                        <p:tgtEl>
                                          <p:spTgt spid="20"/>
                                        </p:tgtEl>
                                        <p:attrNameLst>
                                          <p:attrName>ppt_y</p:attrName>
                                        </p:attrNameLst>
                                      </p:cBhvr>
                                      <p:tavLst>
                                        <p:tav tm="0">
                                          <p:val>
                                            <p:strVal val="#ppt_y-.1"/>
                                          </p:val>
                                        </p:tav>
                                        <p:tav tm="100000">
                                          <p:val>
                                            <p:strVal val="#ppt_y"/>
                                          </p:val>
                                        </p:tav>
                                      </p:tavLst>
                                    </p:anim>
                                  </p:childTnLst>
                                </p:cTn>
                              </p:par>
                              <p:par>
                                <p:cTn id="91" presetID="22" presetClass="entr" presetSubtype="8" fill="hold" grpId="0" nodeType="withEffect">
                                  <p:stCondLst>
                                    <p:cond delay="750"/>
                                  </p:stCondLst>
                                  <p:childTnLst>
                                    <p:set>
                                      <p:cBhvr>
                                        <p:cTn id="92" dur="1" fill="hold">
                                          <p:stCondLst>
                                            <p:cond delay="0"/>
                                          </p:stCondLst>
                                        </p:cTn>
                                        <p:tgtEl>
                                          <p:spTgt spid="19"/>
                                        </p:tgtEl>
                                        <p:attrNameLst>
                                          <p:attrName>style.visibility</p:attrName>
                                        </p:attrNameLst>
                                      </p:cBhvr>
                                      <p:to>
                                        <p:strVal val="visible"/>
                                      </p:to>
                                    </p:set>
                                    <p:animEffect transition="in" filter="wipe(left)">
                                      <p:cBhvr>
                                        <p:cTn id="93" dur="1000"/>
                                        <p:tgtEl>
                                          <p:spTgt spid="19"/>
                                        </p:tgtEl>
                                      </p:cBhvr>
                                    </p:animEffect>
                                  </p:childTnLst>
                                </p:cTn>
                              </p:par>
                              <p:par>
                                <p:cTn id="94" presetID="47" presetClass="entr" presetSubtype="0" fill="hold" grpId="0" nodeType="withEffect">
                                  <p:stCondLst>
                                    <p:cond delay="30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1000"/>
                                        <p:tgtEl>
                                          <p:spTgt spid="22"/>
                                        </p:tgtEl>
                                      </p:cBhvr>
                                    </p:animEffect>
                                    <p:anim calcmode="lin" valueType="num">
                                      <p:cBhvr>
                                        <p:cTn id="97" dur="1000" fill="hold"/>
                                        <p:tgtEl>
                                          <p:spTgt spid="22"/>
                                        </p:tgtEl>
                                        <p:attrNameLst>
                                          <p:attrName>ppt_x</p:attrName>
                                        </p:attrNameLst>
                                      </p:cBhvr>
                                      <p:tavLst>
                                        <p:tav tm="0">
                                          <p:val>
                                            <p:strVal val="#ppt_x"/>
                                          </p:val>
                                        </p:tav>
                                        <p:tav tm="100000">
                                          <p:val>
                                            <p:strVal val="#ppt_x"/>
                                          </p:val>
                                        </p:tav>
                                      </p:tavLst>
                                    </p:anim>
                                    <p:anim calcmode="lin" valueType="num">
                                      <p:cBhvr>
                                        <p:cTn id="98" dur="1000" fill="hold"/>
                                        <p:tgtEl>
                                          <p:spTgt spid="22"/>
                                        </p:tgtEl>
                                        <p:attrNameLst>
                                          <p:attrName>ppt_y</p:attrName>
                                        </p:attrNameLst>
                                      </p:cBhvr>
                                      <p:tavLst>
                                        <p:tav tm="0">
                                          <p:val>
                                            <p:strVal val="#ppt_y-.1"/>
                                          </p:val>
                                        </p:tav>
                                        <p:tav tm="100000">
                                          <p:val>
                                            <p:strVal val="#ppt_y"/>
                                          </p:val>
                                        </p:tav>
                                      </p:tavLst>
                                    </p:anim>
                                  </p:childTnLst>
                                </p:cTn>
                              </p:par>
                              <p:par>
                                <p:cTn id="99" presetID="22" presetClass="entr" presetSubtype="8" fill="hold" grpId="0" nodeType="withEffect">
                                  <p:stCondLst>
                                    <p:cond delay="750"/>
                                  </p:stCondLst>
                                  <p:childTnLst>
                                    <p:set>
                                      <p:cBhvr>
                                        <p:cTn id="100" dur="1" fill="hold">
                                          <p:stCondLst>
                                            <p:cond delay="0"/>
                                          </p:stCondLst>
                                        </p:cTn>
                                        <p:tgtEl>
                                          <p:spTgt spid="21"/>
                                        </p:tgtEl>
                                        <p:attrNameLst>
                                          <p:attrName>style.visibility</p:attrName>
                                        </p:attrNameLst>
                                      </p:cBhvr>
                                      <p:to>
                                        <p:strVal val="visible"/>
                                      </p:to>
                                    </p:set>
                                    <p:animEffect transition="in" filter="wipe(left)">
                                      <p:cBhvr>
                                        <p:cTn id="10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p:bldP spid="14" grpId="0"/>
      <p:bldP spid="19" grpId="0"/>
      <p:bldP spid="20" grpId="0"/>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MH_Other_1"/>
          <p:cNvSpPr/>
          <p:nvPr>
            <p:custDataLst>
              <p:tags r:id="rId1"/>
            </p:custDataLst>
          </p:nvPr>
        </p:nvSpPr>
        <p:spPr>
          <a:xfrm>
            <a:off x="1890645" y="2181815"/>
            <a:ext cx="823343" cy="1495425"/>
          </a:xfrm>
          <a:prstGeom prst="upArrow">
            <a:avLst/>
          </a:prstGeom>
          <a:solidFill>
            <a:schemeClr val="accent2"/>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panose="020F0502020204030204"/>
              <a:ea typeface="微软雅黑" panose="020B0503020204020204" pitchFamily="34" charset="-122"/>
            </a:endParaRPr>
          </a:p>
        </p:txBody>
      </p:sp>
      <p:sp>
        <p:nvSpPr>
          <p:cNvPr id="32" name="MH_Other_2"/>
          <p:cNvSpPr/>
          <p:nvPr>
            <p:custDataLst>
              <p:tags r:id="rId2"/>
            </p:custDataLst>
          </p:nvPr>
        </p:nvSpPr>
        <p:spPr>
          <a:xfrm rot="2771482">
            <a:off x="2496525" y="2017014"/>
            <a:ext cx="796056" cy="2274208"/>
          </a:xfrm>
          <a:prstGeom prst="upArrow">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mn-lt"/>
              <a:ea typeface="微软雅黑" panose="020B0503020204020204" pitchFamily="34" charset="-122"/>
            </a:endParaRPr>
          </a:p>
        </p:txBody>
      </p:sp>
      <p:sp>
        <p:nvSpPr>
          <p:cNvPr id="35" name="MH_Other_3"/>
          <p:cNvSpPr/>
          <p:nvPr>
            <p:custDataLst>
              <p:tags r:id="rId3"/>
            </p:custDataLst>
          </p:nvPr>
        </p:nvSpPr>
        <p:spPr>
          <a:xfrm rot="5400000">
            <a:off x="3924979" y="2238771"/>
            <a:ext cx="744141" cy="3378245"/>
          </a:xfrm>
          <a:prstGeom prst="upArrow">
            <a:avLst/>
          </a:prstGeom>
          <a:solidFill>
            <a:schemeClr val="accent1"/>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mn-lt"/>
              <a:ea typeface="微软雅黑" panose="020B0503020204020204" pitchFamily="34" charset="-122"/>
            </a:endParaRPr>
          </a:p>
        </p:txBody>
      </p:sp>
      <p:sp>
        <p:nvSpPr>
          <p:cNvPr id="42" name="MH_Other_4"/>
          <p:cNvSpPr/>
          <p:nvPr>
            <p:custDataLst>
              <p:tags r:id="rId4"/>
            </p:custDataLst>
          </p:nvPr>
        </p:nvSpPr>
        <p:spPr>
          <a:xfrm rot="4177657">
            <a:off x="3302555" y="2063175"/>
            <a:ext cx="703660" cy="2623276"/>
          </a:xfrm>
          <a:prstGeom prst="upArrow">
            <a:avLst/>
          </a:prstGeom>
          <a:solidFill>
            <a:schemeClr val="accent2"/>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1350" kern="0" dirty="0">
              <a:solidFill>
                <a:sysClr val="window" lastClr="FFFFFF"/>
              </a:solidFill>
              <a:latin typeface="Calibri" panose="020F0502020204030204"/>
              <a:ea typeface="微软雅黑" panose="020B0503020204020204" pitchFamily="34" charset="-122"/>
            </a:endParaRPr>
          </a:p>
        </p:txBody>
      </p:sp>
      <p:sp>
        <p:nvSpPr>
          <p:cNvPr id="36" name="MH_Title_1"/>
          <p:cNvSpPr/>
          <p:nvPr>
            <p:custDataLst>
              <p:tags r:id="rId5"/>
            </p:custDataLst>
          </p:nvPr>
        </p:nvSpPr>
        <p:spPr bwMode="auto">
          <a:xfrm>
            <a:off x="1817616" y="3206219"/>
            <a:ext cx="1188000" cy="1188000"/>
          </a:xfrm>
          <a:prstGeom prst="ellipse">
            <a:avLst/>
          </a:prstGeom>
          <a:solidFill>
            <a:schemeClr val="accent1"/>
          </a:solidFill>
          <a:ln w="6350" cap="flat" cmpd="sng" algn="ctr">
            <a:noFill/>
            <a:prstDash val="solid"/>
          </a:ln>
          <a:effectLst/>
          <a:scene3d>
            <a:camera prst="orthographicFront">
              <a:rot lat="0" lon="0" rev="0"/>
            </a:camera>
            <a:lightRig rig="glow" dir="t">
              <a:rot lat="0" lon="0" rev="14100000"/>
            </a:lightRig>
          </a:scene3d>
          <a:sp3d prstMaterial="softEdge"/>
        </p:spPr>
        <p:txBody>
          <a:bodyPr lIns="0" tIns="0" rIns="0" bIns="0" anchor="ctr">
            <a:normAutofit/>
          </a:bodyPr>
          <a:lstStyle/>
          <a:p>
            <a:pPr algn="ctr" eaLnBrk="1" fontAlgn="auto" hangingPunct="1">
              <a:spcBef>
                <a:spcPts val="0"/>
              </a:spcBef>
              <a:spcAft>
                <a:spcPts val="0"/>
              </a:spcAft>
              <a:defRPr/>
            </a:pPr>
            <a:r>
              <a:rPr lang="zh-CN" altLang="en-US" b="1" kern="0" dirty="0">
                <a:solidFill>
                  <a:srgbClr val="FFFFFF"/>
                </a:solidFill>
                <a:latin typeface="+mn-lt"/>
                <a:ea typeface="+mn-ea"/>
              </a:rPr>
              <a:t>处罚</a:t>
            </a:r>
            <a:endParaRPr lang="en-US" altLang="zh-CN" b="1" kern="0" dirty="0">
              <a:solidFill>
                <a:srgbClr val="FFFFFF"/>
              </a:solidFill>
              <a:latin typeface="+mn-lt"/>
              <a:ea typeface="+mn-ea"/>
            </a:endParaRPr>
          </a:p>
          <a:p>
            <a:pPr algn="ctr" eaLnBrk="1" fontAlgn="auto" hangingPunct="1">
              <a:spcBef>
                <a:spcPts val="0"/>
              </a:spcBef>
              <a:spcAft>
                <a:spcPts val="0"/>
              </a:spcAft>
              <a:defRPr/>
            </a:pPr>
            <a:r>
              <a:rPr lang="zh-CN" altLang="en-US" b="1" kern="0" dirty="0">
                <a:solidFill>
                  <a:srgbClr val="FFFFFF"/>
                </a:solidFill>
                <a:latin typeface="+mn-lt"/>
                <a:ea typeface="+mn-ea"/>
              </a:rPr>
              <a:t>措施</a:t>
            </a:r>
            <a:endParaRPr lang="zh-CN" altLang="en-US" b="1" kern="0" dirty="0">
              <a:solidFill>
                <a:srgbClr val="FFFFFF"/>
              </a:solidFill>
              <a:latin typeface="+mn-lt"/>
              <a:ea typeface="+mn-ea"/>
            </a:endParaRPr>
          </a:p>
        </p:txBody>
      </p:sp>
      <p:sp>
        <p:nvSpPr>
          <p:cNvPr id="3085" name="MH_PageTitle"/>
          <p:cNvSpPr>
            <a:spLocks noGrp="1"/>
          </p:cNvSpPr>
          <p:nvPr>
            <p:ph type="title"/>
            <p:custDataLst>
              <p:tags r:id="rId6"/>
            </p:custDataLst>
          </p:nvPr>
        </p:nvSpPr>
        <p:spPr/>
        <p:txBody>
          <a:bodyPr/>
          <a:lstStyle/>
          <a:p>
            <a:r>
              <a:rPr lang="zh-CN" altLang="en-US" dirty="0">
                <a:solidFill>
                  <a:prstClr val="black">
                    <a:lumMod val="65000"/>
                    <a:lumOff val="35000"/>
                  </a:prstClr>
                </a:solidFill>
              </a:rPr>
              <a:t>薪酬管理</a:t>
            </a:r>
            <a:r>
              <a:rPr lang="en-US" altLang="zh-CN" sz="1200" dirty="0">
                <a:solidFill>
                  <a:prstClr val="black">
                    <a:lumMod val="65000"/>
                    <a:lumOff val="35000"/>
                  </a:prstClr>
                </a:solidFill>
              </a:rPr>
              <a:t>(management system)</a:t>
            </a:r>
            <a:r>
              <a:rPr lang="en-US" altLang="zh-CN" sz="1600" dirty="0">
                <a:solidFill>
                  <a:prstClr val="black">
                    <a:lumMod val="65000"/>
                    <a:lumOff val="35000"/>
                  </a:prstClr>
                </a:solidFill>
              </a:rPr>
              <a:t>---</a:t>
            </a:r>
            <a:r>
              <a:rPr lang="zh-CN" altLang="en-US" sz="1600" dirty="0">
                <a:solidFill>
                  <a:prstClr val="black">
                    <a:lumMod val="65000"/>
                    <a:lumOff val="35000"/>
                  </a:prstClr>
                </a:solidFill>
              </a:rPr>
              <a:t>处罚</a:t>
            </a:r>
            <a:endParaRPr lang="zh-CN" altLang="en-US" dirty="0"/>
          </a:p>
        </p:txBody>
      </p:sp>
      <p:sp>
        <p:nvSpPr>
          <p:cNvPr id="13" name="TextBox 12"/>
          <p:cNvSpPr txBox="1"/>
          <p:nvPr/>
        </p:nvSpPr>
        <p:spPr>
          <a:xfrm>
            <a:off x="6084168" y="3699599"/>
            <a:ext cx="2592000" cy="543436"/>
          </a:xfrm>
          <a:prstGeom prst="rect">
            <a:avLst/>
          </a:prstGeom>
          <a:noFill/>
        </p:spPr>
        <p:txBody>
          <a:bodyPr wrap="square" lIns="80979" tIns="40490" rIns="80979" bIns="40490" rtlCol="0">
            <a:spAutoFit/>
          </a:bodyPr>
          <a:lstStyle/>
          <a:p>
            <a:pPr>
              <a:lnSpc>
                <a:spcPct val="150000"/>
              </a:lnSpc>
            </a:pPr>
            <a:r>
              <a:rPr lang="zh-CN" altLang="en-US" sz="1000" dirty="0">
                <a:solidFill>
                  <a:schemeClr val="tx1">
                    <a:lumMod val="75000"/>
                    <a:lumOff val="25000"/>
                  </a:schemeClr>
                </a:solidFill>
                <a:cs typeface="+mn-ea"/>
                <a:sym typeface="+mn-lt"/>
              </a:rPr>
              <a:t>您的内容打在这里，或者通过复制您的文本后，在此框中选择粘贴，并选择只保留文字。</a:t>
            </a:r>
            <a:endParaRPr lang="en-US" sz="1000" b="1" dirty="0">
              <a:solidFill>
                <a:schemeClr val="tx1">
                  <a:lumMod val="75000"/>
                  <a:lumOff val="25000"/>
                </a:schemeClr>
              </a:solidFill>
              <a:cs typeface="+mn-ea"/>
              <a:sym typeface="+mn-lt"/>
            </a:endParaRPr>
          </a:p>
        </p:txBody>
      </p:sp>
      <p:sp>
        <p:nvSpPr>
          <p:cNvPr id="14" name="TextBox 13"/>
          <p:cNvSpPr txBox="1"/>
          <p:nvPr/>
        </p:nvSpPr>
        <p:spPr>
          <a:xfrm>
            <a:off x="1115641" y="1230395"/>
            <a:ext cx="1272818" cy="327992"/>
          </a:xfrm>
          <a:prstGeom prst="rect">
            <a:avLst/>
          </a:prstGeom>
          <a:noFill/>
        </p:spPr>
        <p:txBody>
          <a:bodyPr wrap="none" lIns="80979" tIns="40490" rIns="80979" bIns="40490" rtlCol="0">
            <a:spAutoFit/>
          </a:bodyPr>
          <a:lstStyle/>
          <a:p>
            <a:pPr marL="285750" indent="-285750">
              <a:buClr>
                <a:schemeClr val="accent1"/>
              </a:buClr>
              <a:buFont typeface="Wingdings" panose="05000000000000000000" pitchFamily="2" charset="2"/>
              <a:buChar char="n"/>
            </a:pPr>
            <a:r>
              <a:rPr lang="zh-CN" altLang="en-US" sz="1600" b="1" dirty="0">
                <a:solidFill>
                  <a:schemeClr val="tx1">
                    <a:lumMod val="65000"/>
                    <a:lumOff val="35000"/>
                  </a:schemeClr>
                </a:solidFill>
                <a:cs typeface="+mn-ea"/>
                <a:sym typeface="+mn-lt"/>
              </a:rPr>
              <a:t>扣除奖金</a:t>
            </a:r>
            <a:endParaRPr lang="id-ID" sz="1600" b="1" dirty="0">
              <a:solidFill>
                <a:schemeClr val="tx1">
                  <a:lumMod val="65000"/>
                  <a:lumOff val="35000"/>
                </a:schemeClr>
              </a:solidFill>
              <a:cs typeface="+mn-ea"/>
              <a:sym typeface="+mn-lt"/>
            </a:endParaRPr>
          </a:p>
        </p:txBody>
      </p:sp>
      <p:sp>
        <p:nvSpPr>
          <p:cNvPr id="15" name="TextBox 14"/>
          <p:cNvSpPr txBox="1"/>
          <p:nvPr/>
        </p:nvSpPr>
        <p:spPr>
          <a:xfrm>
            <a:off x="1115616" y="1524362"/>
            <a:ext cx="2592000" cy="543436"/>
          </a:xfrm>
          <a:prstGeom prst="rect">
            <a:avLst/>
          </a:prstGeom>
          <a:noFill/>
        </p:spPr>
        <p:txBody>
          <a:bodyPr wrap="square" lIns="80979" tIns="40490" rIns="80979" bIns="40490" rtlCol="0">
            <a:spAutoFit/>
          </a:bodyPr>
          <a:lstStyle/>
          <a:p>
            <a:pPr>
              <a:lnSpc>
                <a:spcPct val="150000"/>
              </a:lnSpc>
            </a:pPr>
            <a:r>
              <a:rPr lang="zh-CN" altLang="en-US" sz="1000" dirty="0">
                <a:solidFill>
                  <a:schemeClr val="tx1">
                    <a:lumMod val="75000"/>
                    <a:lumOff val="25000"/>
                  </a:schemeClr>
                </a:solidFill>
                <a:cs typeface="+mn-ea"/>
                <a:sym typeface="+mn-lt"/>
              </a:rPr>
              <a:t>您的内容打在这里，或者通过复制您的文本后，在此框中选择粘贴，并选择只保留文字</a:t>
            </a:r>
            <a:endParaRPr lang="zh-CN" altLang="en-US" sz="1000" dirty="0">
              <a:solidFill>
                <a:schemeClr val="tx1">
                  <a:lumMod val="75000"/>
                  <a:lumOff val="25000"/>
                </a:schemeClr>
              </a:solidFill>
              <a:cs typeface="+mn-ea"/>
              <a:sym typeface="+mn-lt"/>
            </a:endParaRPr>
          </a:p>
        </p:txBody>
      </p:sp>
      <p:sp>
        <p:nvSpPr>
          <p:cNvPr id="16" name="TextBox 15"/>
          <p:cNvSpPr txBox="1"/>
          <p:nvPr/>
        </p:nvSpPr>
        <p:spPr>
          <a:xfrm>
            <a:off x="4986997" y="2447009"/>
            <a:ext cx="1272818" cy="327992"/>
          </a:xfrm>
          <a:prstGeom prst="rect">
            <a:avLst/>
          </a:prstGeom>
          <a:noFill/>
        </p:spPr>
        <p:txBody>
          <a:bodyPr wrap="none" lIns="80979" tIns="40490" rIns="80979" bIns="40490" rtlCol="0">
            <a:spAutoFit/>
          </a:bodyPr>
          <a:lstStyle/>
          <a:p>
            <a:pPr marL="285750" indent="-285750">
              <a:buClr>
                <a:schemeClr val="accent1"/>
              </a:buClr>
              <a:buFont typeface="Wingdings" panose="05000000000000000000" pitchFamily="2" charset="2"/>
              <a:buChar char="n"/>
            </a:pPr>
            <a:r>
              <a:rPr lang="zh-CN" altLang="en-US" sz="1600" b="1" dirty="0">
                <a:solidFill>
                  <a:schemeClr val="tx1">
                    <a:lumMod val="65000"/>
                    <a:lumOff val="35000"/>
                  </a:schemeClr>
                </a:solidFill>
                <a:cs typeface="+mn-ea"/>
                <a:sym typeface="+mn-lt"/>
              </a:rPr>
              <a:t>停职审查</a:t>
            </a:r>
            <a:endParaRPr lang="id-ID" sz="1600" b="1" dirty="0">
              <a:solidFill>
                <a:schemeClr val="tx1">
                  <a:lumMod val="65000"/>
                  <a:lumOff val="35000"/>
                </a:schemeClr>
              </a:solidFill>
              <a:cs typeface="+mn-ea"/>
              <a:sym typeface="+mn-lt"/>
            </a:endParaRPr>
          </a:p>
        </p:txBody>
      </p:sp>
      <p:sp>
        <p:nvSpPr>
          <p:cNvPr id="17" name="TextBox 16"/>
          <p:cNvSpPr txBox="1"/>
          <p:nvPr/>
        </p:nvSpPr>
        <p:spPr>
          <a:xfrm>
            <a:off x="3924216" y="1537648"/>
            <a:ext cx="1272818" cy="327992"/>
          </a:xfrm>
          <a:prstGeom prst="rect">
            <a:avLst/>
          </a:prstGeom>
          <a:noFill/>
        </p:spPr>
        <p:txBody>
          <a:bodyPr wrap="none" lIns="80979" tIns="40490" rIns="80979" bIns="40490" rtlCol="0">
            <a:spAutoFit/>
          </a:bodyPr>
          <a:lstStyle/>
          <a:p>
            <a:pPr marL="285750" indent="-285750" algn="r">
              <a:buClr>
                <a:schemeClr val="accent1"/>
              </a:buClr>
              <a:buFont typeface="Wingdings" panose="05000000000000000000" pitchFamily="2" charset="2"/>
              <a:buChar char="n"/>
            </a:pPr>
            <a:r>
              <a:rPr lang="zh-CN" altLang="en-US" sz="1600" b="1" dirty="0">
                <a:solidFill>
                  <a:schemeClr val="tx1">
                    <a:lumMod val="65000"/>
                    <a:lumOff val="35000"/>
                  </a:schemeClr>
                </a:solidFill>
                <a:cs typeface="+mn-ea"/>
                <a:sym typeface="+mn-lt"/>
              </a:rPr>
              <a:t>书面警告</a:t>
            </a:r>
            <a:endParaRPr lang="id-ID" sz="1600" b="1" dirty="0">
              <a:solidFill>
                <a:schemeClr val="tx1">
                  <a:lumMod val="65000"/>
                  <a:lumOff val="35000"/>
                </a:schemeClr>
              </a:solidFill>
              <a:cs typeface="+mn-ea"/>
              <a:sym typeface="+mn-lt"/>
            </a:endParaRPr>
          </a:p>
        </p:txBody>
      </p:sp>
      <p:sp>
        <p:nvSpPr>
          <p:cNvPr id="18" name="TextBox 17"/>
          <p:cNvSpPr txBox="1"/>
          <p:nvPr/>
        </p:nvSpPr>
        <p:spPr>
          <a:xfrm>
            <a:off x="5795637" y="3420727"/>
            <a:ext cx="1272818" cy="327992"/>
          </a:xfrm>
          <a:prstGeom prst="rect">
            <a:avLst/>
          </a:prstGeom>
          <a:noFill/>
        </p:spPr>
        <p:txBody>
          <a:bodyPr wrap="none" lIns="80979" tIns="40490" rIns="80979" bIns="40490" rtlCol="0">
            <a:spAutoFit/>
          </a:bodyPr>
          <a:lstStyle/>
          <a:p>
            <a:pPr marL="285750" indent="-285750" algn="r">
              <a:buClr>
                <a:schemeClr val="accent1"/>
              </a:buClr>
              <a:buFont typeface="Wingdings" panose="05000000000000000000" pitchFamily="2" charset="2"/>
              <a:buChar char="n"/>
            </a:pPr>
            <a:r>
              <a:rPr lang="zh-CN" altLang="en-US" sz="1600" b="1" dirty="0">
                <a:solidFill>
                  <a:schemeClr val="tx1">
                    <a:lumMod val="65000"/>
                    <a:lumOff val="35000"/>
                  </a:schemeClr>
                </a:solidFill>
                <a:cs typeface="+mn-ea"/>
                <a:sym typeface="+mn-lt"/>
              </a:rPr>
              <a:t>直接解雇</a:t>
            </a:r>
            <a:endParaRPr lang="id-ID" sz="1600" b="1" dirty="0">
              <a:solidFill>
                <a:schemeClr val="tx1">
                  <a:lumMod val="65000"/>
                  <a:lumOff val="35000"/>
                </a:schemeClr>
              </a:solidFill>
              <a:cs typeface="+mn-ea"/>
              <a:sym typeface="+mn-lt"/>
            </a:endParaRPr>
          </a:p>
        </p:txBody>
      </p:sp>
      <p:sp>
        <p:nvSpPr>
          <p:cNvPr id="19" name="TextBox 18"/>
          <p:cNvSpPr txBox="1"/>
          <p:nvPr/>
        </p:nvSpPr>
        <p:spPr>
          <a:xfrm>
            <a:off x="4986991" y="2676489"/>
            <a:ext cx="2592000" cy="543436"/>
          </a:xfrm>
          <a:prstGeom prst="rect">
            <a:avLst/>
          </a:prstGeom>
          <a:noFill/>
        </p:spPr>
        <p:txBody>
          <a:bodyPr wrap="square" lIns="80979" tIns="40490" rIns="80979" bIns="40490" rtlCol="0">
            <a:spAutoFit/>
          </a:bodyPr>
          <a:lstStyle/>
          <a:p>
            <a:pPr>
              <a:lnSpc>
                <a:spcPct val="150000"/>
              </a:lnSpc>
            </a:pPr>
            <a:r>
              <a:rPr lang="zh-CN" altLang="en-US" sz="1000" dirty="0">
                <a:solidFill>
                  <a:schemeClr val="tx1">
                    <a:lumMod val="75000"/>
                    <a:lumOff val="25000"/>
                  </a:schemeClr>
                </a:solidFill>
                <a:cs typeface="+mn-ea"/>
                <a:sym typeface="+mn-lt"/>
              </a:rPr>
              <a:t>您的内容打在这里，或者通过复制您的文本后，在此框中选择粘贴，并选择只保留文字。</a:t>
            </a:r>
            <a:endParaRPr lang="en-US" sz="1000" b="1" dirty="0">
              <a:solidFill>
                <a:schemeClr val="tx1">
                  <a:lumMod val="75000"/>
                  <a:lumOff val="25000"/>
                </a:schemeClr>
              </a:solidFill>
              <a:cs typeface="+mn-ea"/>
              <a:sym typeface="+mn-lt"/>
            </a:endParaRPr>
          </a:p>
        </p:txBody>
      </p:sp>
      <p:sp>
        <p:nvSpPr>
          <p:cNvPr id="20" name="TextBox 19"/>
          <p:cNvSpPr txBox="1"/>
          <p:nvPr/>
        </p:nvSpPr>
        <p:spPr>
          <a:xfrm>
            <a:off x="3924216" y="1812290"/>
            <a:ext cx="2592000" cy="543436"/>
          </a:xfrm>
          <a:prstGeom prst="rect">
            <a:avLst/>
          </a:prstGeom>
          <a:noFill/>
          <a:ln>
            <a:noFill/>
          </a:ln>
        </p:spPr>
        <p:txBody>
          <a:bodyPr wrap="square" lIns="80979" tIns="40490" rIns="80979" bIns="40490" rtlCol="0">
            <a:spAutoFit/>
          </a:bodyPr>
          <a:lstStyle/>
          <a:p>
            <a:pPr>
              <a:lnSpc>
                <a:spcPct val="150000"/>
              </a:lnSpc>
            </a:pPr>
            <a:r>
              <a:rPr lang="zh-CN" altLang="en-US" sz="1000" dirty="0">
                <a:solidFill>
                  <a:schemeClr val="tx1">
                    <a:lumMod val="75000"/>
                    <a:lumOff val="25000"/>
                  </a:schemeClr>
                </a:solidFill>
                <a:cs typeface="+mn-ea"/>
                <a:sym typeface="+mn-lt"/>
              </a:rPr>
              <a:t>您的内容打在这里，或者通过复制您的文本后，在此框中选择粘贴，并选择只保留文字。</a:t>
            </a:r>
            <a:endParaRPr lang="en-US" sz="1000" b="1" dirty="0">
              <a:solidFill>
                <a:schemeClr val="tx1">
                  <a:lumMod val="75000"/>
                  <a:lumOff val="25000"/>
                </a:schemeClr>
              </a:solidFill>
              <a:cs typeface="+mn-ea"/>
              <a:sym typeface="+mn-lt"/>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style.rotation</p:attrName>
                                        </p:attrNameLst>
                                      </p:cBhvr>
                                      <p:tavLst>
                                        <p:tav tm="0">
                                          <p:val>
                                            <p:fltVal val="720"/>
                                          </p:val>
                                        </p:tav>
                                        <p:tav tm="100000">
                                          <p:val>
                                            <p:fltVal val="0"/>
                                          </p:val>
                                        </p:tav>
                                      </p:tavLst>
                                    </p:anim>
                                    <p:anim calcmode="lin" valueType="num">
                                      <p:cBhvr>
                                        <p:cTn id="9" dur="1000" fill="hold"/>
                                        <p:tgtEl>
                                          <p:spTgt spid="36"/>
                                        </p:tgtEl>
                                        <p:attrNameLst>
                                          <p:attrName>ppt_h</p:attrName>
                                        </p:attrNameLst>
                                      </p:cBhvr>
                                      <p:tavLst>
                                        <p:tav tm="0">
                                          <p:val>
                                            <p:fltVal val="0"/>
                                          </p:val>
                                        </p:tav>
                                        <p:tav tm="100000">
                                          <p:val>
                                            <p:strVal val="#ppt_h"/>
                                          </p:val>
                                        </p:tav>
                                      </p:tavLst>
                                    </p:anim>
                                    <p:anim calcmode="lin" valueType="num">
                                      <p:cBhvr>
                                        <p:cTn id="10" dur="1000" fill="hold"/>
                                        <p:tgtEl>
                                          <p:spTgt spid="36"/>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anim calcmode="lin" valueType="num">
                                      <p:cBhvr>
                                        <p:cTn id="31" dur="500" fill="hold"/>
                                        <p:tgtEl>
                                          <p:spTgt spid="14"/>
                                        </p:tgtEl>
                                        <p:attrNameLst>
                                          <p:attrName>ppt_x</p:attrName>
                                        </p:attrNameLst>
                                      </p:cBhvr>
                                      <p:tavLst>
                                        <p:tav tm="0">
                                          <p:val>
                                            <p:strVal val="#ppt_x"/>
                                          </p:val>
                                        </p:tav>
                                        <p:tav tm="100000">
                                          <p:val>
                                            <p:strVal val="#ppt_x"/>
                                          </p:val>
                                        </p:tav>
                                      </p:tavLst>
                                    </p:anim>
                                    <p:anim calcmode="lin" valueType="num">
                                      <p:cBhvr>
                                        <p:cTn id="32" dur="5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strVal val="#ppt_x"/>
                                          </p:val>
                                        </p:tav>
                                        <p:tav tm="100000">
                                          <p:val>
                                            <p:strVal val="#ppt_x"/>
                                          </p:val>
                                        </p:tav>
                                      </p:tavLst>
                                    </p:anim>
                                    <p:anim calcmode="lin" valueType="num">
                                      <p:cBhvr>
                                        <p:cTn id="37" dur="5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7"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7"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anim calcmode="lin" valueType="num">
                                      <p:cBhvr>
                                        <p:cTn id="58" dur="500" fill="hold"/>
                                        <p:tgtEl>
                                          <p:spTgt spid="19"/>
                                        </p:tgtEl>
                                        <p:attrNameLst>
                                          <p:attrName>ppt_x</p:attrName>
                                        </p:attrNameLst>
                                      </p:cBhvr>
                                      <p:tavLst>
                                        <p:tav tm="0">
                                          <p:val>
                                            <p:strVal val="#ppt_x"/>
                                          </p:val>
                                        </p:tav>
                                        <p:tav tm="100000">
                                          <p:val>
                                            <p:strVal val="#ppt_x"/>
                                          </p:val>
                                        </p:tav>
                                      </p:tavLst>
                                    </p:anim>
                                    <p:anim calcmode="lin" valueType="num">
                                      <p:cBhvr>
                                        <p:cTn id="59" dur="500" fill="hold"/>
                                        <p:tgtEl>
                                          <p:spTgt spid="19"/>
                                        </p:tgtEl>
                                        <p:attrNameLst>
                                          <p:attrName>ppt_y</p:attrName>
                                        </p:attrNameLst>
                                      </p:cBhvr>
                                      <p:tavLst>
                                        <p:tav tm="0">
                                          <p:val>
                                            <p:strVal val="#ppt_y+.1"/>
                                          </p:val>
                                        </p:tav>
                                        <p:tav tm="100000">
                                          <p:val>
                                            <p:strVal val="#ppt_y"/>
                                          </p:val>
                                        </p:tav>
                                      </p:tavLst>
                                    </p:anim>
                                  </p:childTnLst>
                                </p:cTn>
                              </p:par>
                            </p:childTnLst>
                          </p:cTn>
                        </p:par>
                        <p:par>
                          <p:cTn id="60" fill="hold">
                            <p:stCondLst>
                              <p:cond delay="4500"/>
                            </p:stCondLst>
                            <p:childTnLst>
                              <p:par>
                                <p:cTn id="61" presetID="47"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anim calcmode="lin" valueType="num">
                                      <p:cBhvr>
                                        <p:cTn id="64" dur="500" fill="hold"/>
                                        <p:tgtEl>
                                          <p:spTgt spid="18"/>
                                        </p:tgtEl>
                                        <p:attrNameLst>
                                          <p:attrName>ppt_x</p:attrName>
                                        </p:attrNameLst>
                                      </p:cBhvr>
                                      <p:tavLst>
                                        <p:tav tm="0">
                                          <p:val>
                                            <p:strVal val="#ppt_x"/>
                                          </p:val>
                                        </p:tav>
                                        <p:tav tm="100000">
                                          <p:val>
                                            <p:strVal val="#ppt_x"/>
                                          </p:val>
                                        </p:tav>
                                      </p:tavLst>
                                    </p:anim>
                                    <p:anim calcmode="lin" valueType="num">
                                      <p:cBhvr>
                                        <p:cTn id="65" dur="500" fill="hold"/>
                                        <p:tgtEl>
                                          <p:spTgt spid="1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anim calcmode="lin" valueType="num">
                                      <p:cBhvr>
                                        <p:cTn id="69" dur="500" fill="hold"/>
                                        <p:tgtEl>
                                          <p:spTgt spid="13"/>
                                        </p:tgtEl>
                                        <p:attrNameLst>
                                          <p:attrName>ppt_x</p:attrName>
                                        </p:attrNameLst>
                                      </p:cBhvr>
                                      <p:tavLst>
                                        <p:tav tm="0">
                                          <p:val>
                                            <p:strVal val="#ppt_x"/>
                                          </p:val>
                                        </p:tav>
                                        <p:tav tm="100000">
                                          <p:val>
                                            <p:strVal val="#ppt_x"/>
                                          </p:val>
                                        </p:tav>
                                      </p:tavLst>
                                    </p:anim>
                                    <p:anim calcmode="lin" valueType="num">
                                      <p:cBhvr>
                                        <p:cTn id="7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42" grpId="0" animBg="1"/>
      <p:bldP spid="36" grpId="0" animBg="1"/>
      <p:bldP spid="13" grpId="0"/>
      <p:bldP spid="14" grpId="0"/>
      <p:bldP spid="15" grpId="0"/>
      <p:bldP spid="16" grpId="0"/>
      <p:bldP spid="17" grpId="0"/>
      <p:bldP spid="18" grpId="0"/>
      <p:bldP spid="1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p:nvPr>
            <p:custDataLst>
              <p:tags r:id="rId1"/>
            </p:custDataLst>
          </p:nvPr>
        </p:nvSpPr>
        <p:spPr>
          <a:xfrm>
            <a:off x="323528" y="1131592"/>
            <a:ext cx="3888804" cy="2736302"/>
          </a:xfrm>
          <a:prstGeom prst="rect">
            <a:avLst/>
          </a:prstGeom>
          <a:solidFill>
            <a:srgbClr val="EEEEEE"/>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4" name="MH_Picture_1"/>
          <p:cNvSpPr/>
          <p:nvPr>
            <p:custDataLst>
              <p:tags r:id="rId2"/>
            </p:custDataLst>
          </p:nvPr>
        </p:nvSpPr>
        <p:spPr>
          <a:xfrm>
            <a:off x="465563" y="1271489"/>
            <a:ext cx="3604734" cy="245650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lstStyle/>
          <a:p>
            <a:pPr algn="ctr">
              <a:defRPr/>
            </a:pPr>
            <a:endParaRPr lang="zh-CN" altLang="en-US"/>
          </a:p>
        </p:txBody>
      </p:sp>
      <p:sp>
        <p:nvSpPr>
          <p:cNvPr id="5" name="标题 4"/>
          <p:cNvSpPr>
            <a:spLocks noGrp="1"/>
          </p:cNvSpPr>
          <p:nvPr>
            <p:ph type="title"/>
          </p:nvPr>
        </p:nvSpPr>
        <p:spPr/>
        <p:txBody>
          <a:bodyPr/>
          <a:lstStyle/>
          <a:p>
            <a:r>
              <a:rPr lang="zh-CN" altLang="en-US" dirty="0">
                <a:solidFill>
                  <a:prstClr val="black">
                    <a:lumMod val="65000"/>
                    <a:lumOff val="35000"/>
                  </a:prstClr>
                </a:solidFill>
              </a:rPr>
              <a:t>日常行为规范</a:t>
            </a:r>
            <a:r>
              <a:rPr lang="en-US" altLang="zh-CN" sz="1200" dirty="0">
                <a:solidFill>
                  <a:prstClr val="black">
                    <a:lumMod val="65000"/>
                    <a:lumOff val="35000"/>
                  </a:prstClr>
                </a:solidFill>
              </a:rPr>
              <a:t>(Daily behavior norm)</a:t>
            </a:r>
            <a:endParaRPr lang="zh-CN" altLang="en-US" dirty="0"/>
          </a:p>
        </p:txBody>
      </p:sp>
      <p:sp>
        <p:nvSpPr>
          <p:cNvPr id="20" name="MH_Text_1"/>
          <p:cNvSpPr txBox="1">
            <a:spLocks noChangeArrowheads="1"/>
          </p:cNvSpPr>
          <p:nvPr>
            <p:custDataLst>
              <p:tags r:id="rId4"/>
            </p:custDataLst>
          </p:nvPr>
        </p:nvSpPr>
        <p:spPr bwMode="auto">
          <a:xfrm>
            <a:off x="323528" y="3923430"/>
            <a:ext cx="3831506" cy="66454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32" tIns="50964" rIns="101932" bIns="50964">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r>
              <a:rPr lang="zh-CN" altLang="en-US" sz="1200" dirty="0">
                <a:solidFill>
                  <a:schemeClr val="tx1">
                    <a:lumMod val="50000"/>
                    <a:lumOff val="50000"/>
                  </a:schemeClr>
                </a:solidFill>
                <a:latin typeface="+mn-lt"/>
                <a:cs typeface="+mn-ea"/>
                <a:sym typeface="+mn-lt"/>
              </a:rPr>
              <a:t>您的内容打在这里，或者通过复制您的文本后，在此框中选择粘贴，并选择只保留文字。您的内容打在这里，或者通过复制您的文本。</a:t>
            </a:r>
            <a:endParaRPr lang="zh-CN" altLang="en-US" sz="1200" dirty="0">
              <a:solidFill>
                <a:schemeClr val="tx1">
                  <a:lumMod val="50000"/>
                  <a:lumOff val="50000"/>
                </a:schemeClr>
              </a:solidFill>
              <a:latin typeface="+mn-lt"/>
              <a:cs typeface="+mn-ea"/>
              <a:sym typeface="+mn-lt"/>
            </a:endParaRPr>
          </a:p>
        </p:txBody>
      </p:sp>
      <p:graphicFrame>
        <p:nvGraphicFramePr>
          <p:cNvPr id="35" name="组合 3"/>
          <p:cNvGraphicFramePr/>
          <p:nvPr/>
        </p:nvGraphicFramePr>
        <p:xfrm>
          <a:off x="4427991" y="1131640"/>
          <a:ext cx="4392489" cy="3486673"/>
        </p:xfrm>
        <a:graphic>
          <a:graphicData uri="http://schemas.openxmlformats.org/drawingml/2006/table">
            <a:tbl>
              <a:tblPr>
                <a:tableStyleId>{073A0DAA-6AF3-43AB-8588-CEC1D06C72B9}</a:tableStyleId>
              </a:tblPr>
              <a:tblGrid>
                <a:gridCol w="726541"/>
                <a:gridCol w="3665948"/>
              </a:tblGrid>
              <a:tr h="54864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kern="1200" cap="none" normalizeH="0" baseline="0" dirty="0">
                          <a:ln>
                            <a:noFill/>
                          </a:ln>
                          <a:solidFill>
                            <a:schemeClr val="bg1"/>
                          </a:solidFill>
                          <a:effectLst/>
                          <a:latin typeface="+mn-ea"/>
                          <a:ea typeface="+mn-ea"/>
                          <a:cs typeface="+mn-cs"/>
                        </a:rPr>
                        <a:t>序号</a:t>
                      </a:r>
                      <a:endParaRPr kumimoji="0" lang="zh-CN" altLang="zh-CN" sz="1600" b="1" i="0" u="none" strike="noStrike" kern="1200" cap="none" normalizeH="0" baseline="0" dirty="0">
                        <a:ln>
                          <a:noFill/>
                        </a:ln>
                        <a:solidFill>
                          <a:schemeClr val="bg1"/>
                        </a:solidFill>
                        <a:effectLst/>
                        <a:latin typeface="+mn-ea"/>
                        <a:ea typeface="+mn-ea"/>
                        <a:cs typeface="+mn-cs"/>
                      </a:endParaRPr>
                    </a:p>
                  </a:txBody>
                  <a:tcPr marT="34290" marB="34290" anchor="ctr" horzOverflow="overflow">
                    <a:solidFill>
                      <a:schemeClr val="accent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dirty="0">
                          <a:ln>
                            <a:noFill/>
                          </a:ln>
                          <a:solidFill>
                            <a:schemeClr val="bg1"/>
                          </a:solidFill>
                          <a:effectLst/>
                          <a:latin typeface="+mn-ea"/>
                          <a:ea typeface="+mn-ea"/>
                        </a:rPr>
                        <a:t>内容</a:t>
                      </a:r>
                      <a:endParaRPr kumimoji="0" lang="en-US" altLang="zh-CN" sz="1600" b="1" i="0" u="none" strike="noStrike" cap="none" normalizeH="0" baseline="0" dirty="0">
                        <a:ln>
                          <a:noFill/>
                        </a:ln>
                        <a:solidFill>
                          <a:schemeClr val="bg1"/>
                        </a:solidFill>
                        <a:effectLst/>
                        <a:latin typeface="+mn-ea"/>
                        <a:ea typeface="+mn-ea"/>
                      </a:endParaRPr>
                    </a:p>
                  </a:txBody>
                  <a:tcPr marT="34290" marB="34290" anchor="ctr" horzOverflow="overflow">
                    <a:solidFill>
                      <a:schemeClr val="accent1"/>
                    </a:solidFill>
                  </a:tcPr>
                </a:tc>
              </a:tr>
              <a:tr h="48938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u="none" strike="noStrike" cap="none" normalizeH="0" baseline="0" dirty="0">
                          <a:ln>
                            <a:noFill/>
                          </a:ln>
                          <a:effectLst/>
                        </a:rPr>
                        <a:t>1</a:t>
                      </a: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员工工作时间必须衣冠整齐，精神饱满，言行文明</a:t>
                      </a:r>
                      <a:endPar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r h="48938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u="none" strike="noStrike" cap="none" normalizeH="0" baseline="0" dirty="0">
                          <a:ln>
                            <a:noFill/>
                          </a:ln>
                          <a:effectLst/>
                        </a:rPr>
                        <a:t>2</a:t>
                      </a: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指甲不能太长，应经常注意修剪，女士指甲油尽量用淡色</a:t>
                      </a:r>
                      <a:endPar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r h="49112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u="none" strike="noStrike" cap="none" normalizeH="0" baseline="0" dirty="0">
                          <a:ln>
                            <a:noFill/>
                          </a:ln>
                          <a:effectLst/>
                        </a:rPr>
                        <a:t>3</a:t>
                      </a: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女士宜化淡妆，不使用浓烈香水，给人清洁、健康的形象</a:t>
                      </a:r>
                      <a:endPar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r h="48938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u="none" strike="noStrike" cap="none" normalizeH="0" baseline="0" dirty="0">
                          <a:ln>
                            <a:noFill/>
                          </a:ln>
                          <a:effectLst/>
                        </a:rPr>
                        <a:t>4</a:t>
                      </a: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公司内与同事相遇应微笑点头致意，以示尊重</a:t>
                      </a:r>
                      <a:endPar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r h="48938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u="none" strike="noStrike" cap="none" normalizeH="0" baseline="0" dirty="0">
                          <a:ln>
                            <a:noFill/>
                          </a:ln>
                          <a:effectLst/>
                        </a:rPr>
                        <a:t>5</a:t>
                      </a: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在通道、走廊、电梯里遇到上司或客户要礼让、不可强行</a:t>
                      </a:r>
                      <a:endPar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r h="48938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6</a:t>
                      </a: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进入他人房间须先轻轻敲门，得到允许后方可进入</a:t>
                      </a:r>
                      <a:endPar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bl>
          </a:graphicData>
        </a:graphic>
      </p:graphicFrame>
    </p:spTree>
    <p:custDataLst>
      <p:tags r:id="rId5"/>
    </p:custDataLst>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5000"/>
                                  </p:iterate>
                                  <p:childTnLst>
                                    <p:set>
                                      <p:cBhvr>
                                        <p:cTn id="21" dur="1" fill="hold">
                                          <p:stCondLst>
                                            <p:cond delay="0"/>
                                          </p:stCondLst>
                                        </p:cTn>
                                        <p:tgtEl>
                                          <p:spTgt spid="20"/>
                                        </p:tgtEl>
                                        <p:attrNameLst>
                                          <p:attrName>style.visibility</p:attrName>
                                        </p:attrNameLst>
                                      </p:cBhvr>
                                      <p:to>
                                        <p:strVal val="visible"/>
                                      </p:to>
                                    </p:set>
                                    <p:anim calcmode="lin" valueType="num">
                                      <p:cBhvr>
                                        <p:cTn id="22"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20"/>
                                        </p:tgtEl>
                                        <p:attrNameLst>
                                          <p:attrName>ppt_y</p:attrName>
                                        </p:attrNameLst>
                                      </p:cBhvr>
                                      <p:tavLst>
                                        <p:tav tm="0">
                                          <p:val>
                                            <p:strVal val="#ppt_y"/>
                                          </p:val>
                                        </p:tav>
                                        <p:tav tm="100000">
                                          <p:val>
                                            <p:strVal val="#ppt_y"/>
                                          </p:val>
                                        </p:tav>
                                      </p:tavLst>
                                    </p:anim>
                                    <p:anim calcmode="lin" valueType="num">
                                      <p:cBhvr>
                                        <p:cTn id="24"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p:nvPr>
            <p:custDataLst>
              <p:tags r:id="rId1"/>
            </p:custDataLst>
          </p:nvPr>
        </p:nvSpPr>
        <p:spPr>
          <a:xfrm>
            <a:off x="4932041" y="1187128"/>
            <a:ext cx="3888804" cy="2736302"/>
          </a:xfrm>
          <a:prstGeom prst="rect">
            <a:avLst/>
          </a:prstGeom>
          <a:solidFill>
            <a:srgbClr val="EEEEEE"/>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4" name="MH_Picture_1"/>
          <p:cNvSpPr/>
          <p:nvPr>
            <p:custDataLst>
              <p:tags r:id="rId2"/>
            </p:custDataLst>
          </p:nvPr>
        </p:nvSpPr>
        <p:spPr>
          <a:xfrm>
            <a:off x="5074076" y="1327023"/>
            <a:ext cx="3604734" cy="245650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lstStyle/>
          <a:p>
            <a:pPr algn="ctr">
              <a:defRPr/>
            </a:pPr>
            <a:endParaRPr lang="zh-CN" altLang="en-US"/>
          </a:p>
        </p:txBody>
      </p:sp>
      <p:sp>
        <p:nvSpPr>
          <p:cNvPr id="5" name="标题 4"/>
          <p:cNvSpPr>
            <a:spLocks noGrp="1"/>
          </p:cNvSpPr>
          <p:nvPr>
            <p:ph type="title"/>
          </p:nvPr>
        </p:nvSpPr>
        <p:spPr/>
        <p:txBody>
          <a:bodyPr/>
          <a:lstStyle/>
          <a:p>
            <a:r>
              <a:rPr lang="zh-CN" altLang="en-US" dirty="0">
                <a:solidFill>
                  <a:prstClr val="black">
                    <a:lumMod val="65000"/>
                    <a:lumOff val="35000"/>
                  </a:prstClr>
                </a:solidFill>
              </a:rPr>
              <a:t>日常行为规范</a:t>
            </a:r>
            <a:r>
              <a:rPr lang="en-US" altLang="zh-CN" sz="1200" dirty="0">
                <a:solidFill>
                  <a:prstClr val="black">
                    <a:lumMod val="65000"/>
                    <a:lumOff val="35000"/>
                  </a:prstClr>
                </a:solidFill>
              </a:rPr>
              <a:t>(Daily behavior norm)</a:t>
            </a:r>
            <a:endParaRPr lang="zh-CN" altLang="en-US" dirty="0"/>
          </a:p>
        </p:txBody>
      </p:sp>
      <p:sp>
        <p:nvSpPr>
          <p:cNvPr id="20" name="MH_Text_1"/>
          <p:cNvSpPr txBox="1">
            <a:spLocks noChangeArrowheads="1"/>
          </p:cNvSpPr>
          <p:nvPr>
            <p:custDataLst>
              <p:tags r:id="rId4"/>
            </p:custDataLst>
          </p:nvPr>
        </p:nvSpPr>
        <p:spPr bwMode="auto">
          <a:xfrm>
            <a:off x="4932041" y="3978963"/>
            <a:ext cx="3831506" cy="66454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32" tIns="50964" rIns="101932" bIns="50964">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r>
              <a:rPr lang="zh-CN" altLang="en-US" sz="1200" dirty="0">
                <a:solidFill>
                  <a:schemeClr val="tx1">
                    <a:lumMod val="50000"/>
                    <a:lumOff val="50000"/>
                  </a:schemeClr>
                </a:solidFill>
                <a:latin typeface="+mn-lt"/>
                <a:cs typeface="+mn-ea"/>
                <a:sym typeface="+mn-lt"/>
              </a:rPr>
              <a:t>您的内容打在这里，或者通过复制您的文本后，在此框中选择粘贴，并选择只保留文字。您的内容打在这里，或者通过复制您的文本。</a:t>
            </a:r>
            <a:endParaRPr lang="zh-CN" altLang="en-US" sz="1200" dirty="0">
              <a:solidFill>
                <a:schemeClr val="tx1">
                  <a:lumMod val="50000"/>
                  <a:lumOff val="50000"/>
                </a:schemeClr>
              </a:solidFill>
              <a:latin typeface="+mn-lt"/>
              <a:cs typeface="+mn-ea"/>
              <a:sym typeface="+mn-lt"/>
            </a:endParaRPr>
          </a:p>
        </p:txBody>
      </p:sp>
      <p:graphicFrame>
        <p:nvGraphicFramePr>
          <p:cNvPr id="35" name="组合 3"/>
          <p:cNvGraphicFramePr/>
          <p:nvPr>
            <p:custDataLst>
              <p:tags r:id="rId5"/>
            </p:custDataLst>
          </p:nvPr>
        </p:nvGraphicFramePr>
        <p:xfrm>
          <a:off x="395544" y="1131640"/>
          <a:ext cx="4392489" cy="3486673"/>
        </p:xfrm>
        <a:graphic>
          <a:graphicData uri="http://schemas.openxmlformats.org/drawingml/2006/table">
            <a:tbl>
              <a:tblPr>
                <a:tableStyleId>{073A0DAA-6AF3-43AB-8588-CEC1D06C72B9}</a:tableStyleId>
              </a:tblPr>
              <a:tblGrid>
                <a:gridCol w="726541"/>
                <a:gridCol w="3665948"/>
              </a:tblGrid>
              <a:tr h="54864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kern="1200" cap="none" normalizeH="0" baseline="0" dirty="0">
                          <a:ln>
                            <a:noFill/>
                          </a:ln>
                          <a:solidFill>
                            <a:schemeClr val="bg1"/>
                          </a:solidFill>
                          <a:effectLst/>
                          <a:latin typeface="+mn-ea"/>
                          <a:ea typeface="+mn-ea"/>
                          <a:cs typeface="+mn-cs"/>
                        </a:rPr>
                        <a:t>序号</a:t>
                      </a:r>
                      <a:endParaRPr kumimoji="0" lang="zh-CN" altLang="zh-CN" sz="1600" b="1" i="0" u="none" strike="noStrike" kern="1200" cap="none" normalizeH="0" baseline="0" dirty="0">
                        <a:ln>
                          <a:noFill/>
                        </a:ln>
                        <a:solidFill>
                          <a:schemeClr val="bg1"/>
                        </a:solidFill>
                        <a:effectLst/>
                        <a:latin typeface="+mn-ea"/>
                        <a:ea typeface="+mn-ea"/>
                        <a:cs typeface="+mn-cs"/>
                      </a:endParaRPr>
                    </a:p>
                  </a:txBody>
                  <a:tcPr marT="34290" marB="34290" anchor="ctr" horzOverflow="overflow">
                    <a:solidFill>
                      <a:schemeClr val="accent1"/>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1" i="0" u="none" strike="noStrike" cap="none" normalizeH="0" baseline="0" dirty="0">
                          <a:ln>
                            <a:noFill/>
                          </a:ln>
                          <a:solidFill>
                            <a:schemeClr val="bg1"/>
                          </a:solidFill>
                          <a:effectLst/>
                          <a:latin typeface="+mn-ea"/>
                          <a:ea typeface="+mn-ea"/>
                        </a:rPr>
                        <a:t>内容</a:t>
                      </a:r>
                      <a:endParaRPr kumimoji="0" lang="en-US" altLang="zh-CN" sz="1600" b="1" i="0" u="none" strike="noStrike" cap="none" normalizeH="0" baseline="0" dirty="0">
                        <a:ln>
                          <a:noFill/>
                        </a:ln>
                        <a:solidFill>
                          <a:schemeClr val="bg1"/>
                        </a:solidFill>
                        <a:effectLst/>
                        <a:latin typeface="+mn-ea"/>
                        <a:ea typeface="+mn-ea"/>
                      </a:endParaRPr>
                    </a:p>
                  </a:txBody>
                  <a:tcPr marT="34290" marB="34290" anchor="ctr" horzOverflow="overflow">
                    <a:solidFill>
                      <a:schemeClr val="accent1"/>
                    </a:solidFill>
                  </a:tcPr>
                </a:tc>
              </a:tr>
              <a:tr h="48938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u="none" strike="noStrike" cap="none" normalizeH="0" baseline="0" dirty="0">
                          <a:ln>
                            <a:noFill/>
                          </a:ln>
                          <a:effectLst/>
                        </a:rPr>
                        <a:t>7</a:t>
                      </a: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应以姓氏加职务称呼上司，同事以对方喜欢或习惯的称谓称呼</a:t>
                      </a:r>
                      <a:endPar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r h="48938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u="none" strike="noStrike" cap="none" normalizeH="0" baseline="0" dirty="0">
                          <a:ln>
                            <a:noFill/>
                          </a:ln>
                          <a:effectLst/>
                        </a:rPr>
                        <a:t>8</a:t>
                      </a: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办公场所不得大声喧哗，不影响他人工作</a:t>
                      </a:r>
                      <a:endPar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r h="491123">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u="none" strike="noStrike" cap="none" normalizeH="0" baseline="0" dirty="0">
                          <a:ln>
                            <a:noFill/>
                          </a:ln>
                          <a:effectLst/>
                        </a:rPr>
                        <a:t>9</a:t>
                      </a: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保持办公场所的整洁，办公台面整齐，桌椅摆放端正</a:t>
                      </a:r>
                      <a:endPar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r h="48938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u="none" strike="noStrike" cap="none" normalizeH="0" baseline="0" dirty="0">
                          <a:ln>
                            <a:noFill/>
                          </a:ln>
                          <a:effectLst/>
                        </a:rPr>
                        <a:t>10</a:t>
                      </a: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禁止在办公室内吸烟，吃零食</a:t>
                      </a:r>
                      <a:endPar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r h="48938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500" u="none" strike="noStrike" cap="none" normalizeH="0" baseline="0" dirty="0">
                          <a:ln>
                            <a:noFill/>
                          </a:ln>
                          <a:effectLst/>
                        </a:rPr>
                        <a:t>11</a:t>
                      </a: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节约用水、用电，办公室长时间无人时，应关闭空调等电器</a:t>
                      </a:r>
                      <a:endParaRPr kumimoji="0" lang="zh-CN" altLang="en-US"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r h="489382">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altLang="zh-CN" sz="15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zh-CN" sz="10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T="34290" marB="34290" anchor="ctr" horzOverflow="overflow"/>
                </a:tc>
              </a:tr>
            </a:tbl>
          </a:graphicData>
        </a:graphic>
      </p:graphicFrame>
    </p:spTree>
    <p:custDataLst>
      <p:tags r:id="rId6"/>
    </p:custDataLst>
  </p:cSld>
  <p:clrMapOvr>
    <a:masterClrMapping/>
  </p:clrMapOvr>
  <mc:AlternateContent xmlns:mc="http://schemas.openxmlformats.org/markup-compatibility/2006">
    <mc:Choice xmlns:p14="http://schemas.microsoft.com/office/powerpoint/2010/main" Requires="p14">
      <p:transition spd="slow" p14:dur="1600" advTm="4000">
        <p14:gallery dir="l"/>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1+#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5000"/>
                                  </p:iterate>
                                  <p:childTnLst>
                                    <p:set>
                                      <p:cBhvr>
                                        <p:cTn id="21" dur="1" fill="hold">
                                          <p:stCondLst>
                                            <p:cond delay="0"/>
                                          </p:stCondLst>
                                        </p:cTn>
                                        <p:tgtEl>
                                          <p:spTgt spid="20"/>
                                        </p:tgtEl>
                                        <p:attrNameLst>
                                          <p:attrName>style.visibility</p:attrName>
                                        </p:attrNameLst>
                                      </p:cBhvr>
                                      <p:to>
                                        <p:strVal val="visible"/>
                                      </p:to>
                                    </p:set>
                                    <p:anim calcmode="lin" valueType="num">
                                      <p:cBhvr>
                                        <p:cTn id="22"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20"/>
                                        </p:tgtEl>
                                        <p:attrNameLst>
                                          <p:attrName>ppt_y</p:attrName>
                                        </p:attrNameLst>
                                      </p:cBhvr>
                                      <p:tavLst>
                                        <p:tav tm="0">
                                          <p:val>
                                            <p:strVal val="#ppt_y"/>
                                          </p:val>
                                        </p:tav>
                                        <p:tav tm="100000">
                                          <p:val>
                                            <p:strVal val="#ppt_y"/>
                                          </p:val>
                                        </p:tav>
                                      </p:tavLst>
                                    </p:anim>
                                    <p:anim calcmode="lin" valueType="num">
                                      <p:cBhvr>
                                        <p:cTn id="24"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Picture_1"/>
          <p:cNvSpPr>
            <a:spLocks noChangeArrowheads="1"/>
          </p:cNvSpPr>
          <p:nvPr>
            <p:custDataLst>
              <p:tags r:id="rId1"/>
            </p:custDataLst>
          </p:nvPr>
        </p:nvSpPr>
        <p:spPr bwMode="auto">
          <a:xfrm>
            <a:off x="6672058" y="3224029"/>
            <a:ext cx="2471942" cy="1069181"/>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a typeface="微软雅黑" panose="020B0503020204020204" pitchFamily="34" charset="-122"/>
            </a:endParaRPr>
          </a:p>
        </p:txBody>
      </p:sp>
      <p:sp>
        <p:nvSpPr>
          <p:cNvPr id="3" name="MH_Other_2"/>
          <p:cNvSpPr>
            <a:spLocks noChangeArrowheads="1"/>
          </p:cNvSpPr>
          <p:nvPr>
            <p:custDataLst>
              <p:tags r:id="rId3"/>
            </p:custDataLst>
          </p:nvPr>
        </p:nvSpPr>
        <p:spPr bwMode="auto">
          <a:xfrm>
            <a:off x="4536" y="3224029"/>
            <a:ext cx="6667522" cy="10691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1970" tIns="50983" rIns="101970" bIns="50983" anchor="ctr"/>
          <a:lstStyle/>
          <a:p>
            <a:pPr algn="ctr"/>
            <a:r>
              <a:rPr lang="zh-CN" altLang="en-US" sz="1600" b="1" dirty="0"/>
              <a:t>人因为梦想而伟大，祝你早日达到自己的目标。</a:t>
            </a:r>
            <a:endParaRPr lang="zh-CN" altLang="zh-CN" sz="1600" b="1" dirty="0"/>
          </a:p>
        </p:txBody>
      </p:sp>
      <p:cxnSp>
        <p:nvCxnSpPr>
          <p:cNvPr id="5" name="直接连接符 4"/>
          <p:cNvCxnSpPr/>
          <p:nvPr/>
        </p:nvCxnSpPr>
        <p:spPr>
          <a:xfrm>
            <a:off x="4536" y="4371950"/>
            <a:ext cx="913946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124000" y="2499733"/>
            <a:ext cx="4896000"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74840" y="2527394"/>
            <a:ext cx="1278602" cy="332399"/>
          </a:xfrm>
          <a:prstGeom prst="rect">
            <a:avLst/>
          </a:prstGeom>
          <a:noFill/>
        </p:spPr>
        <p:txBody>
          <a:bodyPr wrap="square" rtlCol="0">
            <a:spAutoFit/>
          </a:bodyPr>
          <a:lstStyle/>
          <a:p>
            <a:pPr>
              <a:lnSpc>
                <a:spcPct val="130000"/>
              </a:lnSpc>
            </a:pPr>
            <a:r>
              <a:rPr lang="zh-CN" altLang="en-US" sz="1200" b="1" dirty="0">
                <a:solidFill>
                  <a:schemeClr val="tx1">
                    <a:lumMod val="65000"/>
                    <a:lumOff val="35000"/>
                  </a:schemeClr>
                </a:solidFill>
                <a:cs typeface="+mn-ea"/>
                <a:sym typeface="+mn-lt"/>
              </a:rPr>
              <a:t>策划：代用名</a:t>
            </a:r>
            <a:endParaRPr lang="en-US" altLang="zh-CN" sz="1200" b="1" dirty="0">
              <a:solidFill>
                <a:schemeClr val="tx1">
                  <a:lumMod val="65000"/>
                  <a:lumOff val="35000"/>
                </a:schemeClr>
              </a:solidFill>
              <a:cs typeface="+mn-ea"/>
              <a:sym typeface="+mn-lt"/>
            </a:endParaRPr>
          </a:p>
        </p:txBody>
      </p:sp>
      <p:sp>
        <p:nvSpPr>
          <p:cNvPr id="9" name="TextBox 8"/>
          <p:cNvSpPr txBox="1"/>
          <p:nvPr/>
        </p:nvSpPr>
        <p:spPr>
          <a:xfrm>
            <a:off x="4746540" y="2527394"/>
            <a:ext cx="1547107" cy="332399"/>
          </a:xfrm>
          <a:prstGeom prst="rect">
            <a:avLst/>
          </a:prstGeom>
          <a:noFill/>
        </p:spPr>
        <p:txBody>
          <a:bodyPr wrap="square" rtlCol="0">
            <a:spAutoFit/>
          </a:bodyPr>
          <a:lstStyle/>
          <a:p>
            <a:pPr>
              <a:lnSpc>
                <a:spcPct val="130000"/>
              </a:lnSpc>
            </a:pPr>
            <a:r>
              <a:rPr lang="zh-CN" altLang="en-US" sz="1200" b="1" dirty="0">
                <a:solidFill>
                  <a:schemeClr val="tx1">
                    <a:lumMod val="65000"/>
                    <a:lumOff val="35000"/>
                  </a:schemeClr>
                </a:solidFill>
                <a:cs typeface="+mn-ea"/>
                <a:sym typeface="+mn-lt"/>
              </a:rPr>
              <a:t>部门：综合管理部</a:t>
            </a:r>
            <a:endParaRPr lang="zh-CN" altLang="en-US" sz="1200" b="1" dirty="0">
              <a:solidFill>
                <a:schemeClr val="tx1">
                  <a:lumMod val="65000"/>
                  <a:lumOff val="35000"/>
                </a:schemeClr>
              </a:solidFill>
              <a:cs typeface="+mn-ea"/>
              <a:sym typeface="+mn-lt"/>
            </a:endParaRPr>
          </a:p>
        </p:txBody>
      </p:sp>
      <p:grpSp>
        <p:nvGrpSpPr>
          <p:cNvPr id="10" name="组合 9"/>
          <p:cNvGrpSpPr/>
          <p:nvPr/>
        </p:nvGrpSpPr>
        <p:grpSpPr>
          <a:xfrm>
            <a:off x="2771800" y="2549515"/>
            <a:ext cx="288000" cy="288000"/>
            <a:chOff x="5097075" y="4119910"/>
            <a:chExt cx="254187" cy="252000"/>
          </a:xfrm>
          <a:solidFill>
            <a:schemeClr val="bg1"/>
          </a:solidFill>
        </p:grpSpPr>
        <p:sp>
          <p:nvSpPr>
            <p:cNvPr id="11" name="MH_SubTitle_5"/>
            <p:cNvSpPr/>
            <p:nvPr>
              <p:custDataLst>
                <p:tags r:id="rId4"/>
              </p:custDataLst>
            </p:nvPr>
          </p:nvSpPr>
          <p:spPr>
            <a:xfrm>
              <a:off x="5097075" y="4119910"/>
              <a:ext cx="254187" cy="25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tx1">
                    <a:lumMod val="65000"/>
                    <a:lumOff val="35000"/>
                  </a:schemeClr>
                </a:solidFill>
                <a:sym typeface="+mn-lt"/>
              </a:endParaRPr>
            </a:p>
          </p:txBody>
        </p:sp>
        <p:sp>
          <p:nvSpPr>
            <p:cNvPr id="12" name="KSO_Shape"/>
            <p:cNvSpPr>
              <a:spLocks noChangeAspect="1"/>
            </p:cNvSpPr>
            <p:nvPr/>
          </p:nvSpPr>
          <p:spPr bwMode="auto">
            <a:xfrm>
              <a:off x="5152160" y="4158451"/>
              <a:ext cx="144016" cy="174918"/>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7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7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grp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tx1">
                    <a:lumMod val="65000"/>
                    <a:lumOff val="35000"/>
                  </a:schemeClr>
                </a:solidFill>
              </a:endParaRPr>
            </a:p>
          </p:txBody>
        </p:sp>
      </p:grpSp>
      <p:sp>
        <p:nvSpPr>
          <p:cNvPr id="13" name="KSO_Shape"/>
          <p:cNvSpPr/>
          <p:nvPr/>
        </p:nvSpPr>
        <p:spPr bwMode="auto">
          <a:xfrm>
            <a:off x="4461892" y="2549515"/>
            <a:ext cx="288000" cy="288000"/>
          </a:xfrm>
          <a:custGeom>
            <a:avLst/>
            <a:gdLst>
              <a:gd name="T0" fmla="*/ 899695 w 3299"/>
              <a:gd name="T1" fmla="*/ 0 h 3300"/>
              <a:gd name="T2" fmla="*/ 1536410 w 3299"/>
              <a:gd name="T3" fmla="*/ 263513 h 3300"/>
              <a:gd name="T4" fmla="*/ 1799935 w 3299"/>
              <a:gd name="T5" fmla="*/ 900199 h 3300"/>
              <a:gd name="T6" fmla="*/ 1536410 w 3299"/>
              <a:gd name="T7" fmla="*/ 1536339 h 3300"/>
              <a:gd name="T8" fmla="*/ 899695 w 3299"/>
              <a:gd name="T9" fmla="*/ 1800397 h 3300"/>
              <a:gd name="T10" fmla="*/ 263525 w 3299"/>
              <a:gd name="T11" fmla="*/ 1536339 h 3300"/>
              <a:gd name="T12" fmla="*/ 0 w 3299"/>
              <a:gd name="T13" fmla="*/ 900199 h 3300"/>
              <a:gd name="T14" fmla="*/ 263525 w 3299"/>
              <a:gd name="T15" fmla="*/ 263513 h 3300"/>
              <a:gd name="T16" fmla="*/ 899695 w 3299"/>
              <a:gd name="T17" fmla="*/ 0 h 3300"/>
              <a:gd name="T18" fmla="*/ 1013180 w 3299"/>
              <a:gd name="T19" fmla="*/ 864736 h 3300"/>
              <a:gd name="T20" fmla="*/ 992992 w 3299"/>
              <a:gd name="T21" fmla="*/ 832002 h 3300"/>
              <a:gd name="T22" fmla="*/ 1264701 w 3299"/>
              <a:gd name="T23" fmla="*/ 435914 h 3300"/>
              <a:gd name="T24" fmla="*/ 1204685 w 3299"/>
              <a:gd name="T25" fmla="*/ 390086 h 3300"/>
              <a:gd name="T26" fmla="*/ 917700 w 3299"/>
              <a:gd name="T27" fmla="*/ 788901 h 3300"/>
              <a:gd name="T28" fmla="*/ 839679 w 3299"/>
              <a:gd name="T29" fmla="*/ 797630 h 3300"/>
              <a:gd name="T30" fmla="*/ 772570 w 3299"/>
              <a:gd name="T31" fmla="*/ 971123 h 3300"/>
              <a:gd name="T32" fmla="*/ 946071 w 3299"/>
              <a:gd name="T33" fmla="*/ 1038775 h 3300"/>
              <a:gd name="T34" fmla="*/ 968986 w 3299"/>
              <a:gd name="T35" fmla="*/ 1025681 h 3300"/>
              <a:gd name="T36" fmla="*/ 1287071 w 3299"/>
              <a:gd name="T37" fmla="*/ 1123339 h 3300"/>
              <a:gd name="T38" fmla="*/ 1315988 w 3299"/>
              <a:gd name="T39" fmla="*/ 1042594 h 3300"/>
              <a:gd name="T40" fmla="*/ 1024637 w 3299"/>
              <a:gd name="T41" fmla="*/ 922567 h 3300"/>
              <a:gd name="T42" fmla="*/ 1013180 w 3299"/>
              <a:gd name="T43" fmla="*/ 864736 h 3300"/>
              <a:gd name="T44" fmla="*/ 1364546 w 3299"/>
              <a:gd name="T45" fmla="*/ 435914 h 3300"/>
              <a:gd name="T46" fmla="*/ 899695 w 3299"/>
              <a:gd name="T47" fmla="*/ 243326 h 3300"/>
              <a:gd name="T48" fmla="*/ 435389 w 3299"/>
              <a:gd name="T49" fmla="*/ 435914 h 3300"/>
              <a:gd name="T50" fmla="*/ 243338 w 3299"/>
              <a:gd name="T51" fmla="*/ 900199 h 3300"/>
              <a:gd name="T52" fmla="*/ 435389 w 3299"/>
              <a:gd name="T53" fmla="*/ 1364483 h 3300"/>
              <a:gd name="T54" fmla="*/ 899695 w 3299"/>
              <a:gd name="T55" fmla="*/ 1556525 h 3300"/>
              <a:gd name="T56" fmla="*/ 1364546 w 3299"/>
              <a:gd name="T57" fmla="*/ 1364483 h 3300"/>
              <a:gd name="T58" fmla="*/ 1556597 w 3299"/>
              <a:gd name="T59" fmla="*/ 900199 h 3300"/>
              <a:gd name="T60" fmla="*/ 1364546 w 3299"/>
              <a:gd name="T61" fmla="*/ 435914 h 33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299" h="3300">
                <a:moveTo>
                  <a:pt x="1649" y="0"/>
                </a:moveTo>
                <a:cubicBezTo>
                  <a:pt x="2105" y="0"/>
                  <a:pt x="2517" y="185"/>
                  <a:pt x="2816" y="483"/>
                </a:cubicBezTo>
                <a:cubicBezTo>
                  <a:pt x="3115" y="782"/>
                  <a:pt x="3299" y="1194"/>
                  <a:pt x="3299" y="1650"/>
                </a:cubicBezTo>
                <a:cubicBezTo>
                  <a:pt x="3299" y="2105"/>
                  <a:pt x="3115" y="2518"/>
                  <a:pt x="2816" y="2816"/>
                </a:cubicBezTo>
                <a:cubicBezTo>
                  <a:pt x="2517" y="3115"/>
                  <a:pt x="2105" y="3300"/>
                  <a:pt x="1649" y="3300"/>
                </a:cubicBezTo>
                <a:cubicBezTo>
                  <a:pt x="1194" y="3300"/>
                  <a:pt x="781" y="3115"/>
                  <a:pt x="483" y="2816"/>
                </a:cubicBezTo>
                <a:cubicBezTo>
                  <a:pt x="184" y="2518"/>
                  <a:pt x="0" y="2105"/>
                  <a:pt x="0" y="1650"/>
                </a:cubicBezTo>
                <a:cubicBezTo>
                  <a:pt x="0" y="1194"/>
                  <a:pt x="184" y="782"/>
                  <a:pt x="483" y="483"/>
                </a:cubicBezTo>
                <a:cubicBezTo>
                  <a:pt x="781" y="185"/>
                  <a:pt x="1194" y="0"/>
                  <a:pt x="1649" y="0"/>
                </a:cubicBezTo>
                <a:close/>
                <a:moveTo>
                  <a:pt x="1857" y="1585"/>
                </a:moveTo>
                <a:cubicBezTo>
                  <a:pt x="1847" y="1563"/>
                  <a:pt x="1834" y="1543"/>
                  <a:pt x="1820" y="1525"/>
                </a:cubicBezTo>
                <a:cubicBezTo>
                  <a:pt x="2006" y="1303"/>
                  <a:pt x="2171" y="1060"/>
                  <a:pt x="2318" y="799"/>
                </a:cubicBezTo>
                <a:cubicBezTo>
                  <a:pt x="2281" y="771"/>
                  <a:pt x="2245" y="743"/>
                  <a:pt x="2208" y="715"/>
                </a:cubicBezTo>
                <a:cubicBezTo>
                  <a:pt x="2004" y="941"/>
                  <a:pt x="1829" y="1185"/>
                  <a:pt x="1682" y="1446"/>
                </a:cubicBezTo>
                <a:cubicBezTo>
                  <a:pt x="1635" y="1437"/>
                  <a:pt x="1585" y="1442"/>
                  <a:pt x="1539" y="1462"/>
                </a:cubicBezTo>
                <a:cubicBezTo>
                  <a:pt x="1417" y="1516"/>
                  <a:pt x="1362" y="1658"/>
                  <a:pt x="1416" y="1780"/>
                </a:cubicBezTo>
                <a:cubicBezTo>
                  <a:pt x="1470" y="1902"/>
                  <a:pt x="1612" y="1957"/>
                  <a:pt x="1734" y="1904"/>
                </a:cubicBezTo>
                <a:cubicBezTo>
                  <a:pt x="1749" y="1897"/>
                  <a:pt x="1763" y="1889"/>
                  <a:pt x="1776" y="1880"/>
                </a:cubicBezTo>
                <a:cubicBezTo>
                  <a:pt x="1956" y="1962"/>
                  <a:pt x="2149" y="2024"/>
                  <a:pt x="2359" y="2059"/>
                </a:cubicBezTo>
                <a:cubicBezTo>
                  <a:pt x="2376" y="2010"/>
                  <a:pt x="2394" y="1960"/>
                  <a:pt x="2412" y="1911"/>
                </a:cubicBezTo>
                <a:cubicBezTo>
                  <a:pt x="2243" y="1815"/>
                  <a:pt x="2064" y="1744"/>
                  <a:pt x="1878" y="1691"/>
                </a:cubicBezTo>
                <a:cubicBezTo>
                  <a:pt x="1879" y="1656"/>
                  <a:pt x="1873" y="1620"/>
                  <a:pt x="1857" y="1585"/>
                </a:cubicBezTo>
                <a:close/>
                <a:moveTo>
                  <a:pt x="2501" y="799"/>
                </a:moveTo>
                <a:cubicBezTo>
                  <a:pt x="2283" y="581"/>
                  <a:pt x="1982" y="446"/>
                  <a:pt x="1649" y="446"/>
                </a:cubicBezTo>
                <a:cubicBezTo>
                  <a:pt x="1317" y="446"/>
                  <a:pt x="1016" y="581"/>
                  <a:pt x="798" y="799"/>
                </a:cubicBezTo>
                <a:cubicBezTo>
                  <a:pt x="581" y="1017"/>
                  <a:pt x="446" y="1318"/>
                  <a:pt x="446" y="1650"/>
                </a:cubicBezTo>
                <a:cubicBezTo>
                  <a:pt x="446" y="1982"/>
                  <a:pt x="581" y="2283"/>
                  <a:pt x="798" y="2501"/>
                </a:cubicBezTo>
                <a:cubicBezTo>
                  <a:pt x="1016" y="2719"/>
                  <a:pt x="1317" y="2853"/>
                  <a:pt x="1649" y="2853"/>
                </a:cubicBezTo>
                <a:cubicBezTo>
                  <a:pt x="1982" y="2853"/>
                  <a:pt x="2283" y="2719"/>
                  <a:pt x="2501" y="2501"/>
                </a:cubicBezTo>
                <a:cubicBezTo>
                  <a:pt x="2718" y="2283"/>
                  <a:pt x="2853" y="1982"/>
                  <a:pt x="2853" y="1650"/>
                </a:cubicBezTo>
                <a:cubicBezTo>
                  <a:pt x="2853" y="1318"/>
                  <a:pt x="2718" y="1017"/>
                  <a:pt x="2501" y="799"/>
                </a:cubicBezTo>
                <a:close/>
              </a:path>
            </a:pathLst>
          </a:custGeom>
          <a:solidFill>
            <a:schemeClr val="accent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solidFill>
                <a:schemeClr val="tx1">
                  <a:lumMod val="65000"/>
                  <a:lumOff val="35000"/>
                </a:schemeClr>
              </a:solidFill>
            </a:endParaRPr>
          </a:p>
        </p:txBody>
      </p:sp>
      <p:grpSp>
        <p:nvGrpSpPr>
          <p:cNvPr id="14" name="组合 13"/>
          <p:cNvGrpSpPr/>
          <p:nvPr/>
        </p:nvGrpSpPr>
        <p:grpSpPr>
          <a:xfrm>
            <a:off x="233928" y="122971"/>
            <a:ext cx="1964419" cy="523220"/>
            <a:chOff x="2884255" y="393762"/>
            <a:chExt cx="2165350" cy="772641"/>
          </a:xfrm>
        </p:grpSpPr>
        <p:sp>
          <p:nvSpPr>
            <p:cNvPr id="15" name="TextBox 14"/>
            <p:cNvSpPr txBox="1"/>
            <p:nvPr/>
          </p:nvSpPr>
          <p:spPr>
            <a:xfrm>
              <a:off x="3717568" y="500833"/>
              <a:ext cx="1325774" cy="409045"/>
            </a:xfrm>
            <a:prstGeom prst="rect">
              <a:avLst/>
            </a:prstGeom>
            <a:noFill/>
          </p:spPr>
          <p:txBody>
            <a:bodyPr wrap="square" rtlCol="0">
              <a:spAutoFit/>
            </a:bodyPr>
            <a:lstStyle/>
            <a:p>
              <a:r>
                <a:rPr lang="zh-CN" altLang="en-US" sz="1200" b="1" dirty="0">
                  <a:solidFill>
                    <a:schemeClr val="bg1">
                      <a:lumMod val="50000"/>
                    </a:schemeClr>
                  </a:solidFill>
                </a:rPr>
                <a:t>您的公司名称</a:t>
              </a:r>
              <a:endParaRPr lang="zh-CN" altLang="en-US" sz="1200" b="1" dirty="0">
                <a:solidFill>
                  <a:schemeClr val="bg1">
                    <a:lumMod val="50000"/>
                  </a:schemeClr>
                </a:solidFill>
              </a:endParaRPr>
            </a:p>
          </p:txBody>
        </p:sp>
        <p:sp>
          <p:nvSpPr>
            <p:cNvPr id="16" name="TextBox 15"/>
            <p:cNvSpPr txBox="1"/>
            <p:nvPr/>
          </p:nvSpPr>
          <p:spPr>
            <a:xfrm>
              <a:off x="3723829" y="776107"/>
              <a:ext cx="1325776" cy="295422"/>
            </a:xfrm>
            <a:prstGeom prst="rect">
              <a:avLst/>
            </a:prstGeom>
            <a:noFill/>
          </p:spPr>
          <p:txBody>
            <a:bodyPr wrap="square" rtlCol="0">
              <a:spAutoFit/>
            </a:bodyPr>
            <a:lstStyle/>
            <a:p>
              <a:r>
                <a:rPr lang="en-US" altLang="zh-CN" sz="700" b="1" dirty="0">
                  <a:solidFill>
                    <a:schemeClr val="bg1">
                      <a:lumMod val="50000"/>
                    </a:schemeClr>
                  </a:solidFill>
                  <a:latin typeface="Arial" panose="020B0604020202020204" pitchFamily="34" charset="0"/>
                  <a:cs typeface="Arial" panose="020B0604020202020204" pitchFamily="34" charset="0"/>
                </a:rPr>
                <a:t>YOUR CONPANY NAME</a:t>
              </a:r>
              <a:endParaRPr lang="zh-CN" altLang="en-US" sz="700" b="1"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2884255" y="393762"/>
              <a:ext cx="966585" cy="772641"/>
            </a:xfrm>
            <a:prstGeom prst="rect">
              <a:avLst/>
            </a:prstGeom>
            <a:noFill/>
          </p:spPr>
          <p:txBody>
            <a:bodyPr wrap="square" rtlCol="0">
              <a:spAutoFit/>
            </a:bodyPr>
            <a:lstStyle/>
            <a:p>
              <a:r>
                <a:rPr lang="en-US" altLang="zh-CN" sz="2800" spc="-150" dirty="0">
                  <a:solidFill>
                    <a:schemeClr val="accent1"/>
                  </a:solidFill>
                  <a:latin typeface="Impact" panose="020B0806030902050204" pitchFamily="34" charset="0"/>
                  <a:cs typeface="Arial" panose="020B0604020202020204" pitchFamily="34" charset="0"/>
                </a:rPr>
                <a:t>LOGO</a:t>
              </a:r>
              <a:endParaRPr lang="zh-CN" altLang="en-US" sz="2800" spc="-150" dirty="0">
                <a:solidFill>
                  <a:schemeClr val="accent1"/>
                </a:solidFill>
                <a:latin typeface="Impact" panose="020B0806030902050204" pitchFamily="34" charset="0"/>
                <a:cs typeface="Arial" panose="020B0604020202020204" pitchFamily="34" charset="0"/>
              </a:endParaRPr>
            </a:p>
          </p:txBody>
        </p:sp>
      </p:grpSp>
      <p:sp>
        <p:nvSpPr>
          <p:cNvPr id="18" name="矩形 7"/>
          <p:cNvSpPr/>
          <p:nvPr/>
        </p:nvSpPr>
        <p:spPr>
          <a:xfrm>
            <a:off x="3467989" y="1300552"/>
            <a:ext cx="1080000" cy="1080000"/>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latin typeface="Impact" panose="020B0806030902050204" pitchFamily="34" charset="0"/>
              </a:rPr>
              <a:t>谢</a:t>
            </a:r>
            <a:endParaRPr lang="zh-CN" altLang="en-US" sz="3600" b="1" dirty="0">
              <a:latin typeface="Impact" panose="020B0806030902050204" pitchFamily="34" charset="0"/>
            </a:endParaRPr>
          </a:p>
        </p:txBody>
      </p:sp>
      <p:sp>
        <p:nvSpPr>
          <p:cNvPr id="19" name="矩形 7"/>
          <p:cNvSpPr/>
          <p:nvPr/>
        </p:nvSpPr>
        <p:spPr>
          <a:xfrm>
            <a:off x="4596012" y="1300552"/>
            <a:ext cx="1080000" cy="1080000"/>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latin typeface="Impact" panose="020B0806030902050204" pitchFamily="34" charset="0"/>
              </a:rPr>
              <a:t>谢</a:t>
            </a:r>
            <a:endParaRPr lang="zh-CN" altLang="en-US" sz="3600" b="1" dirty="0">
              <a:latin typeface="Impact" panose="020B0806030902050204" pitchFamily="34" charset="0"/>
            </a:endParaRPr>
          </a:p>
        </p:txBody>
      </p:sp>
      <p:sp>
        <p:nvSpPr>
          <p:cNvPr id="20" name="矩形 7"/>
          <p:cNvSpPr/>
          <p:nvPr/>
        </p:nvSpPr>
        <p:spPr>
          <a:xfrm>
            <a:off x="2699966" y="1480552"/>
            <a:ext cx="720000" cy="720000"/>
          </a:xfrm>
          <a:custGeom>
            <a:avLst/>
            <a:gdLst/>
            <a:ahLst/>
            <a:cxnLst/>
            <a:rect l="l" t="t" r="r" b="b"/>
            <a:pathLst>
              <a:path w="2545868" h="2545868">
                <a:moveTo>
                  <a:pt x="1272934" y="0"/>
                </a:moveTo>
                <a:lnTo>
                  <a:pt x="2545868" y="1272934"/>
                </a:lnTo>
                <a:lnTo>
                  <a:pt x="1272934" y="2545868"/>
                </a:lnTo>
                <a:lnTo>
                  <a:pt x="0" y="127293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Impact" panose="020B0806030902050204" pitchFamily="34" charset="0"/>
            </a:endParaRPr>
          </a:p>
        </p:txBody>
      </p:sp>
      <p:sp>
        <p:nvSpPr>
          <p:cNvPr id="21" name="矩形 7"/>
          <p:cNvSpPr/>
          <p:nvPr/>
        </p:nvSpPr>
        <p:spPr>
          <a:xfrm>
            <a:off x="5724035" y="1480552"/>
            <a:ext cx="720000" cy="720000"/>
          </a:xfrm>
          <a:custGeom>
            <a:avLst/>
            <a:gdLst/>
            <a:ahLst/>
            <a:cxnLst/>
            <a:rect l="l" t="t" r="r" b="b"/>
            <a:pathLst>
              <a:path w="2545868" h="2545868">
                <a:moveTo>
                  <a:pt x="1272934" y="0"/>
                </a:moveTo>
                <a:lnTo>
                  <a:pt x="2545868" y="1272934"/>
                </a:lnTo>
                <a:lnTo>
                  <a:pt x="1272934" y="2545868"/>
                </a:lnTo>
                <a:lnTo>
                  <a:pt x="0" y="127293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Impact" panose="020B0806030902050204" pitchFamily="34" charset="0"/>
            </a:endParaRPr>
          </a:p>
        </p:txBody>
      </p:sp>
      <p:sp>
        <p:nvSpPr>
          <p:cNvPr id="22" name="矩形 7"/>
          <p:cNvSpPr/>
          <p:nvPr/>
        </p:nvSpPr>
        <p:spPr>
          <a:xfrm>
            <a:off x="2291943" y="1660552"/>
            <a:ext cx="360000" cy="360000"/>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Impact" panose="020B0806030902050204" pitchFamily="34" charset="0"/>
            </a:endParaRPr>
          </a:p>
        </p:txBody>
      </p:sp>
      <p:sp>
        <p:nvSpPr>
          <p:cNvPr id="23" name="矩形 7"/>
          <p:cNvSpPr/>
          <p:nvPr/>
        </p:nvSpPr>
        <p:spPr>
          <a:xfrm>
            <a:off x="6492058" y="1660552"/>
            <a:ext cx="360000" cy="360000"/>
          </a:xfrm>
          <a:custGeom>
            <a:avLst/>
            <a:gdLst/>
            <a:ahLst/>
            <a:cxnLst/>
            <a:rect l="l" t="t" r="r" b="b"/>
            <a:pathLst>
              <a:path w="2545868" h="2545868">
                <a:moveTo>
                  <a:pt x="1272934" y="0"/>
                </a:moveTo>
                <a:lnTo>
                  <a:pt x="2545868" y="1272934"/>
                </a:lnTo>
                <a:lnTo>
                  <a:pt x="1272934" y="2545868"/>
                </a:lnTo>
                <a:lnTo>
                  <a:pt x="0" y="12729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vortex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2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14"/>
                                            </p:tgtEl>
                                            <p:attrNameLst>
                                              <p:attrName>ppt_x</p:attrName>
                                              <p:attrName>ppt_y</p:attrName>
                                            </p:attrNameLst>
                                          </p:cBhvr>
                                        </p:animMotion>
                                        <p:animEffect transition="in" filter="fade">
                                          <p:cBhvr>
                                            <p:cTn id="9" dur="2000"/>
                                            <p:tgtEl>
                                              <p:spTgt spid="14"/>
                                            </p:tgtEl>
                                          </p:cBhvr>
                                        </p:animEffect>
                                      </p:childTnLst>
                                    </p:cTn>
                                  </p:par>
                                </p:childTnLst>
                              </p:cTn>
                            </p:par>
                            <p:par>
                              <p:cTn id="10" fill="hold">
                                <p:stCondLst>
                                  <p:cond delay="2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50"/>
                                            <p:tgtEl>
                                              <p:spTgt spid="5"/>
                                            </p:tgtEl>
                                          </p:cBhvr>
                                        </p:animEffect>
                                      </p:childTnLst>
                                    </p:cTn>
                                  </p:par>
                                  <p:par>
                                    <p:cTn id="14" presetID="2" presetClass="entr" presetSubtype="2"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750" fill="hold"/>
                                            <p:tgtEl>
                                              <p:spTgt spid="3"/>
                                            </p:tgtEl>
                                            <p:attrNameLst>
                                              <p:attrName>ppt_x</p:attrName>
                                            </p:attrNameLst>
                                          </p:cBhvr>
                                          <p:tavLst>
                                            <p:tav tm="0">
                                              <p:val>
                                                <p:strVal val="1+#ppt_w/2"/>
                                              </p:val>
                                            </p:tav>
                                            <p:tav tm="100000">
                                              <p:val>
                                                <p:strVal val="#ppt_x"/>
                                              </p:val>
                                            </p:tav>
                                          </p:tavLst>
                                        </p:anim>
                                        <p:anim calcmode="lin" valueType="num">
                                          <p:cBhvr additive="base">
                                            <p:cTn id="17" dur="75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0-#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2" presetClass="entr" presetSubtype="2" fill="hold" grpId="0" nodeType="afterEffect" p14:presetBounceEnd="50000">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14:bounceEnd="50000">
                                          <p:cBhvr additive="base">
                                            <p:cTn id="25" dur="10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14:presetBounceEnd="50000">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14:bounceEnd="50000">
                                          <p:cBhvr additive="base">
                                            <p:cTn id="29" dur="10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30" dur="1000" fill="hold"/>
                                            <p:tgtEl>
                                              <p:spTgt spid="2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14:presetBounceEnd="50000">
                                      <p:stCondLst>
                                        <p:cond delay="250"/>
                                      </p:stCondLst>
                                      <p:childTnLst>
                                        <p:set>
                                          <p:cBhvr>
                                            <p:cTn id="32" dur="1" fill="hold">
                                              <p:stCondLst>
                                                <p:cond delay="0"/>
                                              </p:stCondLst>
                                            </p:cTn>
                                            <p:tgtEl>
                                              <p:spTgt spid="20"/>
                                            </p:tgtEl>
                                            <p:attrNameLst>
                                              <p:attrName>style.visibility</p:attrName>
                                            </p:attrNameLst>
                                          </p:cBhvr>
                                          <p:to>
                                            <p:strVal val="visible"/>
                                          </p:to>
                                        </p:set>
                                        <p:anim calcmode="lin" valueType="num" p14:bounceEnd="50000">
                                          <p:cBhvr additive="base">
                                            <p:cTn id="33" dur="10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34" dur="1000" fill="hold"/>
                                            <p:tgtEl>
                                              <p:spTgt spid="2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14:presetBounceEnd="50000">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14:bounceEnd="50000">
                                          <p:cBhvr additive="base">
                                            <p:cTn id="37" dur="10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38" dur="10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14:presetBounceEnd="50000">
                                      <p:stCondLst>
                                        <p:cond delay="500"/>
                                      </p:stCondLst>
                                      <p:childTnLst>
                                        <p:set>
                                          <p:cBhvr>
                                            <p:cTn id="40" dur="1" fill="hold">
                                              <p:stCondLst>
                                                <p:cond delay="0"/>
                                              </p:stCondLst>
                                            </p:cTn>
                                            <p:tgtEl>
                                              <p:spTgt spid="18"/>
                                            </p:tgtEl>
                                            <p:attrNameLst>
                                              <p:attrName>style.visibility</p:attrName>
                                            </p:attrNameLst>
                                          </p:cBhvr>
                                          <p:to>
                                            <p:strVal val="visible"/>
                                          </p:to>
                                        </p:set>
                                        <p:anim calcmode="lin" valueType="num" p14:bounceEnd="50000">
                                          <p:cBhvr additive="base">
                                            <p:cTn id="41" dur="10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42" dur="1000" fill="hold"/>
                                            <p:tgtEl>
                                              <p:spTgt spid="18"/>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14:presetBounceEnd="50000">
                                      <p:stCondLst>
                                        <p:cond delay="500"/>
                                      </p:stCondLst>
                                      <p:childTnLst>
                                        <p:set>
                                          <p:cBhvr>
                                            <p:cTn id="44" dur="1" fill="hold">
                                              <p:stCondLst>
                                                <p:cond delay="0"/>
                                              </p:stCondLst>
                                            </p:cTn>
                                            <p:tgtEl>
                                              <p:spTgt spid="19"/>
                                            </p:tgtEl>
                                            <p:attrNameLst>
                                              <p:attrName>style.visibility</p:attrName>
                                            </p:attrNameLst>
                                          </p:cBhvr>
                                          <p:to>
                                            <p:strVal val="visible"/>
                                          </p:to>
                                        </p:set>
                                        <p:anim calcmode="lin" valueType="num" p14:bounceEnd="50000">
                                          <p:cBhvr additive="base">
                                            <p:cTn id="45" dur="10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46" dur="1000" fill="hold"/>
                                            <p:tgtEl>
                                              <p:spTgt spid="19"/>
                                            </p:tgtEl>
                                            <p:attrNameLst>
                                              <p:attrName>ppt_y</p:attrName>
                                            </p:attrNameLst>
                                          </p:cBhvr>
                                          <p:tavLst>
                                            <p:tav tm="0">
                                              <p:val>
                                                <p:strVal val="#ppt_y"/>
                                              </p:val>
                                            </p:tav>
                                            <p:tav tm="100000">
                                              <p:val>
                                                <p:strVal val="#ppt_y"/>
                                              </p:val>
                                            </p:tav>
                                          </p:tavLst>
                                        </p:anim>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par>
                              <p:cTn id="51" fill="hold">
                                <p:stCondLst>
                                  <p:cond delay="4500"/>
                                </p:stCondLst>
                                <p:childTnLst>
                                  <p:par>
                                    <p:cTn id="52" presetID="37"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900" decel="100000" fill="hold"/>
                                            <p:tgtEl>
                                              <p:spTgt spid="10"/>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58" presetID="8" presetClass="emph" presetSubtype="0" fill="hold" nodeType="withEffect">
                                      <p:stCondLst>
                                        <p:cond delay="0"/>
                                      </p:stCondLst>
                                      <p:childTnLst>
                                        <p:animRot by="-21600000">
                                          <p:cBhvr>
                                            <p:cTn id="59" dur="1000" fill="hold"/>
                                            <p:tgtEl>
                                              <p:spTgt spid="10"/>
                                            </p:tgtEl>
                                            <p:attrNameLst>
                                              <p:attrName>r</p:attrName>
                                            </p:attrNameLst>
                                          </p:cBhvr>
                                        </p:animRot>
                                      </p:childTnLst>
                                    </p:cTn>
                                  </p:par>
                                </p:childTnLst>
                              </p:cTn>
                            </p:par>
                            <p:par>
                              <p:cTn id="60" fill="hold">
                                <p:stCondLst>
                                  <p:cond delay="55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8"/>
                                            </p:tgtEl>
                                            <p:attrNameLst>
                                              <p:attrName>ppt_y</p:attrName>
                                            </p:attrNameLst>
                                          </p:cBhvr>
                                          <p:tavLst>
                                            <p:tav tm="0">
                                              <p:val>
                                                <p:strVal val="#ppt_y"/>
                                              </p:val>
                                            </p:tav>
                                            <p:tav tm="100000">
                                              <p:val>
                                                <p:strVal val="#ppt_y"/>
                                              </p:val>
                                            </p:tav>
                                          </p:tavLst>
                                        </p:anim>
                                        <p:anim calcmode="lin" valueType="num">
                                          <p:cBhvr>
                                            <p:cTn id="6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8"/>
                                            </p:tgtEl>
                                          </p:cBhvr>
                                        </p:animEffect>
                                      </p:childTnLst>
                                    </p:cTn>
                                  </p:par>
                                </p:childTnLst>
                              </p:cTn>
                            </p:par>
                            <p:par>
                              <p:cTn id="68" fill="hold">
                                <p:stCondLst>
                                  <p:cond delay="5000"/>
                                </p:stCondLst>
                                <p:childTnLst>
                                  <p:par>
                                    <p:cTn id="69" presetID="37"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anim calcmode="lin" valueType="num">
                                          <p:cBhvr>
                                            <p:cTn id="72" dur="1000" fill="hold"/>
                                            <p:tgtEl>
                                              <p:spTgt spid="13"/>
                                            </p:tgtEl>
                                            <p:attrNameLst>
                                              <p:attrName>ppt_x</p:attrName>
                                            </p:attrNameLst>
                                          </p:cBhvr>
                                          <p:tavLst>
                                            <p:tav tm="0">
                                              <p:val>
                                                <p:strVal val="#ppt_x"/>
                                              </p:val>
                                            </p:tav>
                                            <p:tav tm="100000">
                                              <p:val>
                                                <p:strVal val="#ppt_x"/>
                                              </p:val>
                                            </p:tav>
                                          </p:tavLst>
                                        </p:anim>
                                        <p:anim calcmode="lin" valueType="num">
                                          <p:cBhvr>
                                            <p:cTn id="73" dur="900" decel="100000" fill="hold"/>
                                            <p:tgtEl>
                                              <p:spTgt spid="13"/>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75" presetID="8" presetClass="emph" presetSubtype="0" fill="hold" grpId="1" nodeType="withEffect">
                                      <p:stCondLst>
                                        <p:cond delay="0"/>
                                      </p:stCondLst>
                                      <p:childTnLst>
                                        <p:animRot by="-21600000">
                                          <p:cBhvr>
                                            <p:cTn id="76" dur="1000" fill="hold"/>
                                            <p:tgtEl>
                                              <p:spTgt spid="13"/>
                                            </p:tgtEl>
                                            <p:attrNameLst>
                                              <p:attrName>r</p:attrName>
                                            </p:attrNameLst>
                                          </p:cBhvr>
                                        </p:animRot>
                                      </p:childTnLst>
                                    </p:cTn>
                                  </p:par>
                                </p:childTnLst>
                              </p:cTn>
                            </p:par>
                            <p:par>
                              <p:cTn id="77" fill="hold">
                                <p:stCondLst>
                                  <p:cond delay="6000"/>
                                </p:stCondLst>
                                <p:childTnLst>
                                  <p:par>
                                    <p:cTn id="78" presetID="41" presetClass="entr" presetSubtype="0" fill="hold" grpId="0" nodeType="afterEffect">
                                      <p:stCondLst>
                                        <p:cond delay="0"/>
                                      </p:stCondLst>
                                      <p:iterate type="lt">
                                        <p:tmPct val="10000"/>
                                      </p:iterate>
                                      <p:childTnLst>
                                        <p:set>
                                          <p:cBhvr>
                                            <p:cTn id="79" dur="1" fill="hold">
                                              <p:stCondLst>
                                                <p:cond delay="0"/>
                                              </p:stCondLst>
                                            </p:cTn>
                                            <p:tgtEl>
                                              <p:spTgt spid="9"/>
                                            </p:tgtEl>
                                            <p:attrNameLst>
                                              <p:attrName>style.visibility</p:attrName>
                                            </p:attrNameLst>
                                          </p:cBhvr>
                                          <p:to>
                                            <p:strVal val="visible"/>
                                          </p:to>
                                        </p:set>
                                        <p:anim calcmode="lin" valueType="num">
                                          <p:cBhvr>
                                            <p:cTn id="80"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1" dur="500" fill="hold"/>
                                            <p:tgtEl>
                                              <p:spTgt spid="9"/>
                                            </p:tgtEl>
                                            <p:attrNameLst>
                                              <p:attrName>ppt_y</p:attrName>
                                            </p:attrNameLst>
                                          </p:cBhvr>
                                          <p:tavLst>
                                            <p:tav tm="0">
                                              <p:val>
                                                <p:strVal val="#ppt_y"/>
                                              </p:val>
                                            </p:tav>
                                            <p:tav tm="100000">
                                              <p:val>
                                                <p:strVal val="#ppt_y"/>
                                              </p:val>
                                            </p:tav>
                                          </p:tavLst>
                                        </p:anim>
                                        <p:anim calcmode="lin" valueType="num">
                                          <p:cBhvr>
                                            <p:cTn id="82"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83"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84"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9" grpId="0"/>
          <p:bldP spid="13" grpId="0" animBg="1"/>
          <p:bldP spid="13" grpId="1" animBg="1"/>
          <p:bldP spid="18" grpId="0" animBg="1"/>
          <p:bldP spid="19" grpId="0" animBg="1"/>
          <p:bldP spid="20" grpId="0" animBg="1"/>
          <p:bldP spid="21" grpId="0" animBg="1"/>
          <p:bldP spid="22" grpId="0" animBg="1"/>
          <p:bldP spid="2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2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14"/>
                                            </p:tgtEl>
                                            <p:attrNameLst>
                                              <p:attrName>ppt_x</p:attrName>
                                              <p:attrName>ppt_y</p:attrName>
                                            </p:attrNameLst>
                                          </p:cBhvr>
                                        </p:animMotion>
                                        <p:animEffect transition="in" filter="fade">
                                          <p:cBhvr>
                                            <p:cTn id="9" dur="2000"/>
                                            <p:tgtEl>
                                              <p:spTgt spid="14"/>
                                            </p:tgtEl>
                                          </p:cBhvr>
                                        </p:animEffect>
                                      </p:childTnLst>
                                    </p:cTn>
                                  </p:par>
                                </p:childTnLst>
                              </p:cTn>
                            </p:par>
                            <p:par>
                              <p:cTn id="10" fill="hold">
                                <p:stCondLst>
                                  <p:cond delay="2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50"/>
                                            <p:tgtEl>
                                              <p:spTgt spid="5"/>
                                            </p:tgtEl>
                                          </p:cBhvr>
                                        </p:animEffect>
                                      </p:childTnLst>
                                    </p:cTn>
                                  </p:par>
                                  <p:par>
                                    <p:cTn id="14" presetID="2" presetClass="entr" presetSubtype="2" fill="hold" grpId="0" nodeType="withEffect">
                                      <p:stCondLst>
                                        <p:cond delay="5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750" fill="hold"/>
                                            <p:tgtEl>
                                              <p:spTgt spid="3"/>
                                            </p:tgtEl>
                                            <p:attrNameLst>
                                              <p:attrName>ppt_x</p:attrName>
                                            </p:attrNameLst>
                                          </p:cBhvr>
                                          <p:tavLst>
                                            <p:tav tm="0">
                                              <p:val>
                                                <p:strVal val="1+#ppt_w/2"/>
                                              </p:val>
                                            </p:tav>
                                            <p:tav tm="100000">
                                              <p:val>
                                                <p:strVal val="#ppt_x"/>
                                              </p:val>
                                            </p:tav>
                                          </p:tavLst>
                                        </p:anim>
                                        <p:anim calcmode="lin" valueType="num">
                                          <p:cBhvr additive="base">
                                            <p:cTn id="17" dur="75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0-#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1+#ppt_w/2"/>
                                              </p:val>
                                            </p:tav>
                                            <p:tav tm="100000">
                                              <p:val>
                                                <p:strVal val="#ppt_x"/>
                                              </p:val>
                                            </p:tav>
                                          </p:tavLst>
                                        </p:anim>
                                        <p:anim calcmode="lin" valueType="num">
                                          <p:cBhvr additive="base">
                                            <p:cTn id="26" dur="10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1000" fill="hold"/>
                                            <p:tgtEl>
                                              <p:spTgt spid="23"/>
                                            </p:tgtEl>
                                            <p:attrNameLst>
                                              <p:attrName>ppt_x</p:attrName>
                                            </p:attrNameLst>
                                          </p:cBhvr>
                                          <p:tavLst>
                                            <p:tav tm="0">
                                              <p:val>
                                                <p:strVal val="0-#ppt_w/2"/>
                                              </p:val>
                                            </p:tav>
                                            <p:tav tm="100000">
                                              <p:val>
                                                <p:strVal val="#ppt_x"/>
                                              </p:val>
                                            </p:tav>
                                          </p:tavLst>
                                        </p:anim>
                                        <p:anim calcmode="lin" valueType="num">
                                          <p:cBhvr additive="base">
                                            <p:cTn id="30" dur="1000" fill="hold"/>
                                            <p:tgtEl>
                                              <p:spTgt spid="2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25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1000" fill="hold"/>
                                            <p:tgtEl>
                                              <p:spTgt spid="20"/>
                                            </p:tgtEl>
                                            <p:attrNameLst>
                                              <p:attrName>ppt_x</p:attrName>
                                            </p:attrNameLst>
                                          </p:cBhvr>
                                          <p:tavLst>
                                            <p:tav tm="0">
                                              <p:val>
                                                <p:strVal val="1+#ppt_w/2"/>
                                              </p:val>
                                            </p:tav>
                                            <p:tav tm="100000">
                                              <p:val>
                                                <p:strVal val="#ppt_x"/>
                                              </p:val>
                                            </p:tav>
                                          </p:tavLst>
                                        </p:anim>
                                        <p:anim calcmode="lin" valueType="num">
                                          <p:cBhvr additive="base">
                                            <p:cTn id="34" dur="1000" fill="hold"/>
                                            <p:tgtEl>
                                              <p:spTgt spid="2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1000" fill="hold"/>
                                            <p:tgtEl>
                                              <p:spTgt spid="21"/>
                                            </p:tgtEl>
                                            <p:attrNameLst>
                                              <p:attrName>ppt_x</p:attrName>
                                            </p:attrNameLst>
                                          </p:cBhvr>
                                          <p:tavLst>
                                            <p:tav tm="0">
                                              <p:val>
                                                <p:strVal val="0-#ppt_w/2"/>
                                              </p:val>
                                            </p:tav>
                                            <p:tav tm="100000">
                                              <p:val>
                                                <p:strVal val="#ppt_x"/>
                                              </p:val>
                                            </p:tav>
                                          </p:tavLst>
                                        </p:anim>
                                        <p:anim calcmode="lin" valueType="num">
                                          <p:cBhvr additive="base">
                                            <p:cTn id="38" dur="10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50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1+#ppt_w/2"/>
                                              </p:val>
                                            </p:tav>
                                            <p:tav tm="100000">
                                              <p:val>
                                                <p:strVal val="#ppt_x"/>
                                              </p:val>
                                            </p:tav>
                                          </p:tavLst>
                                        </p:anim>
                                        <p:anim calcmode="lin" valueType="num">
                                          <p:cBhvr additive="base">
                                            <p:cTn id="42" dur="1000" fill="hold"/>
                                            <p:tgtEl>
                                              <p:spTgt spid="18"/>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50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1000" fill="hold"/>
                                            <p:tgtEl>
                                              <p:spTgt spid="19"/>
                                            </p:tgtEl>
                                            <p:attrNameLst>
                                              <p:attrName>ppt_x</p:attrName>
                                            </p:attrNameLst>
                                          </p:cBhvr>
                                          <p:tavLst>
                                            <p:tav tm="0">
                                              <p:val>
                                                <p:strVal val="0-#ppt_w/2"/>
                                              </p:val>
                                            </p:tav>
                                            <p:tav tm="100000">
                                              <p:val>
                                                <p:strVal val="#ppt_x"/>
                                              </p:val>
                                            </p:tav>
                                          </p:tavLst>
                                        </p:anim>
                                        <p:anim calcmode="lin" valueType="num">
                                          <p:cBhvr additive="base">
                                            <p:cTn id="46" dur="1000" fill="hold"/>
                                            <p:tgtEl>
                                              <p:spTgt spid="19"/>
                                            </p:tgtEl>
                                            <p:attrNameLst>
                                              <p:attrName>ppt_y</p:attrName>
                                            </p:attrNameLst>
                                          </p:cBhvr>
                                          <p:tavLst>
                                            <p:tav tm="0">
                                              <p:val>
                                                <p:strVal val="#ppt_y"/>
                                              </p:val>
                                            </p:tav>
                                            <p:tav tm="100000">
                                              <p:val>
                                                <p:strVal val="#ppt_y"/>
                                              </p:val>
                                            </p:tav>
                                          </p:tavLst>
                                        </p:anim>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par>
                              <p:cTn id="51" fill="hold">
                                <p:stCondLst>
                                  <p:cond delay="4500"/>
                                </p:stCondLst>
                                <p:childTnLst>
                                  <p:par>
                                    <p:cTn id="52" presetID="37"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900" decel="100000" fill="hold"/>
                                            <p:tgtEl>
                                              <p:spTgt spid="10"/>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58" presetID="8" presetClass="emph" presetSubtype="0" fill="hold" nodeType="withEffect">
                                      <p:stCondLst>
                                        <p:cond delay="0"/>
                                      </p:stCondLst>
                                      <p:childTnLst>
                                        <p:animRot by="-21600000">
                                          <p:cBhvr>
                                            <p:cTn id="59" dur="1000" fill="hold"/>
                                            <p:tgtEl>
                                              <p:spTgt spid="10"/>
                                            </p:tgtEl>
                                            <p:attrNameLst>
                                              <p:attrName>r</p:attrName>
                                            </p:attrNameLst>
                                          </p:cBhvr>
                                        </p:animRot>
                                      </p:childTnLst>
                                    </p:cTn>
                                  </p:par>
                                </p:childTnLst>
                              </p:cTn>
                            </p:par>
                            <p:par>
                              <p:cTn id="60" fill="hold">
                                <p:stCondLst>
                                  <p:cond delay="55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8"/>
                                            </p:tgtEl>
                                            <p:attrNameLst>
                                              <p:attrName>ppt_y</p:attrName>
                                            </p:attrNameLst>
                                          </p:cBhvr>
                                          <p:tavLst>
                                            <p:tav tm="0">
                                              <p:val>
                                                <p:strVal val="#ppt_y"/>
                                              </p:val>
                                            </p:tav>
                                            <p:tav tm="100000">
                                              <p:val>
                                                <p:strVal val="#ppt_y"/>
                                              </p:val>
                                            </p:tav>
                                          </p:tavLst>
                                        </p:anim>
                                        <p:anim calcmode="lin" valueType="num">
                                          <p:cBhvr>
                                            <p:cTn id="6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8"/>
                                            </p:tgtEl>
                                          </p:cBhvr>
                                        </p:animEffect>
                                      </p:childTnLst>
                                    </p:cTn>
                                  </p:par>
                                </p:childTnLst>
                              </p:cTn>
                            </p:par>
                            <p:par>
                              <p:cTn id="68" fill="hold">
                                <p:stCondLst>
                                  <p:cond delay="5000"/>
                                </p:stCondLst>
                                <p:childTnLst>
                                  <p:par>
                                    <p:cTn id="69" presetID="37" presetClass="entr" presetSubtype="0"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anim calcmode="lin" valueType="num">
                                          <p:cBhvr>
                                            <p:cTn id="72" dur="1000" fill="hold"/>
                                            <p:tgtEl>
                                              <p:spTgt spid="13"/>
                                            </p:tgtEl>
                                            <p:attrNameLst>
                                              <p:attrName>ppt_x</p:attrName>
                                            </p:attrNameLst>
                                          </p:cBhvr>
                                          <p:tavLst>
                                            <p:tav tm="0">
                                              <p:val>
                                                <p:strVal val="#ppt_x"/>
                                              </p:val>
                                            </p:tav>
                                            <p:tav tm="100000">
                                              <p:val>
                                                <p:strVal val="#ppt_x"/>
                                              </p:val>
                                            </p:tav>
                                          </p:tavLst>
                                        </p:anim>
                                        <p:anim calcmode="lin" valueType="num">
                                          <p:cBhvr>
                                            <p:cTn id="73" dur="900" decel="100000" fill="hold"/>
                                            <p:tgtEl>
                                              <p:spTgt spid="13"/>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75" presetID="8" presetClass="emph" presetSubtype="0" fill="hold" grpId="1" nodeType="withEffect">
                                      <p:stCondLst>
                                        <p:cond delay="0"/>
                                      </p:stCondLst>
                                      <p:childTnLst>
                                        <p:animRot by="-21600000">
                                          <p:cBhvr>
                                            <p:cTn id="76" dur="1000" fill="hold"/>
                                            <p:tgtEl>
                                              <p:spTgt spid="13"/>
                                            </p:tgtEl>
                                            <p:attrNameLst>
                                              <p:attrName>r</p:attrName>
                                            </p:attrNameLst>
                                          </p:cBhvr>
                                        </p:animRot>
                                      </p:childTnLst>
                                    </p:cTn>
                                  </p:par>
                                </p:childTnLst>
                              </p:cTn>
                            </p:par>
                            <p:par>
                              <p:cTn id="77" fill="hold">
                                <p:stCondLst>
                                  <p:cond delay="6000"/>
                                </p:stCondLst>
                                <p:childTnLst>
                                  <p:par>
                                    <p:cTn id="78" presetID="41" presetClass="entr" presetSubtype="0" fill="hold" grpId="0" nodeType="afterEffect">
                                      <p:stCondLst>
                                        <p:cond delay="0"/>
                                      </p:stCondLst>
                                      <p:iterate type="lt">
                                        <p:tmPct val="10000"/>
                                      </p:iterate>
                                      <p:childTnLst>
                                        <p:set>
                                          <p:cBhvr>
                                            <p:cTn id="79" dur="1" fill="hold">
                                              <p:stCondLst>
                                                <p:cond delay="0"/>
                                              </p:stCondLst>
                                            </p:cTn>
                                            <p:tgtEl>
                                              <p:spTgt spid="9"/>
                                            </p:tgtEl>
                                            <p:attrNameLst>
                                              <p:attrName>style.visibility</p:attrName>
                                            </p:attrNameLst>
                                          </p:cBhvr>
                                          <p:to>
                                            <p:strVal val="visible"/>
                                          </p:to>
                                        </p:set>
                                        <p:anim calcmode="lin" valueType="num">
                                          <p:cBhvr>
                                            <p:cTn id="80"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1" dur="500" fill="hold"/>
                                            <p:tgtEl>
                                              <p:spTgt spid="9"/>
                                            </p:tgtEl>
                                            <p:attrNameLst>
                                              <p:attrName>ppt_y</p:attrName>
                                            </p:attrNameLst>
                                          </p:cBhvr>
                                          <p:tavLst>
                                            <p:tav tm="0">
                                              <p:val>
                                                <p:strVal val="#ppt_y"/>
                                              </p:val>
                                            </p:tav>
                                            <p:tav tm="100000">
                                              <p:val>
                                                <p:strVal val="#ppt_y"/>
                                              </p:val>
                                            </p:tav>
                                          </p:tavLst>
                                        </p:anim>
                                        <p:anim calcmode="lin" valueType="num">
                                          <p:cBhvr>
                                            <p:cTn id="82"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83"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84"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9" grpId="0"/>
          <p:bldP spid="13" grpId="0" animBg="1"/>
          <p:bldP spid="13" grpId="1" animBg="1"/>
          <p:bldP spid="18" grpId="0" animBg="1"/>
          <p:bldP spid="19" grpId="0" animBg="1"/>
          <p:bldP spid="20" grpId="0" animBg="1"/>
          <p:bldP spid="21" grpId="0" animBg="1"/>
          <p:bldP spid="22" grpId="0" animBg="1"/>
          <p:bldP spid="2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H_Picture_1"/>
          <p:cNvSpPr/>
          <p:nvPr>
            <p:custDataLst>
              <p:tags r:id="rId1"/>
            </p:custDataLst>
          </p:nvPr>
        </p:nvSpPr>
        <p:spPr>
          <a:xfrm>
            <a:off x="12" y="1429197"/>
            <a:ext cx="6448425" cy="2846784"/>
          </a:xfrm>
          <a:custGeom>
            <a:avLst/>
            <a:gdLst>
              <a:gd name="connsiteX0" fmla="*/ 0 w 7143750"/>
              <a:gd name="connsiteY0" fmla="*/ 0 h 2333625"/>
              <a:gd name="connsiteX1" fmla="*/ 4810125 w 7143750"/>
              <a:gd name="connsiteY1" fmla="*/ 0 h 2333625"/>
              <a:gd name="connsiteX2" fmla="*/ 7143750 w 7143750"/>
              <a:gd name="connsiteY2" fmla="*/ 2333625 h 2333625"/>
              <a:gd name="connsiteX3" fmla="*/ 0 w 7143750"/>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7143750" h="2333625">
                <a:moveTo>
                  <a:pt x="0" y="0"/>
                </a:moveTo>
                <a:lnTo>
                  <a:pt x="4810125" y="0"/>
                </a:lnTo>
                <a:lnTo>
                  <a:pt x="7143750" y="2333625"/>
                </a:lnTo>
                <a:lnTo>
                  <a:pt x="0" y="2333625"/>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7" name="MH_Other_1"/>
          <p:cNvCxnSpPr/>
          <p:nvPr>
            <p:custDataLst>
              <p:tags r:id="rId3"/>
            </p:custDataLst>
          </p:nvPr>
        </p:nvCxnSpPr>
        <p:spPr>
          <a:xfrm>
            <a:off x="4343406" y="1277989"/>
            <a:ext cx="2447925" cy="32908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MH_Other_2"/>
          <p:cNvCxnSpPr/>
          <p:nvPr>
            <p:custDataLst>
              <p:tags r:id="rId4"/>
            </p:custDataLst>
          </p:nvPr>
        </p:nvCxnSpPr>
        <p:spPr>
          <a:xfrm>
            <a:off x="4143375" y="4568874"/>
            <a:ext cx="26479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MH_Other_3"/>
          <p:cNvCxnSpPr/>
          <p:nvPr>
            <p:custDataLst>
              <p:tags r:id="rId5"/>
            </p:custDataLst>
          </p:nvPr>
        </p:nvCxnSpPr>
        <p:spPr>
          <a:xfrm flipV="1">
            <a:off x="4143375" y="1825674"/>
            <a:ext cx="2076450" cy="27432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MH_Other_4"/>
          <p:cNvCxnSpPr/>
          <p:nvPr>
            <p:custDataLst>
              <p:tags r:id="rId6"/>
            </p:custDataLst>
          </p:nvPr>
        </p:nvCxnSpPr>
        <p:spPr>
          <a:xfrm>
            <a:off x="6219839" y="1825674"/>
            <a:ext cx="29241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MH_Other_5"/>
          <p:cNvCxnSpPr/>
          <p:nvPr>
            <p:custDataLst>
              <p:tags r:id="rId7"/>
            </p:custDataLst>
          </p:nvPr>
        </p:nvCxnSpPr>
        <p:spPr>
          <a:xfrm>
            <a:off x="0" y="1275606"/>
            <a:ext cx="43434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sz="2000" dirty="0"/>
              <a:t>公司简介</a:t>
            </a:r>
            <a:r>
              <a:rPr lang="en-US" altLang="zh-CN" sz="1200" dirty="0">
                <a:solidFill>
                  <a:prstClr val="black">
                    <a:lumMod val="65000"/>
                    <a:lumOff val="35000"/>
                  </a:prstClr>
                </a:solidFill>
              </a:rPr>
              <a:t>(Company profile)</a:t>
            </a:r>
            <a:endParaRPr lang="zh-CN" altLang="en-US" dirty="0"/>
          </a:p>
        </p:txBody>
      </p:sp>
      <p:sp>
        <p:nvSpPr>
          <p:cNvPr id="15" name="MH_Text_1"/>
          <p:cNvSpPr/>
          <p:nvPr>
            <p:custDataLst>
              <p:tags r:id="rId8"/>
            </p:custDataLst>
          </p:nvPr>
        </p:nvSpPr>
        <p:spPr>
          <a:xfrm flipH="1">
            <a:off x="4810145" y="1979265"/>
            <a:ext cx="4333875" cy="1913334"/>
          </a:xfrm>
          <a:custGeom>
            <a:avLst/>
            <a:gdLst>
              <a:gd name="connsiteX0" fmla="*/ 0 w 7143750"/>
              <a:gd name="connsiteY0" fmla="*/ 0 h 2333625"/>
              <a:gd name="connsiteX1" fmla="*/ 4810125 w 7143750"/>
              <a:gd name="connsiteY1" fmla="*/ 0 h 2333625"/>
              <a:gd name="connsiteX2" fmla="*/ 7143750 w 7143750"/>
              <a:gd name="connsiteY2" fmla="*/ 2333625 h 2333625"/>
              <a:gd name="connsiteX3" fmla="*/ 0 w 7143750"/>
              <a:gd name="connsiteY3" fmla="*/ 2333625 h 2333625"/>
            </a:gdLst>
            <a:ahLst/>
            <a:cxnLst>
              <a:cxn ang="0">
                <a:pos x="connsiteX0" y="connsiteY0"/>
              </a:cxn>
              <a:cxn ang="0">
                <a:pos x="connsiteX1" y="connsiteY1"/>
              </a:cxn>
              <a:cxn ang="0">
                <a:pos x="connsiteX2" y="connsiteY2"/>
              </a:cxn>
              <a:cxn ang="0">
                <a:pos x="connsiteX3" y="connsiteY3"/>
              </a:cxn>
            </a:cxnLst>
            <a:rect l="l" t="t" r="r" b="b"/>
            <a:pathLst>
              <a:path w="7143750" h="2333625">
                <a:moveTo>
                  <a:pt x="0" y="0"/>
                </a:moveTo>
                <a:lnTo>
                  <a:pt x="4810125" y="0"/>
                </a:lnTo>
                <a:lnTo>
                  <a:pt x="7143750" y="2333625"/>
                </a:lnTo>
                <a:lnTo>
                  <a:pt x="0" y="23336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MH_Text_1"/>
          <p:cNvSpPr>
            <a:spLocks noChangeArrowheads="1"/>
          </p:cNvSpPr>
          <p:nvPr>
            <p:custDataLst>
              <p:tags r:id="rId9"/>
            </p:custDataLst>
          </p:nvPr>
        </p:nvSpPr>
        <p:spPr bwMode="auto">
          <a:xfrm>
            <a:off x="5868144" y="2090292"/>
            <a:ext cx="3275856" cy="177760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708" tIns="50853" rIns="101708" bIns="50853">
            <a:noAutofit/>
          </a:bodyPr>
          <a:lstStyle/>
          <a:p>
            <a:pPr fontAlgn="base">
              <a:lnSpc>
                <a:spcPct val="150000"/>
              </a:lnSpc>
              <a:spcBef>
                <a:spcPct val="0"/>
              </a:spcBef>
              <a:spcAft>
                <a:spcPct val="0"/>
              </a:spcAft>
            </a:pPr>
            <a:r>
              <a:rPr lang="zh-CN" altLang="en-US" sz="1100" dirty="0">
                <a:solidFill>
                  <a:schemeClr val="bg1"/>
                </a:solidFill>
                <a:latin typeface="Arial" panose="020B0604020202020204"/>
                <a:cs typeface="+mn-ea"/>
              </a:rPr>
              <a:t>        是全球领先的综合通信解决方案提供商。公司将为全球</a:t>
            </a:r>
            <a:r>
              <a:rPr lang="en-US" altLang="zh-CN" sz="1100" dirty="0">
                <a:solidFill>
                  <a:schemeClr val="bg1"/>
                </a:solidFill>
                <a:latin typeface="Arial" panose="020B0604020202020204"/>
                <a:cs typeface="+mn-ea"/>
              </a:rPr>
              <a:t>160</a:t>
            </a:r>
            <a:r>
              <a:rPr lang="zh-CN" altLang="en-US" sz="1100" dirty="0">
                <a:solidFill>
                  <a:schemeClr val="bg1"/>
                </a:solidFill>
                <a:latin typeface="Arial" panose="020B0604020202020204"/>
                <a:cs typeface="+mn-ea"/>
              </a:rPr>
              <a:t>多个国家和地区的电信运营商和企业网客户提供创新技术与产品解决方案</a:t>
            </a:r>
            <a:r>
              <a:rPr lang="en-US" altLang="zh-CN" sz="1100" dirty="0">
                <a:solidFill>
                  <a:schemeClr val="bg1"/>
                </a:solidFill>
                <a:latin typeface="Arial" panose="020B0604020202020204"/>
                <a:cs typeface="+mn-ea"/>
              </a:rPr>
              <a:t>,</a:t>
            </a:r>
            <a:r>
              <a:rPr lang="zh-CN" altLang="en-US" sz="1100" dirty="0">
                <a:solidFill>
                  <a:schemeClr val="bg1"/>
                </a:solidFill>
                <a:latin typeface="Arial" panose="020B0604020202020204"/>
                <a:cs typeface="+mn-ea"/>
              </a:rPr>
              <a:t>让全世界用户享有语音、数据、多媒体、无线宽带等全方位沟通。公司成立于</a:t>
            </a:r>
            <a:r>
              <a:rPr lang="en-US" altLang="zh-CN" sz="1100" dirty="0">
                <a:solidFill>
                  <a:schemeClr val="bg1"/>
                </a:solidFill>
                <a:latin typeface="Arial" panose="020B0604020202020204"/>
                <a:cs typeface="+mn-ea"/>
              </a:rPr>
              <a:t>2013</a:t>
            </a:r>
            <a:r>
              <a:rPr lang="zh-CN" altLang="en-US" sz="1100" dirty="0">
                <a:solidFill>
                  <a:schemeClr val="bg1"/>
                </a:solidFill>
                <a:latin typeface="Arial" panose="020B0604020202020204"/>
                <a:cs typeface="+mn-ea"/>
              </a:rPr>
              <a:t>年</a:t>
            </a:r>
            <a:r>
              <a:rPr lang="en-US" altLang="zh-CN" sz="1100" dirty="0">
                <a:solidFill>
                  <a:schemeClr val="bg1"/>
                </a:solidFill>
                <a:latin typeface="Arial" panose="020B0604020202020204"/>
                <a:cs typeface="+mn-ea"/>
              </a:rPr>
              <a:t>,</a:t>
            </a:r>
            <a:r>
              <a:rPr lang="zh-CN" altLang="en-US" sz="1100" dirty="0">
                <a:solidFill>
                  <a:schemeClr val="bg1"/>
                </a:solidFill>
                <a:latin typeface="Arial" panose="020B0604020202020204"/>
                <a:cs typeface="+mn-ea"/>
              </a:rPr>
              <a:t>未来将在香港和深圳两地上市</a:t>
            </a:r>
            <a:r>
              <a:rPr lang="en-US" altLang="zh-CN" sz="1100" dirty="0">
                <a:solidFill>
                  <a:schemeClr val="bg1"/>
                </a:solidFill>
                <a:latin typeface="Arial" panose="020B0604020202020204"/>
                <a:cs typeface="+mn-ea"/>
              </a:rPr>
              <a:t>,</a:t>
            </a:r>
            <a:r>
              <a:rPr lang="zh-CN" altLang="en-US" sz="1100" dirty="0">
                <a:solidFill>
                  <a:schemeClr val="bg1"/>
                </a:solidFill>
                <a:latin typeface="Arial" panose="020B0604020202020204"/>
                <a:cs typeface="+mn-ea"/>
              </a:rPr>
              <a:t>是中国最大的通信设备上市公司。</a:t>
            </a:r>
            <a:endParaRPr lang="zh-CN" altLang="en-US" sz="1100" dirty="0">
              <a:solidFill>
                <a:schemeClr val="bg1"/>
              </a:solidFill>
              <a:latin typeface="Arial" panose="020B0604020202020204"/>
              <a:cs typeface="+mn-ea"/>
            </a:endParaRPr>
          </a:p>
        </p:txBody>
      </p:sp>
      <p:sp>
        <p:nvSpPr>
          <p:cNvPr id="3" name="TextBox 2"/>
          <p:cNvSpPr txBox="1"/>
          <p:nvPr/>
        </p:nvSpPr>
        <p:spPr>
          <a:xfrm>
            <a:off x="6228184" y="1463288"/>
            <a:ext cx="2880320" cy="369332"/>
          </a:xfrm>
          <a:prstGeom prst="rect">
            <a:avLst/>
          </a:prstGeom>
          <a:noFill/>
        </p:spPr>
        <p:txBody>
          <a:bodyPr wrap="square" rtlCol="0">
            <a:spAutoFit/>
          </a:bodyPr>
          <a:lstStyle/>
          <a:p>
            <a:pPr algn="ctr"/>
            <a:r>
              <a:rPr lang="zh-CN" altLang="en-US" b="1" dirty="0">
                <a:solidFill>
                  <a:schemeClr val="accent1"/>
                </a:solidFill>
                <a:cs typeface="+mn-ea"/>
              </a:rPr>
              <a:t>某某科技有限公司</a:t>
            </a:r>
            <a:endParaRPr lang="zh-CN" altLang="en-US" b="1" dirty="0">
              <a:solidFill>
                <a:schemeClr val="accent1"/>
              </a:solidFill>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600" advTm="10000">
        <p14:gallery dir="l"/>
      </p:transition>
    </mc:Choice>
    <mc:Fallback>
      <p:transition spd="slow" advTm="10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250"/>
                                            <p:tgtEl>
                                              <p:spTgt spid="2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250"/>
                                            <p:tgtEl>
                                              <p:spTgt spid="1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250"/>
                                            <p:tgtEl>
                                              <p:spTgt spid="2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25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250"/>
                                            <p:tgtEl>
                                              <p:spTgt spid="25"/>
                                            </p:tgtEl>
                                          </p:cBhvr>
                                        </p:animEffect>
                                      </p:childTnLst>
                                    </p:cTn>
                                  </p:par>
                                </p:childTnLst>
                              </p:cTn>
                            </p:par>
                            <p:par>
                              <p:cTn id="24" fill="hold">
                                <p:stCondLst>
                                  <p:cond delay="2500"/>
                                </p:stCondLst>
                                <p:childTnLst>
                                  <p:par>
                                    <p:cTn id="25" presetID="2" presetClass="entr" presetSubtype="8" fill="hold" grpId="0" nodeType="afterEffect" p14:presetBounceEnd="50000">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14:bounceEnd="50000">
                                          <p:cBhvr additive="base">
                                            <p:cTn id="27" dur="20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8" dur="20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50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50000">
                                          <p:cBhvr additive="base">
                                            <p:cTn id="31" dur="20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32" dur="2000" fill="hold"/>
                                            <p:tgtEl>
                                              <p:spTgt spid="15"/>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2" fill="hold" grpId="0" nodeType="afterEffect">
                                      <p:stCondLst>
                                        <p:cond delay="0"/>
                                      </p:stCondLst>
                                      <p:iterate type="lt">
                                        <p:tmPct val="20000"/>
                                      </p:iterate>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1+#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childTnLst>
                              </p:cTn>
                            </p:par>
                            <p:par>
                              <p:cTn id="38" fill="hold">
                                <p:stCondLst>
                                  <p:cond delay="4449"/>
                                </p:stCondLst>
                                <p:childTnLst>
                                  <p:par>
                                    <p:cTn id="39" presetID="52" presetClass="entr" presetSubtype="0" fill="hold" grpId="0" nodeType="afterEffect">
                                      <p:stCondLst>
                                        <p:cond delay="0"/>
                                      </p:stCondLst>
                                      <p:iterate type="lt">
                                        <p:tmPct val="15000"/>
                                      </p:iterate>
                                      <p:childTnLst>
                                        <p:set>
                                          <p:cBhvr>
                                            <p:cTn id="40" dur="1" fill="hold">
                                              <p:stCondLst>
                                                <p:cond delay="0"/>
                                              </p:stCondLst>
                                            </p:cTn>
                                            <p:tgtEl>
                                              <p:spTgt spid="11"/>
                                            </p:tgtEl>
                                            <p:attrNameLst>
                                              <p:attrName>style.visibility</p:attrName>
                                            </p:attrNameLst>
                                          </p:cBhvr>
                                          <p:to>
                                            <p:strVal val="visible"/>
                                          </p:to>
                                        </p:set>
                                        <p:animScale>
                                          <p:cBhvr>
                                            <p:cTn id="41" dur="25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250" decel="50000" fill="hold">
                                              <p:stCondLst>
                                                <p:cond delay="0"/>
                                              </p:stCondLst>
                                            </p:cTn>
                                            <p:tgtEl>
                                              <p:spTgt spid="11"/>
                                            </p:tgtEl>
                                            <p:attrNameLst>
                                              <p:attrName>ppt_x</p:attrName>
                                              <p:attrName>ppt_y</p:attrName>
                                            </p:attrNameLst>
                                          </p:cBhvr>
                                        </p:animMotion>
                                        <p:animEffect transition="in" filter="fade">
                                          <p:cBhvr>
                                            <p:cTn id="43"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1" grpId="0"/>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250"/>
                                            <p:tgtEl>
                                              <p:spTgt spid="2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250"/>
                                            <p:tgtEl>
                                              <p:spTgt spid="1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250"/>
                                            <p:tgtEl>
                                              <p:spTgt spid="2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25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250"/>
                                            <p:tgtEl>
                                              <p:spTgt spid="25"/>
                                            </p:tgtEl>
                                          </p:cBhvr>
                                        </p:animEffect>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000" fill="hold"/>
                                            <p:tgtEl>
                                              <p:spTgt spid="5"/>
                                            </p:tgtEl>
                                            <p:attrNameLst>
                                              <p:attrName>ppt_x</p:attrName>
                                            </p:attrNameLst>
                                          </p:cBhvr>
                                          <p:tavLst>
                                            <p:tav tm="0">
                                              <p:val>
                                                <p:strVal val="0-#ppt_w/2"/>
                                              </p:val>
                                            </p:tav>
                                            <p:tav tm="100000">
                                              <p:val>
                                                <p:strVal val="#ppt_x"/>
                                              </p:val>
                                            </p:tav>
                                          </p:tavLst>
                                        </p:anim>
                                        <p:anim calcmode="lin" valueType="num">
                                          <p:cBhvr additive="base">
                                            <p:cTn id="28" dur="20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2000" fill="hold"/>
                                            <p:tgtEl>
                                              <p:spTgt spid="15"/>
                                            </p:tgtEl>
                                            <p:attrNameLst>
                                              <p:attrName>ppt_x</p:attrName>
                                            </p:attrNameLst>
                                          </p:cBhvr>
                                          <p:tavLst>
                                            <p:tav tm="0">
                                              <p:val>
                                                <p:strVal val="1+#ppt_w/2"/>
                                              </p:val>
                                            </p:tav>
                                            <p:tav tm="100000">
                                              <p:val>
                                                <p:strVal val="#ppt_x"/>
                                              </p:val>
                                            </p:tav>
                                          </p:tavLst>
                                        </p:anim>
                                        <p:anim calcmode="lin" valueType="num">
                                          <p:cBhvr additive="base">
                                            <p:cTn id="32" dur="2000" fill="hold"/>
                                            <p:tgtEl>
                                              <p:spTgt spid="15"/>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2" fill="hold" grpId="0" nodeType="afterEffect">
                                      <p:stCondLst>
                                        <p:cond delay="0"/>
                                      </p:stCondLst>
                                      <p:iterate type="lt">
                                        <p:tmPct val="20000"/>
                                      </p:iterate>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1+#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childTnLst>
                              </p:cTn>
                            </p:par>
                            <p:par>
                              <p:cTn id="38" fill="hold">
                                <p:stCondLst>
                                  <p:cond delay="4449"/>
                                </p:stCondLst>
                                <p:childTnLst>
                                  <p:par>
                                    <p:cTn id="39" presetID="52" presetClass="entr" presetSubtype="0" fill="hold" grpId="0" nodeType="afterEffect">
                                      <p:stCondLst>
                                        <p:cond delay="0"/>
                                      </p:stCondLst>
                                      <p:iterate type="lt">
                                        <p:tmPct val="15000"/>
                                      </p:iterate>
                                      <p:childTnLst>
                                        <p:set>
                                          <p:cBhvr>
                                            <p:cTn id="40" dur="1" fill="hold">
                                              <p:stCondLst>
                                                <p:cond delay="0"/>
                                              </p:stCondLst>
                                            </p:cTn>
                                            <p:tgtEl>
                                              <p:spTgt spid="11"/>
                                            </p:tgtEl>
                                            <p:attrNameLst>
                                              <p:attrName>style.visibility</p:attrName>
                                            </p:attrNameLst>
                                          </p:cBhvr>
                                          <p:to>
                                            <p:strVal val="visible"/>
                                          </p:to>
                                        </p:set>
                                        <p:animScale>
                                          <p:cBhvr>
                                            <p:cTn id="41" dur="25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250" decel="50000" fill="hold">
                                              <p:stCondLst>
                                                <p:cond delay="0"/>
                                              </p:stCondLst>
                                            </p:cTn>
                                            <p:tgtEl>
                                              <p:spTgt spid="11"/>
                                            </p:tgtEl>
                                            <p:attrNameLst>
                                              <p:attrName>ppt_x</p:attrName>
                                              <p:attrName>ppt_y</p:attrName>
                                            </p:attrNameLst>
                                          </p:cBhvr>
                                        </p:animMotion>
                                        <p:animEffect transition="in" filter="fade">
                                          <p:cBhvr>
                                            <p:cTn id="43"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1" grpId="0"/>
          <p:bldP spid="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013" y="1141426"/>
            <a:ext cx="4173801" cy="4011050"/>
          </a:xfrm>
          <a:prstGeom prst="rect">
            <a:avLst/>
          </a:prstGeom>
        </p:spPr>
      </p:pic>
      <p:grpSp>
        <p:nvGrpSpPr>
          <p:cNvPr id="6" name="Group 29"/>
          <p:cNvGrpSpPr/>
          <p:nvPr/>
        </p:nvGrpSpPr>
        <p:grpSpPr bwMode="auto">
          <a:xfrm>
            <a:off x="2848210" y="2119953"/>
            <a:ext cx="5761038" cy="2515363"/>
            <a:chOff x="1519" y="1661"/>
            <a:chExt cx="3629" cy="1633"/>
          </a:xfrm>
        </p:grpSpPr>
        <p:sp>
          <p:nvSpPr>
            <p:cNvPr id="7" name="Freeform 30"/>
            <p:cNvSpPr/>
            <p:nvPr/>
          </p:nvSpPr>
          <p:spPr bwMode="auto">
            <a:xfrm>
              <a:off x="2245" y="2886"/>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8" name="Freeform 31"/>
            <p:cNvSpPr/>
            <p:nvPr/>
          </p:nvSpPr>
          <p:spPr bwMode="auto">
            <a:xfrm>
              <a:off x="2970" y="2477"/>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9" name="Freeform 32"/>
            <p:cNvSpPr/>
            <p:nvPr/>
          </p:nvSpPr>
          <p:spPr bwMode="auto">
            <a:xfrm>
              <a:off x="3696" y="2069"/>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0" name="Freeform 33"/>
            <p:cNvSpPr/>
            <p:nvPr/>
          </p:nvSpPr>
          <p:spPr bwMode="auto">
            <a:xfrm>
              <a:off x="4422" y="1661"/>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solidFill>
                    <a:srgbClr val="C8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1" name="Line 34"/>
            <p:cNvSpPr>
              <a:spLocks noChangeShapeType="1"/>
            </p:cNvSpPr>
            <p:nvPr/>
          </p:nvSpPr>
          <p:spPr bwMode="auto">
            <a:xfrm flipH="1">
              <a:off x="1519" y="3294"/>
              <a:ext cx="726" cy="0"/>
            </a:xfrm>
            <a:prstGeom prst="line">
              <a:avLst/>
            </a:prstGeom>
            <a:noFill/>
            <a:ln w="25400">
              <a:solidFill>
                <a:schemeClr val="bg1">
                  <a:lumMod val="7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FFFFFF"/>
                </a:solidFill>
                <a:latin typeface="微软雅黑" panose="020B0503020204020204" pitchFamily="34" charset="-122"/>
                <a:ea typeface="微软雅黑" panose="020B0503020204020204" pitchFamily="34" charset="-122"/>
              </a:endParaRPr>
            </a:p>
          </p:txBody>
        </p:sp>
      </p:grpSp>
      <p:sp>
        <p:nvSpPr>
          <p:cNvPr id="12" name="AutoShape 44"/>
          <p:cNvSpPr>
            <a:spLocks noChangeArrowheads="1"/>
          </p:cNvSpPr>
          <p:nvPr/>
        </p:nvSpPr>
        <p:spPr bwMode="auto">
          <a:xfrm rot="17429801">
            <a:off x="6648695" y="1135371"/>
            <a:ext cx="908795" cy="936625"/>
          </a:xfrm>
          <a:custGeom>
            <a:avLst/>
            <a:gdLst>
              <a:gd name="G0" fmla="+- 0 0 0"/>
              <a:gd name="G1" fmla="+- -7261746 0 0"/>
              <a:gd name="G2" fmla="+- 0 0 -7261746"/>
              <a:gd name="G3" fmla="+- 10800 0 0"/>
              <a:gd name="G4" fmla="+- 0 0 0"/>
              <a:gd name="T0" fmla="*/ 360 256 1"/>
              <a:gd name="T1" fmla="*/ 0 256 1"/>
              <a:gd name="G5" fmla="+- G2 T0 T1"/>
              <a:gd name="G6" fmla="?: G2 G2 G5"/>
              <a:gd name="G7" fmla="+- 0 0 G6"/>
              <a:gd name="G8" fmla="+- 5400 0 0"/>
              <a:gd name="G9" fmla="+- 0 0 -7261746"/>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7261746"/>
              <a:gd name="G36" fmla="sin G34 -7261746"/>
              <a:gd name="G37" fmla="+/ -7261746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6932 w 21600"/>
              <a:gd name="T5" fmla="*/ 1909 h 21600"/>
              <a:gd name="T6" fmla="*/ 7922 w 21600"/>
              <a:gd name="T7" fmla="*/ 3228 h 21600"/>
              <a:gd name="T8" fmla="*/ 13866 w 21600"/>
              <a:gd name="T9" fmla="*/ 6354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a:noFill/>
          </a:ln>
          <a:effectLst/>
        </p:spPr>
        <p:txBody>
          <a:bodyPr wrap="none" anchor="ctr"/>
          <a:lstStyle/>
          <a:p>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4072343" y="3054909"/>
            <a:ext cx="973137" cy="944224"/>
            <a:chOff x="3779838" y="2992462"/>
            <a:chExt cx="973137" cy="973138"/>
          </a:xfrm>
          <a:solidFill>
            <a:schemeClr val="accent1"/>
          </a:solidFill>
        </p:grpSpPr>
        <p:sp>
          <p:nvSpPr>
            <p:cNvPr id="14" name="Oval 10"/>
            <p:cNvSpPr>
              <a:spLocks noChangeArrowheads="1"/>
            </p:cNvSpPr>
            <p:nvPr/>
          </p:nvSpPr>
          <p:spPr bwMode="auto">
            <a:xfrm>
              <a:off x="3779838" y="2992462"/>
              <a:ext cx="973137" cy="973138"/>
            </a:xfrm>
            <a:prstGeom prst="ellipse">
              <a:avLst/>
            </a:prstGeom>
            <a:grp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solidFill>
                  <a:srgbClr val="FFFFFF"/>
                </a:solidFill>
                <a:latin typeface="Impact" panose="020B0806030902050204" pitchFamily="34" charset="0"/>
                <a:ea typeface="微软雅黑" panose="020B0503020204020204" pitchFamily="34" charset="-122"/>
              </a:endParaRPr>
            </a:p>
          </p:txBody>
        </p:sp>
        <p:sp>
          <p:nvSpPr>
            <p:cNvPr id="15" name="Text Box 46"/>
            <p:cNvSpPr txBox="1">
              <a:spLocks noChangeArrowheads="1"/>
            </p:cNvSpPr>
            <p:nvPr/>
          </p:nvSpPr>
          <p:spPr bwMode="auto">
            <a:xfrm>
              <a:off x="3903168" y="3304570"/>
              <a:ext cx="726481" cy="412362"/>
            </a:xfrm>
            <a:prstGeom prst="rect">
              <a:avLst/>
            </a:prstGeom>
            <a:grpFill/>
            <a:ln w="9525" algn="ctr">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000" dirty="0">
                  <a:solidFill>
                    <a:srgbClr val="FFFFFF"/>
                  </a:solidFill>
                  <a:latin typeface="Impact" panose="020B0806030902050204" pitchFamily="34" charset="0"/>
                  <a:ea typeface="微软雅黑" panose="020B0503020204020204" pitchFamily="34" charset="-122"/>
                </a:rPr>
                <a:t>2008</a:t>
              </a:r>
              <a:endParaRPr lang="en-US" altLang="ko-KR" sz="2000" dirty="0">
                <a:solidFill>
                  <a:srgbClr val="FFFFFF"/>
                </a:solidFill>
                <a:latin typeface="Impact" panose="020B0806030902050204" pitchFamily="34" charset="0"/>
                <a:ea typeface="微软雅黑" panose="020B0503020204020204" pitchFamily="34" charset="-122"/>
              </a:endParaRPr>
            </a:p>
          </p:txBody>
        </p:sp>
      </p:grpSp>
      <p:grpSp>
        <p:nvGrpSpPr>
          <p:cNvPr id="16" name="组合 15"/>
          <p:cNvGrpSpPr/>
          <p:nvPr/>
        </p:nvGrpSpPr>
        <p:grpSpPr>
          <a:xfrm>
            <a:off x="6377249" y="1761098"/>
            <a:ext cx="973137" cy="944223"/>
            <a:chOff x="6084888" y="1698650"/>
            <a:chExt cx="973137" cy="973137"/>
          </a:xfrm>
          <a:solidFill>
            <a:schemeClr val="accent1"/>
          </a:solidFill>
        </p:grpSpPr>
        <p:sp>
          <p:nvSpPr>
            <p:cNvPr id="17" name="Oval 20"/>
            <p:cNvSpPr>
              <a:spLocks noChangeArrowheads="1"/>
            </p:cNvSpPr>
            <p:nvPr/>
          </p:nvSpPr>
          <p:spPr bwMode="auto">
            <a:xfrm>
              <a:off x="6084888" y="1698650"/>
              <a:ext cx="973137" cy="973137"/>
            </a:xfrm>
            <a:prstGeom prst="ellipse">
              <a:avLst/>
            </a:prstGeom>
            <a:grp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solidFill>
                  <a:srgbClr val="FFFFFF"/>
                </a:solidFill>
                <a:latin typeface="Impact" panose="020B0806030902050204" pitchFamily="34" charset="0"/>
                <a:ea typeface="微软雅黑" panose="020B0503020204020204" pitchFamily="34" charset="-122"/>
              </a:endParaRPr>
            </a:p>
          </p:txBody>
        </p:sp>
        <p:sp>
          <p:nvSpPr>
            <p:cNvPr id="18" name="Text Box 48"/>
            <p:cNvSpPr txBox="1">
              <a:spLocks noChangeArrowheads="1"/>
            </p:cNvSpPr>
            <p:nvPr/>
          </p:nvSpPr>
          <p:spPr bwMode="auto">
            <a:xfrm>
              <a:off x="6227452" y="2010757"/>
              <a:ext cx="688009" cy="41236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000" dirty="0">
                  <a:solidFill>
                    <a:srgbClr val="FFFFFF"/>
                  </a:solidFill>
                  <a:latin typeface="Impact" panose="020B0806030902050204" pitchFamily="34" charset="0"/>
                  <a:ea typeface="微软雅黑" panose="020B0503020204020204" pitchFamily="34" charset="-122"/>
                </a:rPr>
                <a:t>2016</a:t>
              </a:r>
              <a:endParaRPr lang="en-US" altLang="ko-KR" sz="2000" dirty="0">
                <a:solidFill>
                  <a:srgbClr val="FFFFFF"/>
                </a:solidFill>
                <a:latin typeface="Impact" panose="020B0806030902050204" pitchFamily="34" charset="0"/>
                <a:ea typeface="微软雅黑" panose="020B0503020204020204" pitchFamily="34" charset="-122"/>
              </a:endParaRPr>
            </a:p>
          </p:txBody>
        </p:sp>
      </p:grpSp>
      <p:grpSp>
        <p:nvGrpSpPr>
          <p:cNvPr id="19" name="组合 18"/>
          <p:cNvGrpSpPr/>
          <p:nvPr/>
        </p:nvGrpSpPr>
        <p:grpSpPr>
          <a:xfrm>
            <a:off x="5223110" y="2407207"/>
            <a:ext cx="973138" cy="944224"/>
            <a:chOff x="4930775" y="2344762"/>
            <a:chExt cx="973138" cy="973138"/>
          </a:xfrm>
          <a:solidFill>
            <a:schemeClr val="accent2"/>
          </a:solidFill>
        </p:grpSpPr>
        <p:sp>
          <p:nvSpPr>
            <p:cNvPr id="20" name="Oval 15"/>
            <p:cNvSpPr>
              <a:spLocks noChangeArrowheads="1"/>
            </p:cNvSpPr>
            <p:nvPr/>
          </p:nvSpPr>
          <p:spPr bwMode="auto">
            <a:xfrm>
              <a:off x="4930775" y="2344762"/>
              <a:ext cx="973138" cy="973138"/>
            </a:xfrm>
            <a:prstGeom prst="ellipse">
              <a:avLst/>
            </a:prstGeom>
            <a:grp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solidFill>
                  <a:srgbClr val="FFFFFF"/>
                </a:solidFill>
                <a:latin typeface="Impact" panose="020B0806030902050204" pitchFamily="34" charset="0"/>
                <a:ea typeface="微软雅黑" panose="020B0503020204020204" pitchFamily="34" charset="-122"/>
              </a:endParaRPr>
            </a:p>
          </p:txBody>
        </p:sp>
        <p:sp>
          <p:nvSpPr>
            <p:cNvPr id="21" name="Text Box 49"/>
            <p:cNvSpPr txBox="1">
              <a:spLocks noChangeArrowheads="1"/>
            </p:cNvSpPr>
            <p:nvPr/>
          </p:nvSpPr>
          <p:spPr bwMode="auto">
            <a:xfrm>
              <a:off x="5078952" y="2656870"/>
              <a:ext cx="676788" cy="41236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000" dirty="0">
                  <a:solidFill>
                    <a:srgbClr val="FFFFFF"/>
                  </a:solidFill>
                  <a:latin typeface="Impact" panose="020B0806030902050204" pitchFamily="34" charset="0"/>
                  <a:ea typeface="微软雅黑" panose="020B0503020204020204" pitchFamily="34" charset="-122"/>
                </a:rPr>
                <a:t>2012</a:t>
              </a:r>
              <a:endParaRPr lang="en-US" altLang="ko-KR" sz="2000" dirty="0">
                <a:solidFill>
                  <a:srgbClr val="FFFFFF"/>
                </a:solidFill>
                <a:latin typeface="Impact" panose="020B0806030902050204" pitchFamily="34" charset="0"/>
                <a:ea typeface="微软雅黑" panose="020B0503020204020204" pitchFamily="34" charset="-122"/>
              </a:endParaRPr>
            </a:p>
          </p:txBody>
        </p:sp>
      </p:grpSp>
      <p:grpSp>
        <p:nvGrpSpPr>
          <p:cNvPr id="22" name="组合 21"/>
          <p:cNvGrpSpPr/>
          <p:nvPr/>
        </p:nvGrpSpPr>
        <p:grpSpPr>
          <a:xfrm>
            <a:off x="7528160" y="1111809"/>
            <a:ext cx="973138" cy="944224"/>
            <a:chOff x="7235825" y="1049362"/>
            <a:chExt cx="973138" cy="973138"/>
          </a:xfrm>
          <a:solidFill>
            <a:schemeClr val="accent1"/>
          </a:solidFill>
        </p:grpSpPr>
        <p:sp>
          <p:nvSpPr>
            <p:cNvPr id="23" name="Oval 25"/>
            <p:cNvSpPr>
              <a:spLocks noChangeArrowheads="1"/>
            </p:cNvSpPr>
            <p:nvPr/>
          </p:nvSpPr>
          <p:spPr bwMode="auto">
            <a:xfrm>
              <a:off x="7235825" y="1049362"/>
              <a:ext cx="973138" cy="973138"/>
            </a:xfrm>
            <a:prstGeom prst="ellipse">
              <a:avLst/>
            </a:prstGeom>
            <a:grp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solidFill>
                  <a:srgbClr val="FFFFFF"/>
                </a:solidFill>
                <a:latin typeface="Impact" panose="020B0806030902050204" pitchFamily="34" charset="0"/>
                <a:ea typeface="微软雅黑" panose="020B0503020204020204" pitchFamily="34" charset="-122"/>
              </a:endParaRPr>
            </a:p>
          </p:txBody>
        </p:sp>
        <p:sp>
          <p:nvSpPr>
            <p:cNvPr id="24" name="Text Box 50"/>
            <p:cNvSpPr txBox="1">
              <a:spLocks noChangeArrowheads="1"/>
            </p:cNvSpPr>
            <p:nvPr/>
          </p:nvSpPr>
          <p:spPr bwMode="auto">
            <a:xfrm>
              <a:off x="7379193" y="1361470"/>
              <a:ext cx="686406" cy="41236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2000" dirty="0">
                  <a:solidFill>
                    <a:srgbClr val="FFFFFF"/>
                  </a:solidFill>
                  <a:latin typeface="Impact" panose="020B0806030902050204" pitchFamily="34" charset="0"/>
                  <a:ea typeface="微软雅黑" panose="020B0503020204020204" pitchFamily="34" charset="-122"/>
                </a:rPr>
                <a:t>2018</a:t>
              </a:r>
              <a:endParaRPr lang="en-US" altLang="ko-KR" sz="2000" dirty="0">
                <a:solidFill>
                  <a:srgbClr val="FFFFFF"/>
                </a:solidFill>
                <a:latin typeface="Impact" panose="020B0806030902050204" pitchFamily="34" charset="0"/>
                <a:ea typeface="微软雅黑" panose="020B0503020204020204" pitchFamily="34" charset="-122"/>
              </a:endParaRPr>
            </a:p>
          </p:txBody>
        </p:sp>
      </p:grpSp>
      <p:sp>
        <p:nvSpPr>
          <p:cNvPr id="3" name="标题 2"/>
          <p:cNvSpPr>
            <a:spLocks noGrp="1"/>
          </p:cNvSpPr>
          <p:nvPr>
            <p:ph type="title"/>
          </p:nvPr>
        </p:nvSpPr>
        <p:spPr/>
        <p:txBody>
          <a:bodyPr/>
          <a:lstStyle/>
          <a:p>
            <a:r>
              <a:rPr lang="zh-CN" altLang="en-US" sz="2000" dirty="0">
                <a:solidFill>
                  <a:prstClr val="black">
                    <a:lumMod val="65000"/>
                    <a:lumOff val="35000"/>
                  </a:prstClr>
                </a:solidFill>
              </a:rPr>
              <a:t>发展历程</a:t>
            </a:r>
            <a:r>
              <a:rPr lang="en-US" altLang="zh-CN" sz="1200" dirty="0">
                <a:solidFill>
                  <a:prstClr val="black">
                    <a:lumMod val="65000"/>
                    <a:lumOff val="35000"/>
                  </a:prstClr>
                </a:solidFill>
              </a:rPr>
              <a:t>(Development history)</a:t>
            </a:r>
            <a:endParaRPr lang="zh-CN" altLang="en-US" dirty="0"/>
          </a:p>
        </p:txBody>
      </p:sp>
      <p:sp>
        <p:nvSpPr>
          <p:cNvPr id="27" name="TextBox 11"/>
          <p:cNvSpPr txBox="1"/>
          <p:nvPr/>
        </p:nvSpPr>
        <p:spPr>
          <a:xfrm>
            <a:off x="4036045" y="4117045"/>
            <a:ext cx="1516836" cy="323165"/>
          </a:xfrm>
          <a:prstGeom prst="rect">
            <a:avLst/>
          </a:prstGeom>
          <a:noFill/>
        </p:spPr>
        <p:txBody>
          <a:bodyPr wrap="square" tIns="0" bIns="0" rtlCol="0" anchor="t">
            <a:spAutoFit/>
          </a:bodyPr>
          <a:lstStyle/>
          <a:p>
            <a:pPr marL="285750" indent="-285750">
              <a:lnSpc>
                <a:spcPct val="150000"/>
              </a:lnSpc>
              <a:buClr>
                <a:schemeClr val="accent1"/>
              </a:buClr>
              <a:buFont typeface="Wingdings" panose="05000000000000000000" pitchFamily="2" charset="2"/>
              <a:buChar char="n"/>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28" name="TextBox 12"/>
          <p:cNvSpPr txBox="1"/>
          <p:nvPr/>
        </p:nvSpPr>
        <p:spPr>
          <a:xfrm>
            <a:off x="4036045" y="4403888"/>
            <a:ext cx="1548000" cy="400110"/>
          </a:xfrm>
          <a:prstGeom prst="rect">
            <a:avLst/>
          </a:prstGeom>
          <a:noFill/>
        </p:spPr>
        <p:txBody>
          <a:bodyPr wrap="square" rtlCol="0">
            <a:spAutoFit/>
          </a:bodyPr>
          <a:lstStyle/>
          <a:p>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TextBox 11"/>
          <p:cNvSpPr txBox="1"/>
          <p:nvPr/>
        </p:nvSpPr>
        <p:spPr>
          <a:xfrm>
            <a:off x="5257758" y="3518044"/>
            <a:ext cx="1516836" cy="323165"/>
          </a:xfrm>
          <a:prstGeom prst="rect">
            <a:avLst/>
          </a:prstGeom>
          <a:noFill/>
        </p:spPr>
        <p:txBody>
          <a:bodyPr wrap="square" tIns="0" bIns="0" rtlCol="0" anchor="t">
            <a:spAutoFit/>
          </a:bodyPr>
          <a:lstStyle/>
          <a:p>
            <a:pPr marL="285750" indent="-285750">
              <a:lnSpc>
                <a:spcPct val="150000"/>
              </a:lnSpc>
              <a:buClr>
                <a:schemeClr val="accent1"/>
              </a:buClr>
              <a:buFont typeface="Wingdings" panose="05000000000000000000" pitchFamily="2" charset="2"/>
              <a:buChar char="n"/>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30" name="TextBox 12"/>
          <p:cNvSpPr txBox="1"/>
          <p:nvPr/>
        </p:nvSpPr>
        <p:spPr>
          <a:xfrm>
            <a:off x="5257758" y="3804887"/>
            <a:ext cx="1548000" cy="400110"/>
          </a:xfrm>
          <a:prstGeom prst="rect">
            <a:avLst/>
          </a:prstGeom>
          <a:noFill/>
        </p:spPr>
        <p:txBody>
          <a:bodyPr wrap="square" rtlCol="0">
            <a:spAutoFit/>
          </a:bodyPr>
          <a:lstStyle/>
          <a:p>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TextBox 11"/>
          <p:cNvSpPr txBox="1"/>
          <p:nvPr/>
        </p:nvSpPr>
        <p:spPr>
          <a:xfrm>
            <a:off x="6419984" y="2883828"/>
            <a:ext cx="1516836" cy="323165"/>
          </a:xfrm>
          <a:prstGeom prst="rect">
            <a:avLst/>
          </a:prstGeom>
          <a:noFill/>
        </p:spPr>
        <p:txBody>
          <a:bodyPr wrap="square" tIns="0" bIns="0" rtlCol="0" anchor="t">
            <a:spAutoFit/>
          </a:bodyPr>
          <a:lstStyle/>
          <a:p>
            <a:pPr marL="285750" indent="-285750">
              <a:lnSpc>
                <a:spcPct val="150000"/>
              </a:lnSpc>
              <a:buClr>
                <a:schemeClr val="accent1"/>
              </a:buClr>
              <a:buFont typeface="Wingdings" panose="05000000000000000000" pitchFamily="2" charset="2"/>
              <a:buChar char="n"/>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32" name="TextBox 12"/>
          <p:cNvSpPr txBox="1"/>
          <p:nvPr/>
        </p:nvSpPr>
        <p:spPr>
          <a:xfrm>
            <a:off x="6419984" y="3170714"/>
            <a:ext cx="1548000" cy="400110"/>
          </a:xfrm>
          <a:prstGeom prst="rect">
            <a:avLst/>
          </a:prstGeom>
          <a:noFill/>
        </p:spPr>
        <p:txBody>
          <a:bodyPr wrap="square" rtlCol="0">
            <a:spAutoFit/>
          </a:bodyPr>
          <a:lstStyle/>
          <a:p>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3" name="TextBox 11"/>
          <p:cNvSpPr txBox="1"/>
          <p:nvPr/>
        </p:nvSpPr>
        <p:spPr>
          <a:xfrm>
            <a:off x="7638827" y="2301520"/>
            <a:ext cx="1516836" cy="323165"/>
          </a:xfrm>
          <a:prstGeom prst="rect">
            <a:avLst/>
          </a:prstGeom>
          <a:noFill/>
        </p:spPr>
        <p:txBody>
          <a:bodyPr wrap="square" tIns="0" bIns="0" rtlCol="0" anchor="t">
            <a:spAutoFit/>
          </a:bodyPr>
          <a:lstStyle/>
          <a:p>
            <a:pPr marL="285750" indent="-285750">
              <a:lnSpc>
                <a:spcPct val="150000"/>
              </a:lnSpc>
              <a:buClr>
                <a:schemeClr val="accent1"/>
              </a:buClr>
              <a:buFont typeface="Wingdings" panose="05000000000000000000" pitchFamily="2" charset="2"/>
              <a:buChar char="n"/>
            </a:pPr>
            <a:r>
              <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34" name="TextBox 12"/>
          <p:cNvSpPr txBox="1"/>
          <p:nvPr/>
        </p:nvSpPr>
        <p:spPr>
          <a:xfrm>
            <a:off x="7638827" y="2588364"/>
            <a:ext cx="1548000" cy="400110"/>
          </a:xfrm>
          <a:prstGeom prst="rect">
            <a:avLst/>
          </a:prstGeom>
          <a:noFill/>
        </p:spPr>
        <p:txBody>
          <a:bodyPr wrap="square" rtlCol="0">
            <a:spAutoFit/>
          </a:bodyPr>
          <a:lstStyle/>
          <a:p>
            <a:r>
              <a:rPr lang="zh-CN" altLang="en-US" sz="1000" dirty="0">
                <a:solidFill>
                  <a:schemeClr val="bg1">
                    <a:lumMod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0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7000">
        <p14:gallery dir="l"/>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3500"/>
                            </p:stCondLst>
                            <p:childTnLst>
                              <p:par>
                                <p:cTn id="36" presetID="53" presetClass="entr" presetSubtype="16"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par>
                          <p:cTn id="41" fill="hold">
                            <p:stCondLst>
                              <p:cond delay="4000"/>
                            </p:stCondLst>
                            <p:childTnLst>
                              <p:par>
                                <p:cTn id="42" presetID="14" presetClass="entr" presetSubtype="1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randombar(horizontal)">
                                      <p:cBhvr>
                                        <p:cTn id="44" dur="500"/>
                                        <p:tgtEl>
                                          <p:spTgt spid="27"/>
                                        </p:tgtEl>
                                      </p:cBhvr>
                                    </p:animEffect>
                                  </p:childTnLst>
                                </p:cTn>
                              </p:par>
                              <p:par>
                                <p:cTn id="45" presetID="47" presetClass="entr" presetSubtype="0" fill="hold" grpId="0" nodeType="withEffect">
                                  <p:stCondLst>
                                    <p:cond delay="40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50"/>
                                        <p:tgtEl>
                                          <p:spTgt spid="28"/>
                                        </p:tgtEl>
                                      </p:cBhvr>
                                    </p:animEffect>
                                    <p:anim calcmode="lin" valueType="num">
                                      <p:cBhvr>
                                        <p:cTn id="48" dur="250" fill="hold"/>
                                        <p:tgtEl>
                                          <p:spTgt spid="28"/>
                                        </p:tgtEl>
                                        <p:attrNameLst>
                                          <p:attrName>ppt_x</p:attrName>
                                        </p:attrNameLst>
                                      </p:cBhvr>
                                      <p:tavLst>
                                        <p:tav tm="0">
                                          <p:val>
                                            <p:strVal val="#ppt_x"/>
                                          </p:val>
                                        </p:tav>
                                        <p:tav tm="100000">
                                          <p:val>
                                            <p:strVal val="#ppt_x"/>
                                          </p:val>
                                        </p:tav>
                                      </p:tavLst>
                                    </p:anim>
                                    <p:anim calcmode="lin" valueType="num">
                                      <p:cBhvr>
                                        <p:cTn id="49" dur="250" fill="hold"/>
                                        <p:tgtEl>
                                          <p:spTgt spid="28"/>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14" presetClass="entr" presetSubtype="1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randombar(horizontal)">
                                      <p:cBhvr>
                                        <p:cTn id="53" dur="500"/>
                                        <p:tgtEl>
                                          <p:spTgt spid="29"/>
                                        </p:tgtEl>
                                      </p:cBhvr>
                                    </p:animEffect>
                                  </p:childTnLst>
                                </p:cTn>
                              </p:par>
                              <p:par>
                                <p:cTn id="54" presetID="47" presetClass="entr" presetSubtype="0" fill="hold" grpId="0" nodeType="withEffect">
                                  <p:stCondLst>
                                    <p:cond delay="40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anim calcmode="lin" valueType="num">
                                      <p:cBhvr>
                                        <p:cTn id="57" dur="250" fill="hold"/>
                                        <p:tgtEl>
                                          <p:spTgt spid="30"/>
                                        </p:tgtEl>
                                        <p:attrNameLst>
                                          <p:attrName>ppt_x</p:attrName>
                                        </p:attrNameLst>
                                      </p:cBhvr>
                                      <p:tavLst>
                                        <p:tav tm="0">
                                          <p:val>
                                            <p:strVal val="#ppt_x"/>
                                          </p:val>
                                        </p:tav>
                                        <p:tav tm="100000">
                                          <p:val>
                                            <p:strVal val="#ppt_x"/>
                                          </p:val>
                                        </p:tav>
                                      </p:tavLst>
                                    </p:anim>
                                    <p:anim calcmode="lin" valueType="num">
                                      <p:cBhvr>
                                        <p:cTn id="58" dur="250" fill="hold"/>
                                        <p:tgtEl>
                                          <p:spTgt spid="30"/>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14" presetClass="entr" presetSubtype="1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randombar(horizontal)">
                                      <p:cBhvr>
                                        <p:cTn id="62" dur="500"/>
                                        <p:tgtEl>
                                          <p:spTgt spid="31"/>
                                        </p:tgtEl>
                                      </p:cBhvr>
                                    </p:animEffect>
                                  </p:childTnLst>
                                </p:cTn>
                              </p:par>
                              <p:par>
                                <p:cTn id="63" presetID="47" presetClass="entr" presetSubtype="0" fill="hold" grpId="0" nodeType="withEffect">
                                  <p:stCondLst>
                                    <p:cond delay="40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250"/>
                                        <p:tgtEl>
                                          <p:spTgt spid="32"/>
                                        </p:tgtEl>
                                      </p:cBhvr>
                                    </p:animEffect>
                                    <p:anim calcmode="lin" valueType="num">
                                      <p:cBhvr>
                                        <p:cTn id="66" dur="250" fill="hold"/>
                                        <p:tgtEl>
                                          <p:spTgt spid="32"/>
                                        </p:tgtEl>
                                        <p:attrNameLst>
                                          <p:attrName>ppt_x</p:attrName>
                                        </p:attrNameLst>
                                      </p:cBhvr>
                                      <p:tavLst>
                                        <p:tav tm="0">
                                          <p:val>
                                            <p:strVal val="#ppt_x"/>
                                          </p:val>
                                        </p:tav>
                                        <p:tav tm="100000">
                                          <p:val>
                                            <p:strVal val="#ppt_x"/>
                                          </p:val>
                                        </p:tav>
                                      </p:tavLst>
                                    </p:anim>
                                    <p:anim calcmode="lin" valueType="num">
                                      <p:cBhvr>
                                        <p:cTn id="67" dur="250" fill="hold"/>
                                        <p:tgtEl>
                                          <p:spTgt spid="32"/>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14" presetClass="entr" presetSubtype="10"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randombar(horizontal)">
                                      <p:cBhvr>
                                        <p:cTn id="71" dur="500"/>
                                        <p:tgtEl>
                                          <p:spTgt spid="33"/>
                                        </p:tgtEl>
                                      </p:cBhvr>
                                    </p:animEffect>
                                  </p:childTnLst>
                                </p:cTn>
                              </p:par>
                              <p:par>
                                <p:cTn id="72" presetID="47" presetClass="entr" presetSubtype="0" fill="hold" grpId="0" nodeType="withEffect">
                                  <p:stCondLst>
                                    <p:cond delay="40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250"/>
                                        <p:tgtEl>
                                          <p:spTgt spid="34"/>
                                        </p:tgtEl>
                                      </p:cBhvr>
                                    </p:animEffect>
                                    <p:anim calcmode="lin" valueType="num">
                                      <p:cBhvr>
                                        <p:cTn id="75" dur="250" fill="hold"/>
                                        <p:tgtEl>
                                          <p:spTgt spid="34"/>
                                        </p:tgtEl>
                                        <p:attrNameLst>
                                          <p:attrName>ppt_x</p:attrName>
                                        </p:attrNameLst>
                                      </p:cBhvr>
                                      <p:tavLst>
                                        <p:tav tm="0">
                                          <p:val>
                                            <p:strVal val="#ppt_x"/>
                                          </p:val>
                                        </p:tav>
                                        <p:tav tm="100000">
                                          <p:val>
                                            <p:strVal val="#ppt_x"/>
                                          </p:val>
                                        </p:tav>
                                      </p:tavLst>
                                    </p:anim>
                                    <p:anim calcmode="lin" valueType="num">
                                      <p:cBhvr>
                                        <p:cTn id="76" dur="2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p:bldP spid="28" grpId="0"/>
      <p:bldP spid="29" grpId="0"/>
      <p:bldP spid="30"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solidFill>
                  <a:prstClr val="black">
                    <a:lumMod val="65000"/>
                    <a:lumOff val="35000"/>
                  </a:prstClr>
                </a:solidFill>
              </a:rPr>
              <a:t>企业荣誉</a:t>
            </a:r>
            <a:r>
              <a:rPr lang="en-US" altLang="zh-CN" sz="1200" dirty="0">
                <a:solidFill>
                  <a:prstClr val="black">
                    <a:lumMod val="65000"/>
                    <a:lumOff val="35000"/>
                  </a:prstClr>
                </a:solidFill>
              </a:rPr>
              <a:t>(Company Honor)</a:t>
            </a:r>
            <a:endParaRPr lang="zh-CN" altLang="en-US" dirty="0"/>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1520" y="2643839"/>
            <a:ext cx="1810604" cy="2497385"/>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3279"/>
            <a:ext cx="3496340" cy="1925068"/>
          </a:xfrm>
          <a:prstGeom prst="rect">
            <a:avLst/>
          </a:prstGeom>
        </p:spPr>
      </p:pic>
      <p:sp>
        <p:nvSpPr>
          <p:cNvPr id="22" name="MH_Other_1"/>
          <p:cNvSpPr/>
          <p:nvPr>
            <p:custDataLst>
              <p:tags r:id="rId3"/>
            </p:custDataLst>
          </p:nvPr>
        </p:nvSpPr>
        <p:spPr>
          <a:xfrm>
            <a:off x="2754632" y="1059806"/>
            <a:ext cx="1620000" cy="2017000"/>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MH_Other_2"/>
          <p:cNvSpPr/>
          <p:nvPr>
            <p:custDataLst>
              <p:tags r:id="rId4"/>
            </p:custDataLst>
          </p:nvPr>
        </p:nvSpPr>
        <p:spPr>
          <a:xfrm>
            <a:off x="4942867" y="1059806"/>
            <a:ext cx="1620000" cy="2017000"/>
          </a:xfrm>
          <a:prstGeom prst="rect">
            <a:avLst/>
          </a:prstGeom>
          <a:solidFill>
            <a:schemeClr val="bg1">
              <a:lumMod val="9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MH_Other_7"/>
          <p:cNvCxnSpPr>
            <a:cxnSpLocks noChangeShapeType="1"/>
          </p:cNvCxnSpPr>
          <p:nvPr>
            <p:custDataLst>
              <p:tags r:id="rId5"/>
            </p:custDataLst>
          </p:nvPr>
        </p:nvCxnSpPr>
        <p:spPr bwMode="auto">
          <a:xfrm>
            <a:off x="3580582" y="3795886"/>
            <a:ext cx="4280773" cy="0"/>
          </a:xfrm>
          <a:prstGeom prst="line">
            <a:avLst/>
          </a:prstGeom>
          <a:noFill/>
          <a:ln w="6350" cap="rnd" algn="ctr">
            <a:solidFill>
              <a:srgbClr val="A8ABB8"/>
            </a:solidFill>
            <a:prstDash val="sysDash"/>
            <a:miter lim="800000"/>
          </a:ln>
          <a:extLst>
            <a:ext uri="{909E8E84-426E-40DD-AFC4-6F175D3DCCD1}">
              <a14:hiddenFill xmlns:a14="http://schemas.microsoft.com/office/drawing/2010/main">
                <a:noFill/>
              </a14:hiddenFill>
            </a:ext>
          </a:extLst>
        </p:spPr>
      </p:cxnSp>
      <p:sp>
        <p:nvSpPr>
          <p:cNvPr id="25" name="MH_Desc_1"/>
          <p:cNvSpPr txBox="1">
            <a:spLocks noChangeArrowheads="1"/>
          </p:cNvSpPr>
          <p:nvPr>
            <p:custDataLst>
              <p:tags r:id="rId6"/>
            </p:custDataLst>
          </p:nvPr>
        </p:nvSpPr>
        <p:spPr bwMode="auto">
          <a:xfrm>
            <a:off x="3337547" y="3867944"/>
            <a:ext cx="4618845" cy="104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a:lnSpc>
                <a:spcPct val="150000"/>
              </a:lnSpc>
              <a:defRPr/>
            </a:pPr>
            <a:r>
              <a:rPr lang="zh-CN" altLang="en-US" sz="1200" dirty="0">
                <a:solidFill>
                  <a:schemeClr val="tx1">
                    <a:lumMod val="65000"/>
                    <a:lumOff val="35000"/>
                  </a:schemeClr>
                </a:solidFill>
                <a:latin typeface="Arial" panose="020B0604020202020204"/>
                <a:ea typeface="微软雅黑" panose="020B0503020204020204" pitchFamily="34" charset="-122"/>
                <a:sym typeface="+mn-lt"/>
              </a:rPr>
              <a:t>您的内容打在这里，或者通过复制您的文本后，在此框中选择粘贴，并选择只保留文字。您的内容打在这里，或者通过复制您的文本后，在此框中选择粘贴，并选择只保留文字。</a:t>
            </a:r>
            <a:endParaRPr lang="zh-CN" altLang="en-US" sz="1600" dirty="0">
              <a:solidFill>
                <a:schemeClr val="tx1">
                  <a:lumMod val="65000"/>
                  <a:lumOff val="35000"/>
                </a:schemeClr>
              </a:solidFill>
              <a:latin typeface="+mn-lt"/>
              <a:ea typeface="+mn-ea"/>
            </a:endParaRPr>
          </a:p>
        </p:txBody>
      </p:sp>
      <p:grpSp>
        <p:nvGrpSpPr>
          <p:cNvPr id="26" name="组合 25"/>
          <p:cNvGrpSpPr/>
          <p:nvPr/>
        </p:nvGrpSpPr>
        <p:grpSpPr>
          <a:xfrm>
            <a:off x="8260494" y="3561274"/>
            <a:ext cx="504000" cy="504000"/>
            <a:chOff x="1031458" y="3043650"/>
            <a:chExt cx="504000" cy="504000"/>
          </a:xfrm>
        </p:grpSpPr>
        <p:sp>
          <p:nvSpPr>
            <p:cNvPr id="27" name="椭圆 26"/>
            <p:cNvSpPr>
              <a:spLocks noChangeAspect="1"/>
            </p:cNvSpPr>
            <p:nvPr/>
          </p:nvSpPr>
          <p:spPr>
            <a:xfrm>
              <a:off x="1031458" y="3043650"/>
              <a:ext cx="504000" cy="504000"/>
            </a:xfrm>
            <a:prstGeom prst="ellipse">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28" name="MH_Other_5"/>
            <p:cNvSpPr/>
            <p:nvPr>
              <p:custDataLst>
                <p:tags r:id="rId7"/>
              </p:custDataLst>
            </p:nvPr>
          </p:nvSpPr>
          <p:spPr>
            <a:xfrm>
              <a:off x="1139458" y="3151650"/>
              <a:ext cx="288000" cy="288000"/>
            </a:xfrm>
            <a:prstGeom prst="donut">
              <a:avLst>
                <a:gd name="adj" fmla="val 9123"/>
              </a:avLst>
            </a:prstGeom>
            <a:solidFill>
              <a:srgbClr val="FFFFFF"/>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400" kern="0">
                <a:solidFill>
                  <a:prstClr val="black"/>
                </a:solidFill>
                <a:latin typeface="Calibri" panose="020F0502020204030204"/>
                <a:ea typeface="宋体" panose="02010600030101010101" pitchFamily="2" charset="-122"/>
              </a:endParaRPr>
            </a:p>
          </p:txBody>
        </p:sp>
        <p:sp>
          <p:nvSpPr>
            <p:cNvPr id="29" name="MH_Other_6"/>
            <p:cNvSpPr>
              <a:spLocks noChangeAspect="1"/>
            </p:cNvSpPr>
            <p:nvPr>
              <p:custDataLst>
                <p:tags r:id="rId8"/>
              </p:custDataLst>
            </p:nvPr>
          </p:nvSpPr>
          <p:spPr>
            <a:xfrm>
              <a:off x="1215596" y="3241030"/>
              <a:ext cx="135724" cy="109241"/>
            </a:xfrm>
            <a:prstGeom prst="rightArrow">
              <a:avLst/>
            </a:prstGeom>
            <a:solidFill>
              <a:srgbClr val="FFFFFF"/>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400" kern="0">
                <a:solidFill>
                  <a:prstClr val="white"/>
                </a:solidFill>
                <a:latin typeface="Calibri" panose="020F0502020204030204"/>
                <a:ea typeface="宋体" panose="02010600030101010101" pitchFamily="2" charset="-122"/>
              </a:endParaRPr>
            </a:p>
          </p:txBody>
        </p:sp>
      </p:grpSp>
      <p:sp>
        <p:nvSpPr>
          <p:cNvPr id="32" name="MH_Other_1"/>
          <p:cNvSpPr/>
          <p:nvPr>
            <p:custDataLst>
              <p:tags r:id="rId9"/>
            </p:custDataLst>
          </p:nvPr>
        </p:nvSpPr>
        <p:spPr>
          <a:xfrm>
            <a:off x="7048252" y="1059806"/>
            <a:ext cx="1620000" cy="2017000"/>
          </a:xfrm>
          <a:prstGeom prst="rect">
            <a:avLst/>
          </a:prstGeom>
          <a:solidFill>
            <a:schemeClr val="bg1">
              <a:lumMod val="95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MH_Other_1"/>
          <p:cNvSpPr>
            <a:spLocks noChangeAspect="1"/>
          </p:cNvSpPr>
          <p:nvPr>
            <p:custDataLst>
              <p:tags r:id="rId10"/>
            </p:custDataLst>
          </p:nvPr>
        </p:nvSpPr>
        <p:spPr>
          <a:xfrm>
            <a:off x="2878488" y="1196062"/>
            <a:ext cx="1372288" cy="1743589"/>
          </a:xfrm>
          <a:prstGeom prst="rect">
            <a:avLst/>
          </a:prstGeom>
          <a:blipFill>
            <a:blip r:embed="rId11"/>
            <a:stretch>
              <a:fillRect/>
            </a:stretch>
          </a:bli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lstStyle/>
          <a:p>
            <a:pPr algn="ctr"/>
            <a:endParaRPr lang="zh-CN" altLang="en-US">
              <a:solidFill>
                <a:prstClr val="white"/>
              </a:solidFill>
            </a:endParaRPr>
          </a:p>
        </p:txBody>
      </p:sp>
      <p:sp>
        <p:nvSpPr>
          <p:cNvPr id="31" name="MH_Other_1"/>
          <p:cNvSpPr>
            <a:spLocks noChangeAspect="1"/>
          </p:cNvSpPr>
          <p:nvPr>
            <p:custDataLst>
              <p:tags r:id="rId12"/>
            </p:custDataLst>
          </p:nvPr>
        </p:nvSpPr>
        <p:spPr>
          <a:xfrm>
            <a:off x="5066723" y="1196062"/>
            <a:ext cx="1372288" cy="1743589"/>
          </a:xfrm>
          <a:prstGeom prst="rect">
            <a:avLst/>
          </a:prstGeom>
          <a:blipFill>
            <a:blip r:embed="rId13"/>
            <a:stretch>
              <a:fillRect/>
            </a:stretch>
          </a:bli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lstStyle/>
          <a:p>
            <a:pPr algn="ctr"/>
            <a:endParaRPr lang="zh-CN" altLang="en-US">
              <a:solidFill>
                <a:prstClr val="white"/>
              </a:solidFill>
            </a:endParaRPr>
          </a:p>
        </p:txBody>
      </p:sp>
      <p:sp>
        <p:nvSpPr>
          <p:cNvPr id="33" name="MH_Other_1"/>
          <p:cNvSpPr>
            <a:spLocks noChangeAspect="1"/>
          </p:cNvSpPr>
          <p:nvPr>
            <p:custDataLst>
              <p:tags r:id="rId14"/>
            </p:custDataLst>
          </p:nvPr>
        </p:nvSpPr>
        <p:spPr>
          <a:xfrm>
            <a:off x="7172108" y="1196062"/>
            <a:ext cx="1372288" cy="1743589"/>
          </a:xfrm>
          <a:prstGeom prst="rect">
            <a:avLst/>
          </a:prstGeom>
          <a:blipFill>
            <a:blip r:embed="rId15"/>
            <a:stretch>
              <a:fillRect/>
            </a:stretch>
          </a:bli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lstStyle/>
          <a:p>
            <a:pPr algn="ctr"/>
            <a:endParaRPr lang="zh-CN" altLang="en-US">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6000">
        <p14:gallery dir="l"/>
      </p:transition>
    </mc:Choice>
    <mc:Fallback>
      <p:transition spd="slow" advTm="6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500"/>
                                            <p:tgtEl>
                                              <p:spTgt spid="4"/>
                                            </p:tgtEl>
                                          </p:cBhvr>
                                        </p:animEffect>
                                      </p:childTnLst>
                                    </p:cTn>
                                  </p:par>
                                </p:childTnLst>
                              </p:cTn>
                            </p:par>
                            <p:par>
                              <p:cTn id="13" fill="hold">
                                <p:stCondLst>
                                  <p:cond delay="1500"/>
                                </p:stCondLst>
                                <p:childTnLst>
                                  <p:par>
                                    <p:cTn id="14" presetID="2" presetClass="entr" presetSubtype="9"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0-#ppt_w/2"/>
                                              </p:val>
                                            </p:tav>
                                            <p:tav tm="100000">
                                              <p:val>
                                                <p:strVal val="#ppt_x"/>
                                              </p:val>
                                            </p:tav>
                                          </p:tavLst>
                                        </p:anim>
                                        <p:anim calcmode="lin" valueType="num">
                                          <p:cBhvr additive="base">
                                            <p:cTn id="17" dur="500" fill="hold"/>
                                            <p:tgtEl>
                                              <p:spTgt spid="22"/>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25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0-#ppt_w/2"/>
                                              </p:val>
                                            </p:tav>
                                            <p:tav tm="100000">
                                              <p:val>
                                                <p:strVal val="#ppt_x"/>
                                              </p:val>
                                            </p:tav>
                                          </p:tavLst>
                                        </p:anim>
                                        <p:anim calcmode="lin" valueType="num">
                                          <p:cBhvr additive="base">
                                            <p:cTn id="21" dur="500" fill="hold"/>
                                            <p:tgtEl>
                                              <p:spTgt spid="23"/>
                                            </p:tgtEl>
                                            <p:attrNameLst>
                                              <p:attrName>ppt_y</p:attrName>
                                            </p:attrNameLst>
                                          </p:cBhvr>
                                          <p:tavLst>
                                            <p:tav tm="0">
                                              <p:val>
                                                <p:strVal val="0-#ppt_h/2"/>
                                              </p:val>
                                            </p:tav>
                                            <p:tav tm="100000">
                                              <p:val>
                                                <p:strVal val="#ppt_y"/>
                                              </p:val>
                                            </p:tav>
                                          </p:tavLst>
                                        </p:anim>
                                      </p:childTnLst>
                                    </p:cTn>
                                  </p:par>
                                  <p:par>
                                    <p:cTn id="22" presetID="2" presetClass="entr" presetSubtype="9" fill="hold" grpId="0" nodeType="withEffect">
                                      <p:stCondLst>
                                        <p:cond delay="50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0-#ppt_w/2"/>
                                              </p:val>
                                            </p:tav>
                                            <p:tav tm="100000">
                                              <p:val>
                                                <p:strVal val="#ppt_x"/>
                                              </p:val>
                                            </p:tav>
                                          </p:tavLst>
                                        </p:anim>
                                        <p:anim calcmode="lin" valueType="num">
                                          <p:cBhvr additive="base">
                                            <p:cTn id="25" dur="500" fill="hold"/>
                                            <p:tgtEl>
                                              <p:spTgt spid="32"/>
                                            </p:tgtEl>
                                            <p:attrNameLst>
                                              <p:attrName>ppt_y</p:attrName>
                                            </p:attrNameLst>
                                          </p:cBhvr>
                                          <p:tavLst>
                                            <p:tav tm="0">
                                              <p:val>
                                                <p:strVal val="0-#ppt_h/2"/>
                                              </p:val>
                                            </p:tav>
                                            <p:tav tm="100000">
                                              <p:val>
                                                <p:strVal val="#ppt_y"/>
                                              </p:val>
                                            </p:tav>
                                          </p:tavLst>
                                        </p:anim>
                                      </p:childTnLst>
                                    </p:cTn>
                                  </p:par>
                                  <p:par>
                                    <p:cTn id="26" presetID="2" presetClass="entr" presetSubtype="3" fill="hold" grpId="0" nodeType="withEffect">
                                      <p:stCondLst>
                                        <p:cond delay="7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1+#ppt_w/2"/>
                                              </p:val>
                                            </p:tav>
                                            <p:tav tm="100000">
                                              <p:val>
                                                <p:strVal val="#ppt_x"/>
                                              </p:val>
                                            </p:tav>
                                          </p:tavLst>
                                        </p:anim>
                                        <p:anim calcmode="lin" valueType="num">
                                          <p:cBhvr additive="base">
                                            <p:cTn id="29" dur="500" fill="hold"/>
                                            <p:tgtEl>
                                              <p:spTgt spid="30"/>
                                            </p:tgtEl>
                                            <p:attrNameLst>
                                              <p:attrName>ppt_y</p:attrName>
                                            </p:attrNameLst>
                                          </p:cBhvr>
                                          <p:tavLst>
                                            <p:tav tm="0">
                                              <p:val>
                                                <p:strVal val="0-#ppt_h/2"/>
                                              </p:val>
                                            </p:tav>
                                            <p:tav tm="100000">
                                              <p:val>
                                                <p:strVal val="#ppt_y"/>
                                              </p:val>
                                            </p:tav>
                                          </p:tavLst>
                                        </p:anim>
                                      </p:childTnLst>
                                    </p:cTn>
                                  </p:par>
                                  <p:par>
                                    <p:cTn id="30" presetID="2" presetClass="entr" presetSubtype="3" fill="hold" grpId="0" nodeType="withEffect">
                                      <p:stCondLst>
                                        <p:cond delay="100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1+#ppt_w/2"/>
                                              </p:val>
                                            </p:tav>
                                            <p:tav tm="100000">
                                              <p:val>
                                                <p:strVal val="#ppt_x"/>
                                              </p:val>
                                            </p:tav>
                                          </p:tavLst>
                                        </p:anim>
                                        <p:anim calcmode="lin" valueType="num">
                                          <p:cBhvr additive="base">
                                            <p:cTn id="33" dur="500" fill="hold"/>
                                            <p:tgtEl>
                                              <p:spTgt spid="31"/>
                                            </p:tgtEl>
                                            <p:attrNameLst>
                                              <p:attrName>ppt_y</p:attrName>
                                            </p:attrNameLst>
                                          </p:cBhvr>
                                          <p:tavLst>
                                            <p:tav tm="0">
                                              <p:val>
                                                <p:strVal val="0-#ppt_h/2"/>
                                              </p:val>
                                            </p:tav>
                                            <p:tav tm="100000">
                                              <p:val>
                                                <p:strVal val="#ppt_y"/>
                                              </p:val>
                                            </p:tav>
                                          </p:tavLst>
                                        </p:anim>
                                      </p:childTnLst>
                                    </p:cTn>
                                  </p:par>
                                  <p:par>
                                    <p:cTn id="34" presetID="2" presetClass="entr" presetSubtype="3" fill="hold" grpId="0" nodeType="withEffect">
                                      <p:stCondLst>
                                        <p:cond delay="125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1+#ppt_w/2"/>
                                              </p:val>
                                            </p:tav>
                                            <p:tav tm="100000">
                                              <p:val>
                                                <p:strVal val="#ppt_x"/>
                                              </p:val>
                                            </p:tav>
                                          </p:tavLst>
                                        </p:anim>
                                        <p:anim calcmode="lin" valueType="num">
                                          <p:cBhvr additive="base">
                                            <p:cTn id="37" dur="500" fill="hold"/>
                                            <p:tgtEl>
                                              <p:spTgt spid="33"/>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8" fill="hold" nodeType="afterEffect" p14:presetBounceEnd="50000">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14:bounceEnd="50000">
                                          <p:cBhvr additive="base">
                                            <p:cTn id="41" dur="10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42" dur="1000" fill="hold"/>
                                            <p:tgtEl>
                                              <p:spTgt spid="26"/>
                                            </p:tgtEl>
                                            <p:attrNameLst>
                                              <p:attrName>ppt_y</p:attrName>
                                            </p:attrNameLst>
                                          </p:cBhvr>
                                          <p:tavLst>
                                            <p:tav tm="0">
                                              <p:val>
                                                <p:strVal val="#ppt_y"/>
                                              </p:val>
                                            </p:tav>
                                            <p:tav tm="100000">
                                              <p:val>
                                                <p:strVal val="#ppt_y"/>
                                              </p:val>
                                            </p:tav>
                                          </p:tavLst>
                                        </p:anim>
                                      </p:childTnLst>
                                    </p:cTn>
                                  </p:par>
                                  <p:par>
                                    <p:cTn id="43" presetID="22" presetClass="entr" presetSubtype="8" fill="hold" nodeType="withEffect">
                                      <p:stCondLst>
                                        <p:cond delay="50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3000"/>
                                </p:stCondLst>
                                <p:childTnLst>
                                  <p:par>
                                    <p:cTn id="47" presetID="25"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52" dur="1000" fill="hold"/>
                                            <p:tgtEl>
                                              <p:spTgt spid="25"/>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p:bldP spid="32" grpId="0" animBg="1"/>
          <p:bldP spid="30" grpId="0" animBg="1"/>
          <p:bldP spid="31" grpId="0" animBg="1"/>
          <p:bldP spid="3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500"/>
                                            <p:tgtEl>
                                              <p:spTgt spid="4"/>
                                            </p:tgtEl>
                                          </p:cBhvr>
                                        </p:animEffect>
                                      </p:childTnLst>
                                    </p:cTn>
                                  </p:par>
                                </p:childTnLst>
                              </p:cTn>
                            </p:par>
                            <p:par>
                              <p:cTn id="13" fill="hold">
                                <p:stCondLst>
                                  <p:cond delay="1500"/>
                                </p:stCondLst>
                                <p:childTnLst>
                                  <p:par>
                                    <p:cTn id="14" presetID="2" presetClass="entr" presetSubtype="9"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0-#ppt_w/2"/>
                                              </p:val>
                                            </p:tav>
                                            <p:tav tm="100000">
                                              <p:val>
                                                <p:strVal val="#ppt_x"/>
                                              </p:val>
                                            </p:tav>
                                          </p:tavLst>
                                        </p:anim>
                                        <p:anim calcmode="lin" valueType="num">
                                          <p:cBhvr additive="base">
                                            <p:cTn id="17" dur="500" fill="hold"/>
                                            <p:tgtEl>
                                              <p:spTgt spid="22"/>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25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0-#ppt_w/2"/>
                                              </p:val>
                                            </p:tav>
                                            <p:tav tm="100000">
                                              <p:val>
                                                <p:strVal val="#ppt_x"/>
                                              </p:val>
                                            </p:tav>
                                          </p:tavLst>
                                        </p:anim>
                                        <p:anim calcmode="lin" valueType="num">
                                          <p:cBhvr additive="base">
                                            <p:cTn id="21" dur="500" fill="hold"/>
                                            <p:tgtEl>
                                              <p:spTgt spid="23"/>
                                            </p:tgtEl>
                                            <p:attrNameLst>
                                              <p:attrName>ppt_y</p:attrName>
                                            </p:attrNameLst>
                                          </p:cBhvr>
                                          <p:tavLst>
                                            <p:tav tm="0">
                                              <p:val>
                                                <p:strVal val="0-#ppt_h/2"/>
                                              </p:val>
                                            </p:tav>
                                            <p:tav tm="100000">
                                              <p:val>
                                                <p:strVal val="#ppt_y"/>
                                              </p:val>
                                            </p:tav>
                                          </p:tavLst>
                                        </p:anim>
                                      </p:childTnLst>
                                    </p:cTn>
                                  </p:par>
                                  <p:par>
                                    <p:cTn id="22" presetID="2" presetClass="entr" presetSubtype="9" fill="hold" grpId="0" nodeType="withEffect">
                                      <p:stCondLst>
                                        <p:cond delay="50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0-#ppt_w/2"/>
                                              </p:val>
                                            </p:tav>
                                            <p:tav tm="100000">
                                              <p:val>
                                                <p:strVal val="#ppt_x"/>
                                              </p:val>
                                            </p:tav>
                                          </p:tavLst>
                                        </p:anim>
                                        <p:anim calcmode="lin" valueType="num">
                                          <p:cBhvr additive="base">
                                            <p:cTn id="25" dur="500" fill="hold"/>
                                            <p:tgtEl>
                                              <p:spTgt spid="32"/>
                                            </p:tgtEl>
                                            <p:attrNameLst>
                                              <p:attrName>ppt_y</p:attrName>
                                            </p:attrNameLst>
                                          </p:cBhvr>
                                          <p:tavLst>
                                            <p:tav tm="0">
                                              <p:val>
                                                <p:strVal val="0-#ppt_h/2"/>
                                              </p:val>
                                            </p:tav>
                                            <p:tav tm="100000">
                                              <p:val>
                                                <p:strVal val="#ppt_y"/>
                                              </p:val>
                                            </p:tav>
                                          </p:tavLst>
                                        </p:anim>
                                      </p:childTnLst>
                                    </p:cTn>
                                  </p:par>
                                  <p:par>
                                    <p:cTn id="26" presetID="2" presetClass="entr" presetSubtype="3" fill="hold" grpId="0" nodeType="withEffect">
                                      <p:stCondLst>
                                        <p:cond delay="7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1+#ppt_w/2"/>
                                              </p:val>
                                            </p:tav>
                                            <p:tav tm="100000">
                                              <p:val>
                                                <p:strVal val="#ppt_x"/>
                                              </p:val>
                                            </p:tav>
                                          </p:tavLst>
                                        </p:anim>
                                        <p:anim calcmode="lin" valueType="num">
                                          <p:cBhvr additive="base">
                                            <p:cTn id="29" dur="500" fill="hold"/>
                                            <p:tgtEl>
                                              <p:spTgt spid="30"/>
                                            </p:tgtEl>
                                            <p:attrNameLst>
                                              <p:attrName>ppt_y</p:attrName>
                                            </p:attrNameLst>
                                          </p:cBhvr>
                                          <p:tavLst>
                                            <p:tav tm="0">
                                              <p:val>
                                                <p:strVal val="0-#ppt_h/2"/>
                                              </p:val>
                                            </p:tav>
                                            <p:tav tm="100000">
                                              <p:val>
                                                <p:strVal val="#ppt_y"/>
                                              </p:val>
                                            </p:tav>
                                          </p:tavLst>
                                        </p:anim>
                                      </p:childTnLst>
                                    </p:cTn>
                                  </p:par>
                                  <p:par>
                                    <p:cTn id="30" presetID="2" presetClass="entr" presetSubtype="3" fill="hold" grpId="0" nodeType="withEffect">
                                      <p:stCondLst>
                                        <p:cond delay="100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1+#ppt_w/2"/>
                                              </p:val>
                                            </p:tav>
                                            <p:tav tm="100000">
                                              <p:val>
                                                <p:strVal val="#ppt_x"/>
                                              </p:val>
                                            </p:tav>
                                          </p:tavLst>
                                        </p:anim>
                                        <p:anim calcmode="lin" valueType="num">
                                          <p:cBhvr additive="base">
                                            <p:cTn id="33" dur="500" fill="hold"/>
                                            <p:tgtEl>
                                              <p:spTgt spid="31"/>
                                            </p:tgtEl>
                                            <p:attrNameLst>
                                              <p:attrName>ppt_y</p:attrName>
                                            </p:attrNameLst>
                                          </p:cBhvr>
                                          <p:tavLst>
                                            <p:tav tm="0">
                                              <p:val>
                                                <p:strVal val="0-#ppt_h/2"/>
                                              </p:val>
                                            </p:tav>
                                            <p:tav tm="100000">
                                              <p:val>
                                                <p:strVal val="#ppt_y"/>
                                              </p:val>
                                            </p:tav>
                                          </p:tavLst>
                                        </p:anim>
                                      </p:childTnLst>
                                    </p:cTn>
                                  </p:par>
                                  <p:par>
                                    <p:cTn id="34" presetID="2" presetClass="entr" presetSubtype="3" fill="hold" grpId="0" nodeType="withEffect">
                                      <p:stCondLst>
                                        <p:cond delay="125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1+#ppt_w/2"/>
                                              </p:val>
                                            </p:tav>
                                            <p:tav tm="100000">
                                              <p:val>
                                                <p:strVal val="#ppt_x"/>
                                              </p:val>
                                            </p:tav>
                                          </p:tavLst>
                                        </p:anim>
                                        <p:anim calcmode="lin" valueType="num">
                                          <p:cBhvr additive="base">
                                            <p:cTn id="37" dur="500" fill="hold"/>
                                            <p:tgtEl>
                                              <p:spTgt spid="33"/>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8"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1000" fill="hold"/>
                                            <p:tgtEl>
                                              <p:spTgt spid="26"/>
                                            </p:tgtEl>
                                            <p:attrNameLst>
                                              <p:attrName>ppt_x</p:attrName>
                                            </p:attrNameLst>
                                          </p:cBhvr>
                                          <p:tavLst>
                                            <p:tav tm="0">
                                              <p:val>
                                                <p:strVal val="0-#ppt_w/2"/>
                                              </p:val>
                                            </p:tav>
                                            <p:tav tm="100000">
                                              <p:val>
                                                <p:strVal val="#ppt_x"/>
                                              </p:val>
                                            </p:tav>
                                          </p:tavLst>
                                        </p:anim>
                                        <p:anim calcmode="lin" valueType="num">
                                          <p:cBhvr additive="base">
                                            <p:cTn id="42" dur="1000" fill="hold"/>
                                            <p:tgtEl>
                                              <p:spTgt spid="26"/>
                                            </p:tgtEl>
                                            <p:attrNameLst>
                                              <p:attrName>ppt_y</p:attrName>
                                            </p:attrNameLst>
                                          </p:cBhvr>
                                          <p:tavLst>
                                            <p:tav tm="0">
                                              <p:val>
                                                <p:strVal val="#ppt_y"/>
                                              </p:val>
                                            </p:tav>
                                            <p:tav tm="100000">
                                              <p:val>
                                                <p:strVal val="#ppt_y"/>
                                              </p:val>
                                            </p:tav>
                                          </p:tavLst>
                                        </p:anim>
                                      </p:childTnLst>
                                    </p:cTn>
                                  </p:par>
                                  <p:par>
                                    <p:cTn id="43" presetID="22" presetClass="entr" presetSubtype="8" fill="hold" nodeType="withEffect">
                                      <p:stCondLst>
                                        <p:cond delay="50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3000"/>
                                </p:stCondLst>
                                <p:childTnLst>
                                  <p:par>
                                    <p:cTn id="47" presetID="25"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52" dur="1000" fill="hold"/>
                                            <p:tgtEl>
                                              <p:spTgt spid="25"/>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p:bldP spid="32" grpId="0" animBg="1"/>
          <p:bldP spid="30" grpId="0" animBg="1"/>
          <p:bldP spid="31" grpId="0" animBg="1"/>
          <p:bldP spid="3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p:nvPr>
            <p:custDataLst>
              <p:tags r:id="rId1"/>
            </p:custDataLst>
          </p:nvPr>
        </p:nvSpPr>
        <p:spPr>
          <a:xfrm>
            <a:off x="611188" y="1372435"/>
            <a:ext cx="1700212" cy="1290608"/>
          </a:xfrm>
          <a:prstGeom prst="rect">
            <a:avLst/>
          </a:prstGeom>
          <a:solidFill>
            <a:srgbClr val="EEEEEE"/>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4" name="MH_Picture_1"/>
          <p:cNvSpPr/>
          <p:nvPr>
            <p:custDataLst>
              <p:tags r:id="rId2"/>
            </p:custDataLst>
          </p:nvPr>
        </p:nvSpPr>
        <p:spPr>
          <a:xfrm>
            <a:off x="741363" y="1485457"/>
            <a:ext cx="1439862" cy="110013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lstStyle/>
          <a:p>
            <a:pPr algn="ctr">
              <a:defRPr/>
            </a:pPr>
            <a:endParaRPr lang="zh-CN" altLang="en-US"/>
          </a:p>
        </p:txBody>
      </p:sp>
      <p:grpSp>
        <p:nvGrpSpPr>
          <p:cNvPr id="8" name="组合 7"/>
          <p:cNvGrpSpPr/>
          <p:nvPr/>
        </p:nvGrpSpPr>
        <p:grpSpPr>
          <a:xfrm>
            <a:off x="755736" y="3095089"/>
            <a:ext cx="1296000" cy="400050"/>
            <a:chOff x="755736" y="3075806"/>
            <a:chExt cx="1440000" cy="400050"/>
          </a:xfrm>
        </p:grpSpPr>
        <p:sp>
          <p:nvSpPr>
            <p:cNvPr id="24" name="圆角矩形 23"/>
            <p:cNvSpPr/>
            <p:nvPr/>
          </p:nvSpPr>
          <p:spPr>
            <a:xfrm>
              <a:off x="755736" y="3095831"/>
              <a:ext cx="1440000" cy="36000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400">
                <a:latin typeface="Impact" panose="020B0806030902050204" pitchFamily="34" charset="0"/>
              </a:endParaRPr>
            </a:p>
          </p:txBody>
        </p:sp>
        <p:sp>
          <p:nvSpPr>
            <p:cNvPr id="16" name="MH_SubTitle_1"/>
            <p:cNvSpPr/>
            <p:nvPr>
              <p:custDataLst>
                <p:tags r:id="rId4"/>
              </p:custDataLst>
            </p:nvPr>
          </p:nvSpPr>
          <p:spPr>
            <a:xfrm>
              <a:off x="838231" y="3075806"/>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400" b="1" dirty="0">
                  <a:solidFill>
                    <a:schemeClr val="bg1"/>
                  </a:solidFill>
                </a:rPr>
                <a:t>产品一</a:t>
              </a:r>
              <a:endParaRPr lang="zh-CN" altLang="en-US" sz="1400" b="1" dirty="0">
                <a:solidFill>
                  <a:schemeClr val="bg1"/>
                </a:solidFill>
              </a:endParaRPr>
            </a:p>
          </p:txBody>
        </p:sp>
      </p:grpSp>
      <p:sp>
        <p:nvSpPr>
          <p:cNvPr id="6" name="MH_Other_2"/>
          <p:cNvSpPr/>
          <p:nvPr>
            <p:custDataLst>
              <p:tags r:id="rId5"/>
            </p:custDataLst>
          </p:nvPr>
        </p:nvSpPr>
        <p:spPr>
          <a:xfrm>
            <a:off x="2686100" y="1372435"/>
            <a:ext cx="1700213" cy="1290608"/>
          </a:xfrm>
          <a:prstGeom prst="rect">
            <a:avLst/>
          </a:prstGeom>
          <a:solidFill>
            <a:srgbClr val="EEEEEE"/>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7" name="MH_Picture_2"/>
          <p:cNvSpPr/>
          <p:nvPr>
            <p:custDataLst>
              <p:tags r:id="rId6"/>
            </p:custDataLst>
          </p:nvPr>
        </p:nvSpPr>
        <p:spPr>
          <a:xfrm>
            <a:off x="2816275" y="1485457"/>
            <a:ext cx="1439863" cy="1100138"/>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lstStyle/>
          <a:p>
            <a:pPr algn="ctr">
              <a:defRPr/>
            </a:pPr>
            <a:endParaRPr lang="zh-CN" altLang="en-US"/>
          </a:p>
        </p:txBody>
      </p:sp>
      <p:sp>
        <p:nvSpPr>
          <p:cNvPr id="9" name="MH_Other_3"/>
          <p:cNvSpPr/>
          <p:nvPr>
            <p:custDataLst>
              <p:tags r:id="rId8"/>
            </p:custDataLst>
          </p:nvPr>
        </p:nvSpPr>
        <p:spPr>
          <a:xfrm>
            <a:off x="4762510" y="1372435"/>
            <a:ext cx="1700213" cy="1290608"/>
          </a:xfrm>
          <a:prstGeom prst="rect">
            <a:avLst/>
          </a:prstGeom>
          <a:solidFill>
            <a:srgbClr val="EEEEEE"/>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0" name="MH_Picture_3"/>
          <p:cNvSpPr/>
          <p:nvPr>
            <p:custDataLst>
              <p:tags r:id="rId9"/>
            </p:custDataLst>
          </p:nvPr>
        </p:nvSpPr>
        <p:spPr>
          <a:xfrm>
            <a:off x="4892718" y="1485457"/>
            <a:ext cx="1439863" cy="1100138"/>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lstStyle/>
          <a:p>
            <a:pPr algn="ctr">
              <a:defRPr/>
            </a:pPr>
            <a:endParaRPr lang="zh-CN" altLang="en-US"/>
          </a:p>
        </p:txBody>
      </p:sp>
      <p:sp>
        <p:nvSpPr>
          <p:cNvPr id="12" name="MH_Other_4"/>
          <p:cNvSpPr/>
          <p:nvPr>
            <p:custDataLst>
              <p:tags r:id="rId11"/>
            </p:custDataLst>
          </p:nvPr>
        </p:nvSpPr>
        <p:spPr>
          <a:xfrm>
            <a:off x="6837363" y="1372435"/>
            <a:ext cx="1700212" cy="1290608"/>
          </a:xfrm>
          <a:prstGeom prst="rect">
            <a:avLst/>
          </a:prstGeom>
          <a:solidFill>
            <a:srgbClr val="EEEEEE"/>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p>
        </p:txBody>
      </p:sp>
      <p:sp>
        <p:nvSpPr>
          <p:cNvPr id="13" name="MH_Picture_4"/>
          <p:cNvSpPr/>
          <p:nvPr>
            <p:custDataLst>
              <p:tags r:id="rId12"/>
            </p:custDataLst>
          </p:nvPr>
        </p:nvSpPr>
        <p:spPr>
          <a:xfrm>
            <a:off x="6967538" y="1485457"/>
            <a:ext cx="1439862" cy="1100138"/>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lstStyle/>
          <a:p>
            <a:pPr algn="ctr">
              <a:defRPr/>
            </a:pPr>
            <a:endParaRPr lang="zh-CN" altLang="en-US"/>
          </a:p>
        </p:txBody>
      </p:sp>
      <p:sp>
        <p:nvSpPr>
          <p:cNvPr id="5" name="标题 4"/>
          <p:cNvSpPr>
            <a:spLocks noGrp="1"/>
          </p:cNvSpPr>
          <p:nvPr>
            <p:ph type="title"/>
          </p:nvPr>
        </p:nvSpPr>
        <p:spPr/>
        <p:txBody>
          <a:bodyPr/>
          <a:lstStyle/>
          <a:p>
            <a:r>
              <a:rPr lang="zh-CN" altLang="en-US" sz="2000" dirty="0">
                <a:solidFill>
                  <a:prstClr val="black">
                    <a:lumMod val="65000"/>
                    <a:lumOff val="35000"/>
                  </a:prstClr>
                </a:solidFill>
              </a:rPr>
              <a:t>经营产品</a:t>
            </a:r>
            <a:r>
              <a:rPr lang="en-US" altLang="zh-CN" sz="1200" dirty="0">
                <a:solidFill>
                  <a:prstClr val="black">
                    <a:lumMod val="65000"/>
                    <a:lumOff val="35000"/>
                  </a:prstClr>
                </a:solidFill>
              </a:rPr>
              <a:t>(Business products)</a:t>
            </a:r>
            <a:endParaRPr lang="zh-CN" altLang="en-US" dirty="0"/>
          </a:p>
        </p:txBody>
      </p:sp>
      <p:sp>
        <p:nvSpPr>
          <p:cNvPr id="20" name="MH_Text_1"/>
          <p:cNvSpPr txBox="1">
            <a:spLocks noChangeArrowheads="1"/>
          </p:cNvSpPr>
          <p:nvPr>
            <p:custDataLst>
              <p:tags r:id="rId14"/>
            </p:custDataLst>
          </p:nvPr>
        </p:nvSpPr>
        <p:spPr bwMode="auto">
          <a:xfrm>
            <a:off x="743422" y="3669539"/>
            <a:ext cx="1620000" cy="79200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32" tIns="50964" rIns="101932" bIns="50964">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10000"/>
              </a:lnSpc>
              <a:defRPr/>
            </a:pPr>
            <a:r>
              <a:rPr lang="zh-CN" altLang="en-US" sz="1100" dirty="0">
                <a:solidFill>
                  <a:schemeClr val="tx1">
                    <a:lumMod val="65000"/>
                    <a:lumOff val="35000"/>
                  </a:schemeClr>
                </a:solidFill>
                <a:latin typeface="+mn-lt"/>
                <a:cs typeface="+mn-ea"/>
                <a:sym typeface="+mn-lt"/>
              </a:rPr>
              <a:t>您的内容打在这里，或者通过复制您的文本后，在此框中选择粘贴，并选择只保留文字。</a:t>
            </a:r>
            <a:endParaRPr lang="zh-CN" altLang="en-US" sz="1100" dirty="0">
              <a:solidFill>
                <a:schemeClr val="tx1">
                  <a:lumMod val="65000"/>
                  <a:lumOff val="35000"/>
                </a:schemeClr>
              </a:solidFill>
              <a:latin typeface="+mn-lt"/>
              <a:cs typeface="+mn-ea"/>
              <a:sym typeface="+mn-lt"/>
            </a:endParaRPr>
          </a:p>
        </p:txBody>
      </p:sp>
      <p:sp>
        <p:nvSpPr>
          <p:cNvPr id="21" name="MH_Text_1"/>
          <p:cNvSpPr txBox="1">
            <a:spLocks noChangeArrowheads="1"/>
          </p:cNvSpPr>
          <p:nvPr>
            <p:custDataLst>
              <p:tags r:id="rId15"/>
            </p:custDataLst>
          </p:nvPr>
        </p:nvSpPr>
        <p:spPr bwMode="auto">
          <a:xfrm>
            <a:off x="2818813" y="3669539"/>
            <a:ext cx="1620000" cy="79200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32" tIns="50964" rIns="101932" bIns="50964">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10000"/>
              </a:lnSpc>
              <a:spcBef>
                <a:spcPts val="0"/>
              </a:spcBef>
              <a:spcAft>
                <a:spcPts val="0"/>
              </a:spcAft>
              <a:defRPr/>
            </a:pPr>
            <a:r>
              <a:rPr lang="zh-CN" altLang="en-US" sz="1100" dirty="0">
                <a:solidFill>
                  <a:schemeClr val="tx1">
                    <a:lumMod val="65000"/>
                    <a:lumOff val="35000"/>
                  </a:schemeClr>
                </a:solidFill>
                <a:latin typeface="Arial" panose="020B0604020202020204"/>
                <a:cs typeface="+mn-ea"/>
                <a:sym typeface="+mn-lt"/>
              </a:rPr>
              <a:t>您的内容打在这里，或者通过复制您的文本后，在此框中选择粘贴，并选择只保留文字。</a:t>
            </a:r>
            <a:endParaRPr lang="zh-CN" altLang="en-US" sz="1100" dirty="0">
              <a:solidFill>
                <a:schemeClr val="tx1">
                  <a:lumMod val="65000"/>
                  <a:lumOff val="35000"/>
                </a:schemeClr>
              </a:solidFill>
              <a:latin typeface="Arial" panose="020B0604020202020204"/>
              <a:cs typeface="+mn-ea"/>
              <a:sym typeface="+mn-lt"/>
            </a:endParaRPr>
          </a:p>
        </p:txBody>
      </p:sp>
      <p:sp>
        <p:nvSpPr>
          <p:cNvPr id="22" name="MH_Text_1"/>
          <p:cNvSpPr txBox="1">
            <a:spLocks noChangeArrowheads="1"/>
          </p:cNvSpPr>
          <p:nvPr>
            <p:custDataLst>
              <p:tags r:id="rId16"/>
            </p:custDataLst>
          </p:nvPr>
        </p:nvSpPr>
        <p:spPr bwMode="auto">
          <a:xfrm>
            <a:off x="4894205" y="3669539"/>
            <a:ext cx="1620000" cy="79200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32" tIns="50964" rIns="101932" bIns="50964">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10000"/>
              </a:lnSpc>
              <a:spcBef>
                <a:spcPts val="0"/>
              </a:spcBef>
              <a:spcAft>
                <a:spcPts val="0"/>
              </a:spcAft>
              <a:defRPr/>
            </a:pPr>
            <a:r>
              <a:rPr lang="zh-CN" altLang="en-US" sz="1100" dirty="0">
                <a:solidFill>
                  <a:schemeClr val="tx1">
                    <a:lumMod val="65000"/>
                    <a:lumOff val="35000"/>
                  </a:schemeClr>
                </a:solidFill>
                <a:latin typeface="Arial" panose="020B0604020202020204"/>
                <a:cs typeface="+mn-ea"/>
                <a:sym typeface="+mn-lt"/>
              </a:rPr>
              <a:t>您的内容打在这里，或者通过复制您的文本后，在此框中选择粘贴，并选择只保留文字。</a:t>
            </a:r>
            <a:endParaRPr lang="zh-CN" altLang="en-US" sz="1100" dirty="0">
              <a:solidFill>
                <a:schemeClr val="tx1">
                  <a:lumMod val="65000"/>
                  <a:lumOff val="35000"/>
                </a:schemeClr>
              </a:solidFill>
              <a:latin typeface="Arial" panose="020B0604020202020204"/>
              <a:cs typeface="+mn-ea"/>
              <a:sym typeface="+mn-lt"/>
            </a:endParaRPr>
          </a:p>
        </p:txBody>
      </p:sp>
      <p:sp>
        <p:nvSpPr>
          <p:cNvPr id="23" name="MH_Text_1"/>
          <p:cNvSpPr txBox="1">
            <a:spLocks noChangeArrowheads="1"/>
          </p:cNvSpPr>
          <p:nvPr>
            <p:custDataLst>
              <p:tags r:id="rId17"/>
            </p:custDataLst>
          </p:nvPr>
        </p:nvSpPr>
        <p:spPr bwMode="auto">
          <a:xfrm>
            <a:off x="6969596" y="3669539"/>
            <a:ext cx="1620000" cy="79200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32" tIns="50964" rIns="101932" bIns="50964">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10000"/>
              </a:lnSpc>
              <a:spcBef>
                <a:spcPts val="0"/>
              </a:spcBef>
              <a:spcAft>
                <a:spcPts val="0"/>
              </a:spcAft>
              <a:defRPr/>
            </a:pPr>
            <a:r>
              <a:rPr lang="zh-CN" altLang="en-US" sz="1100" dirty="0">
                <a:solidFill>
                  <a:schemeClr val="tx1">
                    <a:lumMod val="65000"/>
                    <a:lumOff val="35000"/>
                  </a:schemeClr>
                </a:solidFill>
                <a:latin typeface="Arial" panose="020B0604020202020204"/>
                <a:cs typeface="+mn-ea"/>
                <a:sym typeface="+mn-lt"/>
              </a:rPr>
              <a:t>您的内容打在这里，或者通过复制您的文本后，在此框中选择粘贴，并选择只保留文字。</a:t>
            </a:r>
            <a:endParaRPr lang="zh-CN" altLang="en-US" sz="1100" dirty="0">
              <a:solidFill>
                <a:schemeClr val="tx1">
                  <a:lumMod val="65000"/>
                  <a:lumOff val="35000"/>
                </a:schemeClr>
              </a:solidFill>
              <a:latin typeface="Arial" panose="020B0604020202020204"/>
              <a:cs typeface="+mn-ea"/>
              <a:sym typeface="+mn-lt"/>
            </a:endParaRPr>
          </a:p>
        </p:txBody>
      </p:sp>
      <p:grpSp>
        <p:nvGrpSpPr>
          <p:cNvPr id="26" name="组合 25"/>
          <p:cNvGrpSpPr/>
          <p:nvPr/>
        </p:nvGrpSpPr>
        <p:grpSpPr>
          <a:xfrm>
            <a:off x="2833955" y="3075064"/>
            <a:ext cx="1296000" cy="400050"/>
            <a:chOff x="755736" y="3075806"/>
            <a:chExt cx="1440000" cy="400050"/>
          </a:xfrm>
        </p:grpSpPr>
        <p:sp>
          <p:nvSpPr>
            <p:cNvPr id="27" name="圆角矩形 26"/>
            <p:cNvSpPr/>
            <p:nvPr/>
          </p:nvSpPr>
          <p:spPr>
            <a:xfrm>
              <a:off x="755736" y="3095831"/>
              <a:ext cx="1440000" cy="360000"/>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400">
                <a:latin typeface="Impact" panose="020B0806030902050204" pitchFamily="34" charset="0"/>
              </a:endParaRPr>
            </a:p>
          </p:txBody>
        </p:sp>
        <p:sp>
          <p:nvSpPr>
            <p:cNvPr id="28" name="MH_SubTitle_1"/>
            <p:cNvSpPr/>
            <p:nvPr>
              <p:custDataLst>
                <p:tags r:id="rId18"/>
              </p:custDataLst>
            </p:nvPr>
          </p:nvSpPr>
          <p:spPr>
            <a:xfrm>
              <a:off x="838231" y="3075806"/>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400" b="1" dirty="0">
                  <a:solidFill>
                    <a:schemeClr val="bg1"/>
                  </a:solidFill>
                </a:rPr>
                <a:t>产品二</a:t>
              </a:r>
              <a:endParaRPr lang="zh-CN" altLang="en-US" sz="1400" b="1" dirty="0">
                <a:solidFill>
                  <a:schemeClr val="bg1"/>
                </a:solidFill>
              </a:endParaRPr>
            </a:p>
          </p:txBody>
        </p:sp>
      </p:grpSp>
      <p:grpSp>
        <p:nvGrpSpPr>
          <p:cNvPr id="29" name="组合 28"/>
          <p:cNvGrpSpPr/>
          <p:nvPr/>
        </p:nvGrpSpPr>
        <p:grpSpPr>
          <a:xfrm>
            <a:off x="4912172" y="3075064"/>
            <a:ext cx="1296000" cy="400050"/>
            <a:chOff x="755736" y="3075806"/>
            <a:chExt cx="1440000" cy="400050"/>
          </a:xfrm>
        </p:grpSpPr>
        <p:sp>
          <p:nvSpPr>
            <p:cNvPr id="30" name="圆角矩形 29"/>
            <p:cNvSpPr/>
            <p:nvPr/>
          </p:nvSpPr>
          <p:spPr>
            <a:xfrm>
              <a:off x="755736" y="3095831"/>
              <a:ext cx="1440000" cy="36000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400">
                <a:latin typeface="Impact" panose="020B0806030902050204" pitchFamily="34" charset="0"/>
              </a:endParaRPr>
            </a:p>
          </p:txBody>
        </p:sp>
        <p:sp>
          <p:nvSpPr>
            <p:cNvPr id="31" name="MH_SubTitle_1"/>
            <p:cNvSpPr/>
            <p:nvPr>
              <p:custDataLst>
                <p:tags r:id="rId19"/>
              </p:custDataLst>
            </p:nvPr>
          </p:nvSpPr>
          <p:spPr>
            <a:xfrm>
              <a:off x="838231" y="3075806"/>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400" b="1" dirty="0">
                  <a:solidFill>
                    <a:schemeClr val="bg1"/>
                  </a:solidFill>
                </a:rPr>
                <a:t>产品三</a:t>
              </a:r>
              <a:endParaRPr lang="zh-CN" altLang="en-US" sz="1400" b="1" dirty="0">
                <a:solidFill>
                  <a:schemeClr val="bg1"/>
                </a:solidFill>
              </a:endParaRPr>
            </a:p>
          </p:txBody>
        </p:sp>
      </p:grpSp>
      <p:grpSp>
        <p:nvGrpSpPr>
          <p:cNvPr id="32" name="组合 31"/>
          <p:cNvGrpSpPr/>
          <p:nvPr/>
        </p:nvGrpSpPr>
        <p:grpSpPr>
          <a:xfrm>
            <a:off x="6990389" y="3068687"/>
            <a:ext cx="1296000" cy="400050"/>
            <a:chOff x="755736" y="3075806"/>
            <a:chExt cx="1440000" cy="400050"/>
          </a:xfrm>
        </p:grpSpPr>
        <p:sp>
          <p:nvSpPr>
            <p:cNvPr id="33" name="圆角矩形 32"/>
            <p:cNvSpPr/>
            <p:nvPr/>
          </p:nvSpPr>
          <p:spPr>
            <a:xfrm>
              <a:off x="755736" y="3082183"/>
              <a:ext cx="1440000" cy="360000"/>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400">
                <a:latin typeface="Impact" panose="020B0806030902050204" pitchFamily="34" charset="0"/>
              </a:endParaRPr>
            </a:p>
          </p:txBody>
        </p:sp>
        <p:sp>
          <p:nvSpPr>
            <p:cNvPr id="34" name="MH_SubTitle_1"/>
            <p:cNvSpPr/>
            <p:nvPr>
              <p:custDataLst>
                <p:tags r:id="rId20"/>
              </p:custDataLst>
            </p:nvPr>
          </p:nvSpPr>
          <p:spPr>
            <a:xfrm>
              <a:off x="838231" y="3075806"/>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400" b="1" dirty="0">
                  <a:solidFill>
                    <a:schemeClr val="bg1"/>
                  </a:solidFill>
                </a:rPr>
                <a:t>产品四</a:t>
              </a:r>
              <a:endParaRPr lang="zh-CN" altLang="en-US" sz="1400" b="1" dirty="0">
                <a:solidFill>
                  <a:schemeClr val="bg1"/>
                </a:solidFill>
              </a:endParaRPr>
            </a:p>
          </p:txBody>
        </p:sp>
      </p:grpSp>
    </p:spTree>
    <p:custDataLst>
      <p:tags r:id="rId21"/>
    </p:custDataLst>
  </p:cSld>
  <p:clrMapOvr>
    <a:masterClrMapping/>
  </p:clrMapOvr>
  <mc:AlternateContent xmlns:mc="http://schemas.openxmlformats.org/markup-compatibility/2006">
    <mc:Choice xmlns:p14="http://schemas.microsoft.com/office/powerpoint/2010/main" Requires="p14">
      <p:transition spd="slow" p14:dur="1600" advTm="7000">
        <p14:gallery dir="l"/>
      </p:transition>
    </mc:Choice>
    <mc:Fallback>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6"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9"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9" fill="hold" grpId="0" nodeType="withEffect">
                                  <p:stCondLst>
                                    <p:cond delay="7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6" fill="hold" grpId="0" nodeType="withEffect">
                                  <p:stCondLst>
                                    <p:cond delay="7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par>
                                <p:cTn id="43" presetID="53" presetClass="entr" presetSubtype="16" fill="hold" nodeType="withEffect">
                                  <p:stCondLst>
                                    <p:cond delay="25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Effect transition="in" filter="fade">
                                      <p:cBhvr>
                                        <p:cTn id="47" dur="500"/>
                                        <p:tgtEl>
                                          <p:spTgt spid="26"/>
                                        </p:tgtEl>
                                      </p:cBhvr>
                                    </p:animEffect>
                                  </p:childTnLst>
                                </p:cTn>
                              </p:par>
                              <p:par>
                                <p:cTn id="48" presetID="53" presetClass="entr" presetSubtype="16" fill="hold" nodeType="withEffect">
                                  <p:stCondLst>
                                    <p:cond delay="500"/>
                                  </p:stCondLst>
                                  <p:childTnLst>
                                    <p:set>
                                      <p:cBhvr>
                                        <p:cTn id="49" dur="1" fill="hold">
                                          <p:stCondLst>
                                            <p:cond delay="0"/>
                                          </p:stCondLst>
                                        </p:cTn>
                                        <p:tgtEl>
                                          <p:spTgt spid="29"/>
                                        </p:tgtEl>
                                        <p:attrNameLst>
                                          <p:attrName>style.visibility</p:attrName>
                                        </p:attrNameLst>
                                      </p:cBhvr>
                                      <p:to>
                                        <p:strVal val="visible"/>
                                      </p:to>
                                    </p:set>
                                    <p:anim calcmode="lin" valueType="num">
                                      <p:cBhvr>
                                        <p:cTn id="50" dur="500" fill="hold"/>
                                        <p:tgtEl>
                                          <p:spTgt spid="29"/>
                                        </p:tgtEl>
                                        <p:attrNameLst>
                                          <p:attrName>ppt_w</p:attrName>
                                        </p:attrNameLst>
                                      </p:cBhvr>
                                      <p:tavLst>
                                        <p:tav tm="0">
                                          <p:val>
                                            <p:fltVal val="0"/>
                                          </p:val>
                                        </p:tav>
                                        <p:tav tm="100000">
                                          <p:val>
                                            <p:strVal val="#ppt_w"/>
                                          </p:val>
                                        </p:tav>
                                      </p:tavLst>
                                    </p:anim>
                                    <p:anim calcmode="lin" valueType="num">
                                      <p:cBhvr>
                                        <p:cTn id="51" dur="500" fill="hold"/>
                                        <p:tgtEl>
                                          <p:spTgt spid="29"/>
                                        </p:tgtEl>
                                        <p:attrNameLst>
                                          <p:attrName>ppt_h</p:attrName>
                                        </p:attrNameLst>
                                      </p:cBhvr>
                                      <p:tavLst>
                                        <p:tav tm="0">
                                          <p:val>
                                            <p:fltVal val="0"/>
                                          </p:val>
                                        </p:tav>
                                        <p:tav tm="100000">
                                          <p:val>
                                            <p:strVal val="#ppt_h"/>
                                          </p:val>
                                        </p:tav>
                                      </p:tavLst>
                                    </p:anim>
                                    <p:animEffect transition="in" filter="fade">
                                      <p:cBhvr>
                                        <p:cTn id="52" dur="500"/>
                                        <p:tgtEl>
                                          <p:spTgt spid="29"/>
                                        </p:tgtEl>
                                      </p:cBhvr>
                                    </p:animEffect>
                                  </p:childTnLst>
                                </p:cTn>
                              </p:par>
                              <p:par>
                                <p:cTn id="53" presetID="53" presetClass="entr" presetSubtype="16" fill="hold" nodeType="withEffect">
                                  <p:stCondLst>
                                    <p:cond delay="75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childTnLst>
                          </p:cTn>
                        </p:par>
                        <p:par>
                          <p:cTn id="58" fill="hold">
                            <p:stCondLst>
                              <p:cond delay="100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20"/>
                                        </p:tgtEl>
                                        <p:attrNameLst>
                                          <p:attrName>ppt_y</p:attrName>
                                        </p:attrNameLst>
                                      </p:cBhvr>
                                      <p:tavLst>
                                        <p:tav tm="0">
                                          <p:val>
                                            <p:strVal val="#ppt_y"/>
                                          </p:val>
                                        </p:tav>
                                        <p:tav tm="100000">
                                          <p:val>
                                            <p:strVal val="#ppt_y"/>
                                          </p:val>
                                        </p:tav>
                                      </p:tavLst>
                                    </p:anim>
                                    <p:anim calcmode="lin" valueType="num">
                                      <p:cBhvr>
                                        <p:cTn id="63"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20"/>
                                        </p:tgtEl>
                                      </p:cBhvr>
                                    </p:animEffect>
                                  </p:childTnLst>
                                </p:cTn>
                              </p:par>
                              <p:par>
                                <p:cTn id="66" presetID="41" presetClass="entr" presetSubtype="0" fill="hold" grpId="0" nodeType="withEffect">
                                  <p:stCondLst>
                                    <p:cond delay="500"/>
                                  </p:stCondLst>
                                  <p:iterate type="lt">
                                    <p:tmPct val="10000"/>
                                  </p:iterate>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21"/>
                                        </p:tgtEl>
                                        <p:attrNameLst>
                                          <p:attrName>ppt_y</p:attrName>
                                        </p:attrNameLst>
                                      </p:cBhvr>
                                      <p:tavLst>
                                        <p:tav tm="0">
                                          <p:val>
                                            <p:strVal val="#ppt_y"/>
                                          </p:val>
                                        </p:tav>
                                        <p:tav tm="100000">
                                          <p:val>
                                            <p:strVal val="#ppt_y"/>
                                          </p:val>
                                        </p:tav>
                                      </p:tavLst>
                                    </p:anim>
                                    <p:anim calcmode="lin" valueType="num">
                                      <p:cBhvr>
                                        <p:cTn id="70"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21"/>
                                        </p:tgtEl>
                                      </p:cBhvr>
                                    </p:animEffect>
                                  </p:childTnLst>
                                </p:cTn>
                              </p:par>
                              <p:par>
                                <p:cTn id="73" presetID="41" presetClass="entr" presetSubtype="0" fill="hold" grpId="0" nodeType="withEffect">
                                  <p:stCondLst>
                                    <p:cond delay="1000"/>
                                  </p:stCondLst>
                                  <p:iterate type="lt">
                                    <p:tmPct val="10000"/>
                                  </p:iterate>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22"/>
                                        </p:tgtEl>
                                        <p:attrNameLst>
                                          <p:attrName>ppt_y</p:attrName>
                                        </p:attrNameLst>
                                      </p:cBhvr>
                                      <p:tavLst>
                                        <p:tav tm="0">
                                          <p:val>
                                            <p:strVal val="#ppt_y"/>
                                          </p:val>
                                        </p:tav>
                                        <p:tav tm="100000">
                                          <p:val>
                                            <p:strVal val="#ppt_y"/>
                                          </p:val>
                                        </p:tav>
                                      </p:tavLst>
                                    </p:anim>
                                    <p:anim calcmode="lin" valueType="num">
                                      <p:cBhvr>
                                        <p:cTn id="7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22"/>
                                        </p:tgtEl>
                                      </p:cBhvr>
                                    </p:animEffect>
                                  </p:childTnLst>
                                </p:cTn>
                              </p:par>
                              <p:par>
                                <p:cTn id="80" presetID="41" presetClass="entr" presetSubtype="0" fill="hold" grpId="0" nodeType="withEffect">
                                  <p:stCondLst>
                                    <p:cond delay="1500"/>
                                  </p:stCondLst>
                                  <p:iterate type="lt">
                                    <p:tmPct val="10000"/>
                                  </p:iterate>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23"/>
                                        </p:tgtEl>
                                        <p:attrNameLst>
                                          <p:attrName>ppt_y</p:attrName>
                                        </p:attrNameLst>
                                      </p:cBhvr>
                                      <p:tavLst>
                                        <p:tav tm="0">
                                          <p:val>
                                            <p:strVal val="#ppt_y"/>
                                          </p:val>
                                        </p:tav>
                                        <p:tav tm="100000">
                                          <p:val>
                                            <p:strVal val="#ppt_y"/>
                                          </p:val>
                                        </p:tav>
                                      </p:tavLst>
                                    </p:anim>
                                    <p:anim calcmode="lin" valueType="num">
                                      <p:cBhvr>
                                        <p:cTn id="84"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9" grpId="0" animBg="1"/>
      <p:bldP spid="10" grpId="0" animBg="1"/>
      <p:bldP spid="12" grpId="0" animBg="1"/>
      <p:bldP spid="13" grpId="0" animBg="1"/>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solidFill>
                  <a:prstClr val="black">
                    <a:lumMod val="65000"/>
                    <a:lumOff val="35000"/>
                  </a:prstClr>
                </a:solidFill>
              </a:rPr>
              <a:t>售后服务</a:t>
            </a:r>
            <a:r>
              <a:rPr lang="en-US" altLang="zh-CN" sz="1200" dirty="0">
                <a:solidFill>
                  <a:prstClr val="black">
                    <a:lumMod val="65000"/>
                    <a:lumOff val="35000"/>
                  </a:prstClr>
                </a:solidFill>
              </a:rPr>
              <a:t>(After-sale service)</a:t>
            </a:r>
            <a:endParaRPr lang="zh-CN" altLang="en-US" dirty="0"/>
          </a:p>
        </p:txBody>
      </p:sp>
      <p:sp>
        <p:nvSpPr>
          <p:cNvPr id="7" name="圆角矩形 6"/>
          <p:cNvSpPr/>
          <p:nvPr/>
        </p:nvSpPr>
        <p:spPr>
          <a:xfrm>
            <a:off x="4572000" y="1597548"/>
            <a:ext cx="3456384" cy="1116124"/>
          </a:xfrm>
          <a:prstGeom prst="roundRect">
            <a:avLst>
              <a:gd name="adj" fmla="val 3888"/>
            </a:avLst>
          </a:prstGeom>
          <a:noFill/>
          <a:ln w="12700">
            <a:solidFill>
              <a:schemeClr val="bg1">
                <a:lumMod val="75000"/>
              </a:schemeClr>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5076056" y="1417527"/>
            <a:ext cx="2448272" cy="36004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400" b="1" dirty="0">
                <a:latin typeface="Impact" panose="020B0806030902050204" pitchFamily="34" charset="0"/>
              </a:rPr>
              <a:t>单击此处添加标题</a:t>
            </a:r>
            <a:endParaRPr lang="zh-CN" altLang="en-US" sz="1400" b="1" dirty="0">
              <a:latin typeface="Impact" panose="020B0806030902050204" pitchFamily="34" charset="0"/>
            </a:endParaRPr>
          </a:p>
        </p:txBody>
      </p:sp>
      <p:sp>
        <p:nvSpPr>
          <p:cNvPr id="8" name="圆角矩形 7"/>
          <p:cNvSpPr/>
          <p:nvPr/>
        </p:nvSpPr>
        <p:spPr>
          <a:xfrm>
            <a:off x="4572000" y="3255827"/>
            <a:ext cx="3456384" cy="1116124"/>
          </a:xfrm>
          <a:prstGeom prst="roundRect">
            <a:avLst>
              <a:gd name="adj" fmla="val 6016"/>
            </a:avLst>
          </a:prstGeom>
          <a:noFill/>
          <a:ln w="12700">
            <a:solidFill>
              <a:schemeClr val="bg1">
                <a:lumMod val="75000"/>
              </a:schemeClr>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5076056" y="3073710"/>
            <a:ext cx="2448272" cy="36004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400" b="1" dirty="0">
                <a:latin typeface="Impact" panose="020B0806030902050204" pitchFamily="34" charset="0"/>
              </a:rPr>
              <a:t>单击此处添加标题</a:t>
            </a:r>
            <a:endParaRPr lang="zh-CN" altLang="en-US" sz="1400" b="1" dirty="0">
              <a:latin typeface="Impact" panose="020B0806030902050204" pitchFamily="34" charset="0"/>
            </a:endParaRPr>
          </a:p>
        </p:txBody>
      </p:sp>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flipH="1">
            <a:off x="1331662" y="1938140"/>
            <a:ext cx="2628901" cy="1840230"/>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12"/>
          <p:cNvSpPr/>
          <p:nvPr/>
        </p:nvSpPr>
        <p:spPr>
          <a:xfrm>
            <a:off x="4704606" y="1851668"/>
            <a:ext cx="3107754" cy="784830"/>
          </a:xfrm>
          <a:prstGeom prst="rect">
            <a:avLst/>
          </a:prstGeom>
        </p:spPr>
        <p:txBody>
          <a:bodyPr wrap="square">
            <a:spAutoFit/>
          </a:bodyPr>
          <a:lstStyle/>
          <a:p>
            <a:pPr>
              <a:lnSpc>
                <a:spcPct val="150000"/>
              </a:lnSpc>
            </a:pPr>
            <a:r>
              <a:rPr lang="zh-CN" altLang="en-US" sz="1000" dirty="0">
                <a:solidFill>
                  <a:schemeClr val="bg1">
                    <a:lumMod val="50000"/>
                  </a:schemeClr>
                </a:solidFill>
                <a:cs typeface="+mn-ea"/>
                <a:sym typeface="+mn-lt"/>
              </a:rPr>
              <a:t>您的内容打在这里，或者通过复制您的文本后，在此框中选择粘贴，并选择只保留文字。您的内容打在这里，或者通过复制您的文本。</a:t>
            </a:r>
            <a:endParaRPr lang="zh-CN" altLang="en-US" sz="1000" dirty="0">
              <a:solidFill>
                <a:schemeClr val="bg1">
                  <a:lumMod val="50000"/>
                </a:schemeClr>
              </a:solidFill>
              <a:cs typeface="+mn-ea"/>
              <a:sym typeface="+mn-lt"/>
            </a:endParaRPr>
          </a:p>
        </p:txBody>
      </p:sp>
      <p:sp>
        <p:nvSpPr>
          <p:cNvPr id="11" name="Rectangle 12"/>
          <p:cNvSpPr/>
          <p:nvPr/>
        </p:nvSpPr>
        <p:spPr>
          <a:xfrm>
            <a:off x="4704606" y="3507852"/>
            <a:ext cx="3107754" cy="784830"/>
          </a:xfrm>
          <a:prstGeom prst="rect">
            <a:avLst/>
          </a:prstGeom>
        </p:spPr>
        <p:txBody>
          <a:bodyPr wrap="square">
            <a:spAutoFit/>
          </a:bodyPr>
          <a:lstStyle/>
          <a:p>
            <a:pPr>
              <a:lnSpc>
                <a:spcPct val="150000"/>
              </a:lnSpc>
            </a:pPr>
            <a:r>
              <a:rPr lang="zh-CN" altLang="en-US" sz="1000" dirty="0">
                <a:solidFill>
                  <a:schemeClr val="bg1">
                    <a:lumMod val="50000"/>
                  </a:schemeClr>
                </a:solidFill>
                <a:cs typeface="+mn-ea"/>
                <a:sym typeface="+mn-lt"/>
              </a:rPr>
              <a:t>您的内容打在这里，或者通过复制您的文本后，在此框中选择粘贴，并选择只保留文字。您的内容打在这里，或者通过复制您的文本。</a:t>
            </a:r>
            <a:endParaRPr lang="zh-CN" altLang="en-US" sz="1000" dirty="0">
              <a:solidFill>
                <a:schemeClr val="bg1">
                  <a:lumMod val="50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5"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gtEl>
                                      </p:cBhvr>
                                    </p:animEffect>
                                  </p:childTnLst>
                                </p:cTn>
                              </p:par>
                            </p:childTnLst>
                          </p:cTn>
                        </p:par>
                        <p:par>
                          <p:cTn id="22" fill="hold">
                            <p:stCondLst>
                              <p:cond delay="2000"/>
                            </p:stCondLst>
                            <p:childTnLst>
                              <p:par>
                                <p:cTn id="23" presetID="21"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500"/>
                                        <p:tgtEl>
                                          <p:spTgt spid="7"/>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3000"/>
                            </p:stCondLst>
                            <p:childTnLst>
                              <p:par>
                                <p:cTn id="33" presetID="25"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6"/>
                                        </p:tgtEl>
                                      </p:cBhvr>
                                    </p:animEffect>
                                  </p:childTnLst>
                                </p:cTn>
                              </p:par>
                            </p:childTnLst>
                          </p:cTn>
                        </p:par>
                        <p:par>
                          <p:cTn id="43" fill="hold">
                            <p:stCondLst>
                              <p:cond delay="4000"/>
                            </p:stCondLst>
                            <p:childTnLst>
                              <p:par>
                                <p:cTn id="44" presetID="21" presetClass="entr" presetSubtype="1"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heel(1)">
                                      <p:cBhvr>
                                        <p:cTn id="46" dur="500"/>
                                        <p:tgtEl>
                                          <p:spTgt spid="8"/>
                                        </p:tgtEl>
                                      </p:cBhvr>
                                    </p:animEffect>
                                  </p:childTnLst>
                                </p:cTn>
                              </p:par>
                            </p:childTnLst>
                          </p:cTn>
                        </p:par>
                        <p:par>
                          <p:cTn id="47" fill="hold">
                            <p:stCondLst>
                              <p:cond delay="4500"/>
                            </p:stCondLst>
                            <p:childTnLst>
                              <p:par>
                                <p:cTn id="48" presetID="53" presetClass="entr" presetSubtype="16"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P spid="6" grpId="0" animBg="1"/>
      <p:bldP spid="10" grpId="0"/>
      <p:bldP spid="11" grpId="0"/>
    </p:bldLst>
  </p:timing>
</p:sld>
</file>

<file path=ppt/tags/tag1.xml><?xml version="1.0" encoding="utf-8"?>
<p:tagLst xmlns:p="http://schemas.openxmlformats.org/presentationml/2006/main">
  <p:tag name="MH" val="20151024171134"/>
  <p:tag name="MH_LIBRARY" val="GRAPHIC"/>
  <p:tag name="MH_TYPE" val="SubTitle"/>
  <p:tag name="MH_ORDER" val="5"/>
</p:tagLst>
</file>

<file path=ppt/tags/tag10.xml><?xml version="1.0" encoding="utf-8"?>
<p:tagLst xmlns:p="http://schemas.openxmlformats.org/presentationml/2006/main">
  <p:tag name="MH" val="20160407123149"/>
  <p:tag name="MH_LIBRARY" val="GRAPHIC"/>
  <p:tag name="MH_TYPE" val="Other"/>
  <p:tag name="MH_ORDER" val="3"/>
</p:tagLst>
</file>

<file path=ppt/tags/tag100.xml><?xml version="1.0" encoding="utf-8"?>
<p:tagLst xmlns:p="http://schemas.openxmlformats.org/presentationml/2006/main">
  <p:tag name="MH" val="20160804103135"/>
  <p:tag name="MH_LIBRARY" val="GRAPHIC"/>
  <p:tag name="MH_TYPE" val="Other"/>
  <p:tag name="MH_ORDER" val="8"/>
</p:tagLst>
</file>

<file path=ppt/tags/tag101.xml><?xml version="1.0" encoding="utf-8"?>
<p:tagLst xmlns:p="http://schemas.openxmlformats.org/presentationml/2006/main">
  <p:tag name="MH" val="20160804103135"/>
  <p:tag name="MH_LIBRARY" val="GRAPHIC"/>
  <p:tag name="MH_TYPE" val="Other"/>
  <p:tag name="MH_ORDER" val="25"/>
</p:tagLst>
</file>

<file path=ppt/tags/tag102.xml><?xml version="1.0" encoding="utf-8"?>
<p:tagLst xmlns:p="http://schemas.openxmlformats.org/presentationml/2006/main">
  <p:tag name="MH" val="20160804103135"/>
  <p:tag name="MH_LIBRARY" val="GRAPHIC"/>
  <p:tag name="MH_TYPE" val="Other"/>
  <p:tag name="MH_ORDER" val="10"/>
</p:tagLst>
</file>

<file path=ppt/tags/tag103.xml><?xml version="1.0" encoding="utf-8"?>
<p:tagLst xmlns:p="http://schemas.openxmlformats.org/presentationml/2006/main">
  <p:tag name="MH" val="20160804103135"/>
  <p:tag name="MH_LIBRARY" val="GRAPHIC"/>
  <p:tag name="MH_TYPE" val="Other"/>
  <p:tag name="MH_ORDER" val="26"/>
</p:tagLst>
</file>

<file path=ppt/tags/tag104.xml><?xml version="1.0" encoding="utf-8"?>
<p:tagLst xmlns:p="http://schemas.openxmlformats.org/presentationml/2006/main">
  <p:tag name="MH" val="20160804103135"/>
  <p:tag name="MH_LIBRARY" val="GRAPHIC"/>
  <p:tag name="MH_TYPE" val="Other"/>
  <p:tag name="MH_ORDER" val="14"/>
</p:tagLst>
</file>

<file path=ppt/tags/tag105.xml><?xml version="1.0" encoding="utf-8"?>
<p:tagLst xmlns:p="http://schemas.openxmlformats.org/presentationml/2006/main">
  <p:tag name="MH" val="20160804103135"/>
  <p:tag name="MH_LIBRARY" val="GRAPHIC"/>
  <p:tag name="MH_TYPE" val="Other"/>
  <p:tag name="MH_ORDER" val="27"/>
</p:tagLst>
</file>

<file path=ppt/tags/tag106.xml><?xml version="1.0" encoding="utf-8"?>
<p:tagLst xmlns:p="http://schemas.openxmlformats.org/presentationml/2006/main">
  <p:tag name="MH" val="20160804103135"/>
  <p:tag name="MH_LIBRARY" val="GRAPHIC"/>
  <p:tag name="MH_TYPE" val="SubTitle"/>
  <p:tag name="MH_ORDER" val="1"/>
</p:tagLst>
</file>

<file path=ppt/tags/tag107.xml><?xml version="1.0" encoding="utf-8"?>
<p:tagLst xmlns:p="http://schemas.openxmlformats.org/presentationml/2006/main">
  <p:tag name="MH" val="20160804103135"/>
  <p:tag name="MH_LIBRARY" val="GRAPHIC"/>
  <p:tag name="MH_TYPE" val="SubTitle"/>
  <p:tag name="MH_ORDER" val="3"/>
</p:tagLst>
</file>

<file path=ppt/tags/tag108.xml><?xml version="1.0" encoding="utf-8"?>
<p:tagLst xmlns:p="http://schemas.openxmlformats.org/presentationml/2006/main">
  <p:tag name="MH" val="20160804103135"/>
  <p:tag name="MH_LIBRARY" val="GRAPHIC"/>
  <p:tag name="MH_TYPE" val="SubTitle"/>
  <p:tag name="MH_ORDER" val="4"/>
</p:tagLst>
</file>

<file path=ppt/tags/tag109.xml><?xml version="1.0" encoding="utf-8"?>
<p:tagLst xmlns:p="http://schemas.openxmlformats.org/presentationml/2006/main">
  <p:tag name="MH" val="20160804103135"/>
  <p:tag name="MH_LIBRARY" val="GRAPHIC"/>
  <p:tag name="MH_TYPE" val="SubTitle"/>
  <p:tag name="MH_ORDER" val="5"/>
</p:tagLst>
</file>

<file path=ppt/tags/tag11.xml><?xml version="1.0" encoding="utf-8"?>
<p:tagLst xmlns:p="http://schemas.openxmlformats.org/presentationml/2006/main">
  <p:tag name="MH" val="20160407123149"/>
  <p:tag name="MH_LIBRARY" val="GRAPHIC"/>
  <p:tag name="MH_TYPE" val="Other"/>
  <p:tag name="MH_ORDER" val="4"/>
</p:tagLst>
</file>

<file path=ppt/tags/tag110.xml><?xml version="1.0" encoding="utf-8"?>
<p:tagLst xmlns:p="http://schemas.openxmlformats.org/presentationml/2006/main">
  <p:tag name="MH" val="20160804103135"/>
  <p:tag name="MH_LIBRARY" val="GRAPHIC"/>
  <p:tag name="MH_TYPE" val="SubTitle"/>
  <p:tag name="MH_ORDER" val="6"/>
</p:tagLst>
</file>

<file path=ppt/tags/tag111.xml><?xml version="1.0" encoding="utf-8"?>
<p:tagLst xmlns:p="http://schemas.openxmlformats.org/presentationml/2006/main">
  <p:tag name="MH" val="20160804103135"/>
  <p:tag name="MH_LIBRARY" val="GRAPHIC"/>
  <p:tag name="MH_TYPE" val="SubTitle"/>
  <p:tag name="MH_ORDER" val="7"/>
</p:tagLst>
</file>

<file path=ppt/tags/tag112.xml><?xml version="1.0" encoding="utf-8"?>
<p:tagLst xmlns:p="http://schemas.openxmlformats.org/presentationml/2006/main">
  <p:tag name="MH" val="20160804103135"/>
  <p:tag name="MH_LIBRARY" val="GRAPHIC"/>
  <p:tag name="MH_TYPE" val="SubTitle"/>
  <p:tag name="MH_ORDER" val="2"/>
</p:tagLst>
</file>

<file path=ppt/tags/tag113.xml><?xml version="1.0" encoding="utf-8"?>
<p:tagLst xmlns:p="http://schemas.openxmlformats.org/presentationml/2006/main">
  <p:tag name="MH_TYPE" val="#NeiR#"/>
  <p:tag name="MH_NUMBER" val="大于六"/>
  <p:tag name="MH_CATEGORY" val="#BingLLB#"/>
  <p:tag name="MH_LAYOUT" val="SubTitle"/>
  <p:tag name="MH" val="20160804103135"/>
  <p:tag name="MH_LIBRARY" val="GRAPHIC"/>
</p:tagLst>
</file>

<file path=ppt/tags/tag114.xml><?xml version="1.0" encoding="utf-8"?>
<p:tagLst xmlns:p="http://schemas.openxmlformats.org/presentationml/2006/main">
  <p:tag name="MH" val="20160524111011"/>
  <p:tag name="MH_LIBRARY" val="GRAPHIC"/>
  <p:tag name="MH_TYPE" val="Other"/>
  <p:tag name="MH_ORDER" val="1"/>
</p:tagLst>
</file>

<file path=ppt/tags/tag115.xml><?xml version="1.0" encoding="utf-8"?>
<p:tagLst xmlns:p="http://schemas.openxmlformats.org/presentationml/2006/main">
  <p:tag name="MH" val="20160524111011"/>
  <p:tag name="MH_LIBRARY" val="GRAPHIC"/>
  <p:tag name="MH_TYPE" val="Other"/>
  <p:tag name="MH_ORDER" val="2"/>
</p:tagLst>
</file>

<file path=ppt/tags/tag116.xml><?xml version="1.0" encoding="utf-8"?>
<p:tagLst xmlns:p="http://schemas.openxmlformats.org/presentationml/2006/main">
  <p:tag name="MH" val="20160524111011"/>
  <p:tag name="MH_LIBRARY" val="GRAPHIC"/>
  <p:tag name="MH_TYPE" val="Other"/>
  <p:tag name="MH_ORDER" val="3"/>
</p:tagLst>
</file>

<file path=ppt/tags/tag117.xml><?xml version="1.0" encoding="utf-8"?>
<p:tagLst xmlns:p="http://schemas.openxmlformats.org/presentationml/2006/main">
  <p:tag name="MH" val="20160524111011"/>
  <p:tag name="MH_LIBRARY" val="GRAPHIC"/>
  <p:tag name="MH_TYPE" val="Other"/>
  <p:tag name="MH_ORDER" val="4"/>
</p:tagLst>
</file>

<file path=ppt/tags/tag118.xml><?xml version="1.0" encoding="utf-8"?>
<p:tagLst xmlns:p="http://schemas.openxmlformats.org/presentationml/2006/main">
  <p:tag name="MH" val="20160524111011"/>
  <p:tag name="MH_LIBRARY" val="GRAPHIC"/>
  <p:tag name="MH_TYPE" val="Title"/>
  <p:tag name="MH_ORDER" val="1"/>
</p:tagLst>
</file>

<file path=ppt/tags/tag119.xml><?xml version="1.0" encoding="utf-8"?>
<p:tagLst xmlns:p="http://schemas.openxmlformats.org/presentationml/2006/main">
  <p:tag name="MH" val="20160524111011"/>
  <p:tag name="MH_LIBRARY" val="GRAPHIC"/>
  <p:tag name="MH_TYPE" val="PageTitle"/>
  <p:tag name="MH_ORDER" val="PageTitle"/>
</p:tagLst>
</file>

<file path=ppt/tags/tag12.xml><?xml version="1.0" encoding="utf-8"?>
<p:tagLst xmlns:p="http://schemas.openxmlformats.org/presentationml/2006/main">
  <p:tag name="MH" val="20160407123149"/>
  <p:tag name="MH_LIBRARY" val="GRAPHIC"/>
  <p:tag name="MH_TYPE" val="Other"/>
  <p:tag name="MH_ORDER" val="5"/>
</p:tagLst>
</file>

<file path=ppt/tags/tag120.xml><?xml version="1.0" encoding="utf-8"?>
<p:tagLst xmlns:p="http://schemas.openxmlformats.org/presentationml/2006/main">
  <p:tag name="MH_TYPE" val="#NeiR#"/>
  <p:tag name="MH_NUMBER" val="4"/>
  <p:tag name="MH_CATEGORY" val="#YinZJG#"/>
  <p:tag name="MH_LAYOUT" val="TitleSubTitle"/>
  <p:tag name="MH" val="20160524111011"/>
  <p:tag name="MH_LIBRARY" val="GRAPHIC"/>
</p:tagLst>
</file>

<file path=ppt/tags/tag121.xml><?xml version="1.0" encoding="utf-8"?>
<p:tagLst xmlns:p="http://schemas.openxmlformats.org/presentationml/2006/main">
  <p:tag name="MH" val="20160217203636"/>
  <p:tag name="MH_LIBRARY" val="GRAPHIC"/>
  <p:tag name="MH_TYPE" val="Other"/>
  <p:tag name="MH_ORDER" val="1"/>
</p:tagLst>
</file>

<file path=ppt/tags/tag122.xml><?xml version="1.0" encoding="utf-8"?>
<p:tagLst xmlns:p="http://schemas.openxmlformats.org/presentationml/2006/main">
  <p:tag name="MH" val="20160217203636"/>
  <p:tag name="MH_LIBRARY" val="GRAPHIC"/>
  <p:tag name="MH_TYPE" val="Picture"/>
  <p:tag name="MH_ORDER" val="1"/>
</p:tagLst>
</file>

<file path=ppt/tags/tag123.xml><?xml version="1.0" encoding="utf-8"?>
<p:tagLst xmlns:p="http://schemas.openxmlformats.org/presentationml/2006/main">
  <p:tag name="MH" val="20160202082519"/>
  <p:tag name="MH_LIBRARY" val="GRAPHIC"/>
  <p:tag name="MH_TYPE" val="Text"/>
  <p:tag name="MH_ORDER" val="1"/>
</p:tagLst>
</file>

<file path=ppt/tags/tag124.xml><?xml version="1.0" encoding="utf-8"?>
<p:tagLst xmlns:p="http://schemas.openxmlformats.org/presentationml/2006/main">
  <p:tag name="MH_TYPE" val="#NeiR#"/>
  <p:tag name="MH_NUMBER" val="4"/>
  <p:tag name="MH_CATEGORY" val="#TuWHP#"/>
  <p:tag name="MH_LAYOUT" val="SubTitleDesc"/>
  <p:tag name="MH" val="20160217203636"/>
  <p:tag name="MH_LIBRARY" val="GRAPHIC"/>
</p:tagLst>
</file>

<file path=ppt/tags/tag125.xml><?xml version="1.0" encoding="utf-8"?>
<p:tagLst xmlns:p="http://schemas.openxmlformats.org/presentationml/2006/main">
  <p:tag name="MH" val="20160217203636"/>
  <p:tag name="MH_LIBRARY" val="GRAPHIC"/>
  <p:tag name="MH_TYPE" val="Other"/>
  <p:tag name="MH_ORDER" val="1"/>
</p:tagLst>
</file>

<file path=ppt/tags/tag126.xml><?xml version="1.0" encoding="utf-8"?>
<p:tagLst xmlns:p="http://schemas.openxmlformats.org/presentationml/2006/main">
  <p:tag name="MH" val="20160217203636"/>
  <p:tag name="MH_LIBRARY" val="GRAPHIC"/>
  <p:tag name="MH_TYPE" val="Picture"/>
  <p:tag name="MH_ORDER" val="1"/>
</p:tagLst>
</file>

<file path=ppt/tags/tag127.xml><?xml version="1.0" encoding="utf-8"?>
<p:tagLst xmlns:p="http://schemas.openxmlformats.org/presentationml/2006/main">
  <p:tag name="MH" val="20160202082519"/>
  <p:tag name="MH_LIBRARY" val="GRAPHIC"/>
  <p:tag name="MH_TYPE" val="Text"/>
  <p:tag name="MH_ORDER" val="1"/>
</p:tagLst>
</file>

<file path=ppt/tags/tag128.xml><?xml version="1.0" encoding="utf-8"?>
<p:tagLst xmlns:p="http://schemas.openxmlformats.org/presentationml/2006/main">
  <p:tag name="KSO_WM_UNIT_TABLE_BEAUTIFY" val="{1407f6eb-0b36-46e2-a409-d7a4df2b43e9}"/>
</p:tagLst>
</file>

<file path=ppt/tags/tag129.xml><?xml version="1.0" encoding="utf-8"?>
<p:tagLst xmlns:p="http://schemas.openxmlformats.org/presentationml/2006/main">
  <p:tag name="MH_TYPE" val="#NeiR#"/>
  <p:tag name="MH_NUMBER" val="4"/>
  <p:tag name="MH_CATEGORY" val="#TuWHP#"/>
  <p:tag name="MH_LAYOUT" val="SubTitleDesc"/>
  <p:tag name="MH" val="20160217203636"/>
  <p:tag name="MH_LIBRARY" val="GRAPHIC"/>
</p:tagLst>
</file>

<file path=ppt/tags/tag13.xml><?xml version="1.0" encoding="utf-8"?>
<p:tagLst xmlns:p="http://schemas.openxmlformats.org/presentationml/2006/main">
  <p:tag name="MH" val="20160407123149"/>
  <p:tag name="MH_LIBRARY" val="GRAPHIC"/>
  <p:tag name="MH_TYPE" val="Text"/>
  <p:tag name="MH_ORDER" val="1"/>
</p:tagLst>
</file>

<file path=ppt/tags/tag130.xml><?xml version="1.0" encoding="utf-8"?>
<p:tagLst xmlns:p="http://schemas.openxmlformats.org/presentationml/2006/main">
  <p:tag name="MH" val="20160721171826"/>
  <p:tag name="MH_LIBRARY" val="GRAPHIC"/>
  <p:tag name="MH_TYPE" val="Picture"/>
  <p:tag name="MH_ORDER" val="1"/>
</p:tagLst>
</file>

<file path=ppt/tags/tag131.xml><?xml version="1.0" encoding="utf-8"?>
<p:tagLst xmlns:p="http://schemas.openxmlformats.org/presentationml/2006/main">
  <p:tag name="MH" val="20160721171826"/>
  <p:tag name="MH_LIBRARY" val="GRAPHIC"/>
  <p:tag name="MH_TYPE" val="Other"/>
  <p:tag name="MH_ORDER" val="2"/>
</p:tagLst>
</file>

<file path=ppt/tags/tag132.xml><?xml version="1.0" encoding="utf-8"?>
<p:tagLst xmlns:p="http://schemas.openxmlformats.org/presentationml/2006/main">
  <p:tag name="MH" val="20151024171134"/>
  <p:tag name="MH_LIBRARY" val="GRAPHIC"/>
  <p:tag name="MH_TYPE" val="SubTitle"/>
  <p:tag name="MH_ORDER" val="5"/>
</p:tagLst>
</file>

<file path=ppt/tags/tag133.xml><?xml version="1.0" encoding="utf-8"?>
<p:tagLst xmlns:p="http://schemas.openxmlformats.org/presentationml/2006/main">
  <p:tag name="ISPRING_PRESENTATION_TITLE" val="PowerPoint 演示文稿"/>
</p:tagLst>
</file>

<file path=ppt/tags/tag14.xml><?xml version="1.0" encoding="utf-8"?>
<p:tagLst xmlns:p="http://schemas.openxmlformats.org/presentationml/2006/main">
  <p:tag name="MH" val="20151125204017"/>
  <p:tag name="MH_LIBRARY" val="GRAPHIC"/>
  <p:tag name="MH_TYPE" val="Text"/>
  <p:tag name="MH_ORDER" val="1"/>
</p:tagLst>
</file>

<file path=ppt/tags/tag15.xml><?xml version="1.0" encoding="utf-8"?>
<p:tagLst xmlns:p="http://schemas.openxmlformats.org/presentationml/2006/main">
  <p:tag name="MH_TYPE" val="#NeiR#"/>
  <p:tag name="MH_NUMBER" val="1"/>
  <p:tag name="MH_CATEGORY" val="#TuWHP#"/>
  <p:tag name="MH_LAYOUT" val="SubTitleText"/>
  <p:tag name="MH" val="20160407123149"/>
  <p:tag name="MH_LIBRARY" val="GRAPHIC"/>
</p:tagLst>
</file>

<file path=ppt/tags/tag16.xml><?xml version="1.0" encoding="utf-8"?>
<p:tagLst xmlns:p="http://schemas.openxmlformats.org/presentationml/2006/main">
  <p:tag name="MH" val="20160217203636"/>
  <p:tag name="MH_LIBRARY" val="GRAPHIC"/>
  <p:tag name="MH_TYPE" val="Other"/>
  <p:tag name="MH_ORDER" val="1"/>
</p:tagLst>
</file>

<file path=ppt/tags/tag17.xml><?xml version="1.0" encoding="utf-8"?>
<p:tagLst xmlns:p="http://schemas.openxmlformats.org/presentationml/2006/main">
  <p:tag name="MH" val="20160217203636"/>
  <p:tag name="MH_LIBRARY" val="GRAPHIC"/>
  <p:tag name="MH_TYPE" val="Other"/>
  <p:tag name="MH_ORDER" val="2"/>
</p:tagLst>
</file>

<file path=ppt/tags/tag18.xml><?xml version="1.0" encoding="utf-8"?>
<p:tagLst xmlns:p="http://schemas.openxmlformats.org/presentationml/2006/main">
  <p:tag name="MH" val="20160312084837"/>
  <p:tag name="MH_LIBRARY" val="GRAPHIC"/>
  <p:tag name="MH_TYPE" val="Other"/>
  <p:tag name="MH_ORDER" val="7"/>
</p:tagLst>
</file>

<file path=ppt/tags/tag19.xml><?xml version="1.0" encoding="utf-8"?>
<p:tagLst xmlns:p="http://schemas.openxmlformats.org/presentationml/2006/main">
  <p:tag name="MH" val="20160312084837"/>
  <p:tag name="MH_LIBRARY" val="GRAPHIC"/>
  <p:tag name="MH_TYPE" val="Desc"/>
  <p:tag name="MH_ORDER" val="1"/>
</p:tagLst>
</file>

<file path=ppt/tags/tag2.xml><?xml version="1.0" encoding="utf-8"?>
<p:tagLst xmlns:p="http://schemas.openxmlformats.org/presentationml/2006/main">
  <p:tag name="MH" val="20160721171826"/>
  <p:tag name="MH_LIBRARY" val="GRAPHIC"/>
  <p:tag name="MH_TYPE" val="Picture"/>
  <p:tag name="MH_ORDER" val="1"/>
</p:tagLst>
</file>

<file path=ppt/tags/tag20.xml><?xml version="1.0" encoding="utf-8"?>
<p:tagLst xmlns:p="http://schemas.openxmlformats.org/presentationml/2006/main">
  <p:tag name="MH" val="20160312084837"/>
  <p:tag name="MH_LIBRARY" val="GRAPHIC"/>
  <p:tag name="MH_TYPE" val="Other"/>
  <p:tag name="MH_ORDER" val="5"/>
</p:tagLst>
</file>

<file path=ppt/tags/tag21.xml><?xml version="1.0" encoding="utf-8"?>
<p:tagLst xmlns:p="http://schemas.openxmlformats.org/presentationml/2006/main">
  <p:tag name="MH" val="20160312084837"/>
  <p:tag name="MH_LIBRARY" val="GRAPHIC"/>
  <p:tag name="MH_TYPE" val="Other"/>
  <p:tag name="MH_ORDER" val="6"/>
</p:tagLst>
</file>

<file path=ppt/tags/tag22.xml><?xml version="1.0" encoding="utf-8"?>
<p:tagLst xmlns:p="http://schemas.openxmlformats.org/presentationml/2006/main">
  <p:tag name="MH" val="20160217203636"/>
  <p:tag name="MH_LIBRARY" val="GRAPHIC"/>
  <p:tag name="MH_TYPE" val="Other"/>
  <p:tag name="MH_ORDER" val="1"/>
</p:tagLst>
</file>

<file path=ppt/tags/tag23.xml><?xml version="1.0" encoding="utf-8"?>
<p:tagLst xmlns:p="http://schemas.openxmlformats.org/presentationml/2006/main">
  <p:tag name="MH" val="20160217203636"/>
  <p:tag name="MH_LIBRARY" val="GRAPHIC"/>
  <p:tag name="MH_TYPE" val="Other"/>
  <p:tag name="MH_ORDER" val="1"/>
</p:tagLst>
</file>

<file path=ppt/tags/tag24.xml><?xml version="1.0" encoding="utf-8"?>
<p:tagLst xmlns:p="http://schemas.openxmlformats.org/presentationml/2006/main">
  <p:tag name="MH" val="20160217203636"/>
  <p:tag name="MH_LIBRARY" val="GRAPHIC"/>
  <p:tag name="MH_TYPE" val="Other"/>
  <p:tag name="MH_ORDER" val="1"/>
</p:tagLst>
</file>

<file path=ppt/tags/tag25.xml><?xml version="1.0" encoding="utf-8"?>
<p:tagLst xmlns:p="http://schemas.openxmlformats.org/presentationml/2006/main">
  <p:tag name="MH" val="20160217203636"/>
  <p:tag name="MH_LIBRARY" val="GRAPHIC"/>
  <p:tag name="MH_TYPE" val="Other"/>
  <p:tag name="MH_ORDER" val="1"/>
</p:tagLst>
</file>

<file path=ppt/tags/tag26.xml><?xml version="1.0" encoding="utf-8"?>
<p:tagLst xmlns:p="http://schemas.openxmlformats.org/presentationml/2006/main">
  <p:tag name="MH" val="20160217203636"/>
  <p:tag name="MH_LIBRARY" val="GRAPHIC"/>
  <p:tag name="MH_TYPE" val="Other"/>
  <p:tag name="MH_ORDER" val="1"/>
</p:tagLst>
</file>

<file path=ppt/tags/tag27.xml><?xml version="1.0" encoding="utf-8"?>
<p:tagLst xmlns:p="http://schemas.openxmlformats.org/presentationml/2006/main">
  <p:tag name="MH" val="20160217203636"/>
  <p:tag name="MH_LIBRARY" val="GRAPHIC"/>
  <p:tag name="MH_TYPE" val="Picture"/>
  <p:tag name="MH_ORDER" val="1"/>
</p:tagLst>
</file>

<file path=ppt/tags/tag28.xml><?xml version="1.0" encoding="utf-8"?>
<p:tagLst xmlns:p="http://schemas.openxmlformats.org/presentationml/2006/main">
  <p:tag name="MH" val="20160217203636"/>
  <p:tag name="MH_LIBRARY" val="GRAPHIC"/>
  <p:tag name="MH_TYPE" val="SubTitle"/>
  <p:tag name="MH_ORDER" val="1"/>
</p:tagLst>
</file>

<file path=ppt/tags/tag29.xml><?xml version="1.0" encoding="utf-8"?>
<p:tagLst xmlns:p="http://schemas.openxmlformats.org/presentationml/2006/main">
  <p:tag name="MH" val="20160217203636"/>
  <p:tag name="MH_LIBRARY" val="GRAPHIC"/>
  <p:tag name="MH_TYPE" val="Other"/>
  <p:tag name="MH_ORDER" val="2"/>
</p:tagLst>
</file>

<file path=ppt/tags/tag3.xml><?xml version="1.0" encoding="utf-8"?>
<p:tagLst xmlns:p="http://schemas.openxmlformats.org/presentationml/2006/main">
  <p:tag name="MH" val="20160721171826"/>
  <p:tag name="MH_LIBRARY" val="GRAPHIC"/>
  <p:tag name="MH_TYPE" val="Picture"/>
  <p:tag name="MH_ORDER" val="3"/>
</p:tagLst>
</file>

<file path=ppt/tags/tag30.xml><?xml version="1.0" encoding="utf-8"?>
<p:tagLst xmlns:p="http://schemas.openxmlformats.org/presentationml/2006/main">
  <p:tag name="MH" val="20160217203636"/>
  <p:tag name="MH_LIBRARY" val="GRAPHIC"/>
  <p:tag name="MH_TYPE" val="Picture"/>
  <p:tag name="MH_ORDER" val="2"/>
</p:tagLst>
</file>

<file path=ppt/tags/tag31.xml><?xml version="1.0" encoding="utf-8"?>
<p:tagLst xmlns:p="http://schemas.openxmlformats.org/presentationml/2006/main">
  <p:tag name="MH" val="20160217203636"/>
  <p:tag name="MH_LIBRARY" val="GRAPHIC"/>
  <p:tag name="MH_TYPE" val="Other"/>
  <p:tag name="MH_ORDER" val="3"/>
</p:tagLst>
</file>

<file path=ppt/tags/tag32.xml><?xml version="1.0" encoding="utf-8"?>
<p:tagLst xmlns:p="http://schemas.openxmlformats.org/presentationml/2006/main">
  <p:tag name="MH" val="20160217203636"/>
  <p:tag name="MH_LIBRARY" val="GRAPHIC"/>
  <p:tag name="MH_TYPE" val="Picture"/>
  <p:tag name="MH_ORDER" val="3"/>
</p:tagLst>
</file>

<file path=ppt/tags/tag33.xml><?xml version="1.0" encoding="utf-8"?>
<p:tagLst xmlns:p="http://schemas.openxmlformats.org/presentationml/2006/main">
  <p:tag name="MH" val="20160217203636"/>
  <p:tag name="MH_LIBRARY" val="GRAPHIC"/>
  <p:tag name="MH_TYPE" val="Other"/>
  <p:tag name="MH_ORDER" val="4"/>
</p:tagLst>
</file>

<file path=ppt/tags/tag34.xml><?xml version="1.0" encoding="utf-8"?>
<p:tagLst xmlns:p="http://schemas.openxmlformats.org/presentationml/2006/main">
  <p:tag name="MH" val="20160217203636"/>
  <p:tag name="MH_LIBRARY" val="GRAPHIC"/>
  <p:tag name="MH_TYPE" val="Picture"/>
  <p:tag name="MH_ORDER" val="4"/>
</p:tagLst>
</file>

<file path=ppt/tags/tag35.xml><?xml version="1.0" encoding="utf-8"?>
<p:tagLst xmlns:p="http://schemas.openxmlformats.org/presentationml/2006/main">
  <p:tag name="MH" val="20160202082519"/>
  <p:tag name="MH_LIBRARY" val="GRAPHIC"/>
  <p:tag name="MH_TYPE" val="Text"/>
  <p:tag name="MH_ORDER" val="1"/>
</p:tagLst>
</file>

<file path=ppt/tags/tag36.xml><?xml version="1.0" encoding="utf-8"?>
<p:tagLst xmlns:p="http://schemas.openxmlformats.org/presentationml/2006/main">
  <p:tag name="MH" val="20160202082519"/>
  <p:tag name="MH_LIBRARY" val="GRAPHIC"/>
  <p:tag name="MH_TYPE" val="Text"/>
  <p:tag name="MH_ORDER" val="1"/>
</p:tagLst>
</file>

<file path=ppt/tags/tag37.xml><?xml version="1.0" encoding="utf-8"?>
<p:tagLst xmlns:p="http://schemas.openxmlformats.org/presentationml/2006/main">
  <p:tag name="MH" val="20160202082519"/>
  <p:tag name="MH_LIBRARY" val="GRAPHIC"/>
  <p:tag name="MH_TYPE" val="Text"/>
  <p:tag name="MH_ORDER" val="1"/>
</p:tagLst>
</file>

<file path=ppt/tags/tag38.xml><?xml version="1.0" encoding="utf-8"?>
<p:tagLst xmlns:p="http://schemas.openxmlformats.org/presentationml/2006/main">
  <p:tag name="MH" val="20160202082519"/>
  <p:tag name="MH_LIBRARY" val="GRAPHIC"/>
  <p:tag name="MH_TYPE" val="Text"/>
  <p:tag name="MH_ORDER" val="1"/>
</p:tagLst>
</file>

<file path=ppt/tags/tag39.xml><?xml version="1.0" encoding="utf-8"?>
<p:tagLst xmlns:p="http://schemas.openxmlformats.org/presentationml/2006/main">
  <p:tag name="MH" val="20160217203636"/>
  <p:tag name="MH_LIBRARY" val="GRAPHIC"/>
  <p:tag name="MH_TYPE" val="SubTitle"/>
  <p:tag name="MH_ORDER" val="1"/>
</p:tagLst>
</file>

<file path=ppt/tags/tag4.xml><?xml version="1.0" encoding="utf-8"?>
<p:tagLst xmlns:p="http://schemas.openxmlformats.org/presentationml/2006/main">
  <p:tag name="MH" val="20160721171826"/>
  <p:tag name="MH_LIBRARY" val="GRAPHIC"/>
  <p:tag name="MH_TYPE" val="Other"/>
  <p:tag name="MH_ORDER" val="2"/>
</p:tagLst>
</file>

<file path=ppt/tags/tag40.xml><?xml version="1.0" encoding="utf-8"?>
<p:tagLst xmlns:p="http://schemas.openxmlformats.org/presentationml/2006/main">
  <p:tag name="MH" val="20160217203636"/>
  <p:tag name="MH_LIBRARY" val="GRAPHIC"/>
  <p:tag name="MH_TYPE" val="SubTitle"/>
  <p:tag name="MH_ORDER" val="1"/>
</p:tagLst>
</file>

<file path=ppt/tags/tag41.xml><?xml version="1.0" encoding="utf-8"?>
<p:tagLst xmlns:p="http://schemas.openxmlformats.org/presentationml/2006/main">
  <p:tag name="MH" val="20160217203636"/>
  <p:tag name="MH_LIBRARY" val="GRAPHIC"/>
  <p:tag name="MH_TYPE" val="SubTitle"/>
  <p:tag name="MH_ORDER" val="1"/>
</p:tagLst>
</file>

<file path=ppt/tags/tag42.xml><?xml version="1.0" encoding="utf-8"?>
<p:tagLst xmlns:p="http://schemas.openxmlformats.org/presentationml/2006/main">
  <p:tag name="MH_TYPE" val="#NeiR#"/>
  <p:tag name="MH_NUMBER" val="4"/>
  <p:tag name="MH_CATEGORY" val="#TuWHP#"/>
  <p:tag name="MH_LAYOUT" val="SubTitleDesc"/>
  <p:tag name="MH" val="20160217203636"/>
  <p:tag name="MH_LIBRARY" val="GRAPHIC"/>
</p:tagLst>
</file>

<file path=ppt/tags/tag43.xml><?xml version="1.0" encoding="utf-8"?>
<p:tagLst xmlns:p="http://schemas.openxmlformats.org/presentationml/2006/main">
  <p:tag name="MH" val="20160801175840"/>
  <p:tag name="MH_LIBRARY" val="GRAPHIC"/>
  <p:tag name="MH_TYPE" val="Picture"/>
  <p:tag name="MH_ORDER" val="1"/>
</p:tagLst>
</file>

<file path=ppt/tags/tag44.xml><?xml version="1.0" encoding="utf-8"?>
<p:tagLst xmlns:p="http://schemas.openxmlformats.org/presentationml/2006/main">
  <p:tag name="MH" val="20160801175840"/>
  <p:tag name="MH_LIBRARY" val="GRAPHIC"/>
  <p:tag name="MH_TYPE" val="SubTitle"/>
  <p:tag name="MH_ORDER" val="1"/>
</p:tagLst>
</file>

<file path=ppt/tags/tag45.xml><?xml version="1.0" encoding="utf-8"?>
<p:tagLst xmlns:p="http://schemas.openxmlformats.org/presentationml/2006/main">
  <p:tag name="MH" val="20160801175840"/>
  <p:tag name="MH_LIBRARY" val="GRAPHIC"/>
  <p:tag name="MH_TYPE" val="Text"/>
  <p:tag name="MH_ORDER" val="1"/>
</p:tagLst>
</file>

<file path=ppt/tags/tag46.xml><?xml version="1.0" encoding="utf-8"?>
<p:tagLst xmlns:p="http://schemas.openxmlformats.org/presentationml/2006/main">
  <p:tag name="MH" val="20160801175840"/>
  <p:tag name="MH_LIBRARY" val="GRAPHIC"/>
  <p:tag name="MH_TYPE" val="PageTitle"/>
  <p:tag name="MH_ORDER" val="PageTitle"/>
</p:tagLst>
</file>

<file path=ppt/tags/tag47.xml><?xml version="1.0" encoding="utf-8"?>
<p:tagLst xmlns:p="http://schemas.openxmlformats.org/presentationml/2006/main">
  <p:tag name="MH" val="20160801175840"/>
  <p:tag name="MH_LIBRARY" val="GRAPHIC"/>
  <p:tag name="MH_TYPE" val="SubTitle"/>
  <p:tag name="MH_ORDER" val="1"/>
</p:tagLst>
</file>

<file path=ppt/tags/tag48.xml><?xml version="1.0" encoding="utf-8"?>
<p:tagLst xmlns:p="http://schemas.openxmlformats.org/presentationml/2006/main">
  <p:tag name="MH" val="20160801175840"/>
  <p:tag name="MH_LIBRARY" val="GRAPHIC"/>
  <p:tag name="MH_TYPE" val="SubTitle"/>
  <p:tag name="MH_ORDER" val="1"/>
</p:tagLst>
</file>

<file path=ppt/tags/tag49.xml><?xml version="1.0" encoding="utf-8"?>
<p:tagLst xmlns:p="http://schemas.openxmlformats.org/presentationml/2006/main">
  <p:tag name="MH" val="20160801175840"/>
  <p:tag name="MH_LIBRARY" val="GRAPHIC"/>
  <p:tag name="MH_TYPE" val="SubTitle"/>
  <p:tag name="MH_ORDER" val="1"/>
</p:tagLst>
</file>

<file path=ppt/tags/tag5.xml><?xml version="1.0" encoding="utf-8"?>
<p:tagLst xmlns:p="http://schemas.openxmlformats.org/presentationml/2006/main">
  <p:tag name="MH" val="20160721171826"/>
  <p:tag name="MH_LIBRARY" val="GRAPHIC"/>
  <p:tag name="MH_TYPE" val="Other"/>
  <p:tag name="MH_ORDER" val="3"/>
</p:tagLst>
</file>

<file path=ppt/tags/tag50.xml><?xml version="1.0" encoding="utf-8"?>
<p:tagLst xmlns:p="http://schemas.openxmlformats.org/presentationml/2006/main">
  <p:tag name="MH_TYPE" val="#NeiR#"/>
  <p:tag name="MH_NUMBER" val="1"/>
  <p:tag name="MH_CATEGORY" val="#TuWHP#"/>
  <p:tag name="MH_LAYOUT" val="SubTitleText"/>
  <p:tag name="MH" val="20160801175840"/>
  <p:tag name="MH_LIBRARY" val="GRAPHIC"/>
</p:tagLst>
</file>

<file path=ppt/tags/tag51.xml><?xml version="1.0" encoding="utf-8"?>
<p:tagLst xmlns:p="http://schemas.openxmlformats.org/presentationml/2006/main">
  <p:tag name="MH" val="20160801195634"/>
  <p:tag name="MH_LIBRARY" val="GRAPHIC"/>
  <p:tag name="MH_TYPE" val="Other"/>
  <p:tag name="MH_ORDER" val="1"/>
</p:tagLst>
</file>

<file path=ppt/tags/tag52.xml><?xml version="1.0" encoding="utf-8"?>
<p:tagLst xmlns:p="http://schemas.openxmlformats.org/presentationml/2006/main">
  <p:tag name="MH" val="20160801195634"/>
  <p:tag name="MH_LIBRARY" val="GRAPHIC"/>
  <p:tag name="MH_TYPE" val="Picture"/>
  <p:tag name="MH_ORDER" val="1"/>
</p:tagLst>
</file>

<file path=ppt/tags/tag53.xml><?xml version="1.0" encoding="utf-8"?>
<p:tagLst xmlns:p="http://schemas.openxmlformats.org/presentationml/2006/main">
  <p:tag name="MH" val="20160801195634"/>
  <p:tag name="MH_LIBRARY" val="GRAPHIC"/>
  <p:tag name="MH_TYPE" val="SubTitle"/>
  <p:tag name="MH_ORDER" val="1"/>
</p:tagLst>
</file>

<file path=ppt/tags/tag54.xml><?xml version="1.0" encoding="utf-8"?>
<p:tagLst xmlns:p="http://schemas.openxmlformats.org/presentationml/2006/main">
  <p:tag name="MH_TYPE" val="#NeiR#"/>
  <p:tag name="MH_NUMBER" val="1"/>
  <p:tag name="MH_CATEGORY" val="#TuWHP#"/>
  <p:tag name="MH_LAYOUT" val="SubTitleText"/>
  <p:tag name="MH" val="20160801195634"/>
  <p:tag name="MH_LIBRARY" val="GRAPHIC"/>
</p:tagLst>
</file>

<file path=ppt/tags/tag55.xml><?xml version="1.0" encoding="utf-8"?>
<p:tagLst xmlns:p="http://schemas.openxmlformats.org/presentationml/2006/main">
  <p:tag name="MH" val="20151024161320"/>
  <p:tag name="MH_LIBRARY" val="GRAPHIC"/>
  <p:tag name="MH_TYPE" val="Text"/>
  <p:tag name="MH_ORDER" val="1"/>
</p:tagLst>
</file>

<file path=ppt/tags/tag56.xml><?xml version="1.0" encoding="utf-8"?>
<p:tagLst xmlns:p="http://schemas.openxmlformats.org/presentationml/2006/main">
  <p:tag name="MH" val="20160721112249"/>
  <p:tag name="MH_LIBRARY" val="GRAPHIC"/>
  <p:tag name="MH_TYPE" val="PageTitle"/>
  <p:tag name="MH_ORDER" val="PageTitle"/>
</p:tagLst>
</file>

<file path=ppt/tags/tag57.xml><?xml version="1.0" encoding="utf-8"?>
<p:tagLst xmlns:p="http://schemas.openxmlformats.org/presentationml/2006/main">
  <p:tag name="MH" val="20160721112249"/>
  <p:tag name="MH_LIBRARY" val="GRAPHIC"/>
  <p:tag name="MH_TYPE" val="Other"/>
  <p:tag name="MH_ORDER" val="1"/>
</p:tagLst>
</file>

<file path=ppt/tags/tag58.xml><?xml version="1.0" encoding="utf-8"?>
<p:tagLst xmlns:p="http://schemas.openxmlformats.org/presentationml/2006/main">
  <p:tag name="MH" val="20160721112249"/>
  <p:tag name="MH_LIBRARY" val="GRAPHIC"/>
  <p:tag name="MH_TYPE" val="Other"/>
  <p:tag name="MH_ORDER" val="2"/>
</p:tagLst>
</file>

<file path=ppt/tags/tag59.xml><?xml version="1.0" encoding="utf-8"?>
<p:tagLst xmlns:p="http://schemas.openxmlformats.org/presentationml/2006/main">
  <p:tag name="MH" val="20160721112249"/>
  <p:tag name="MH_LIBRARY" val="GRAPHIC"/>
  <p:tag name="MH_TYPE" val="Other"/>
  <p:tag name="MH_ORDER" val="3"/>
</p:tagLst>
</file>

<file path=ppt/tags/tag6.xml><?xml version="1.0" encoding="utf-8"?>
<p:tagLst xmlns:p="http://schemas.openxmlformats.org/presentationml/2006/main">
  <p:tag name="MH" val="20160721171826"/>
  <p:tag name="MH_LIBRARY" val="GRAPHIC"/>
  <p:tag name="MH_TYPE" val="Other"/>
  <p:tag name="MH_ORDER" val="4"/>
</p:tagLst>
</file>

<file path=ppt/tags/tag60.xml><?xml version="1.0" encoding="utf-8"?>
<p:tagLst xmlns:p="http://schemas.openxmlformats.org/presentationml/2006/main">
  <p:tag name="MH" val="20160721112249"/>
  <p:tag name="MH_LIBRARY" val="GRAPHIC"/>
  <p:tag name="MH_TYPE" val="Other"/>
  <p:tag name="MH_ORDER" val="4"/>
</p:tagLst>
</file>

<file path=ppt/tags/tag61.xml><?xml version="1.0" encoding="utf-8"?>
<p:tagLst xmlns:p="http://schemas.openxmlformats.org/presentationml/2006/main">
  <p:tag name="MH" val="20160721112249"/>
  <p:tag name="MH_LIBRARY" val="GRAPHIC"/>
  <p:tag name="MH_TYPE" val="SubTitle"/>
  <p:tag name="MH_ORDER" val="1"/>
</p:tagLst>
</file>

<file path=ppt/tags/tag62.xml><?xml version="1.0" encoding="utf-8"?>
<p:tagLst xmlns:p="http://schemas.openxmlformats.org/presentationml/2006/main">
  <p:tag name="MH" val="20160721112249"/>
  <p:tag name="MH_LIBRARY" val="GRAPHIC"/>
  <p:tag name="MH_TYPE" val="SubTitle"/>
  <p:tag name="MH_ORDER" val="2"/>
</p:tagLst>
</file>

<file path=ppt/tags/tag63.xml><?xml version="1.0" encoding="utf-8"?>
<p:tagLst xmlns:p="http://schemas.openxmlformats.org/presentationml/2006/main">
  <p:tag name="MH" val="20151104112100"/>
  <p:tag name="MH_LIBRARY" val="GRAPHIC"/>
  <p:tag name="MH_TYPE" val="Text"/>
  <p:tag name="MH_ORDER" val="1"/>
</p:tagLst>
</file>

<file path=ppt/tags/tag64.xml><?xml version="1.0" encoding="utf-8"?>
<p:tagLst xmlns:p="http://schemas.openxmlformats.org/presentationml/2006/main">
  <p:tag name="MH" val="20151104112100"/>
  <p:tag name="MH_LIBRARY" val="GRAPHIC"/>
  <p:tag name="MH_TYPE" val="Text"/>
  <p:tag name="MH_ORDER" val="1"/>
</p:tagLst>
</file>

<file path=ppt/tags/tag65.xml><?xml version="1.0" encoding="utf-8"?>
<p:tagLst xmlns:p="http://schemas.openxmlformats.org/presentationml/2006/main">
  <p:tag name="MH_TYPE" val="#NeiR#"/>
  <p:tag name="MH_NUMBER" val="2"/>
  <p:tag name="MH_CATEGORY" val="#BingLLB#"/>
  <p:tag name="MH_LAYOUT" val="SubTitleTextDesc"/>
  <p:tag name="MH" val="20160721112249"/>
  <p:tag name="MH_LIBRARY" val="GRAPHIC"/>
</p:tagLst>
</file>

<file path=ppt/tags/tag66.xml><?xml version="1.0" encoding="utf-8"?>
<p:tagLst xmlns:p="http://schemas.openxmlformats.org/presentationml/2006/main">
  <p:tag name="MH" val="20160203101803"/>
  <p:tag name="MH_LIBRARY" val="GRAPHIC"/>
  <p:tag name="MH_TYPE" val="Other"/>
  <p:tag name="MH_ORDER" val="2"/>
</p:tagLst>
</file>

<file path=ppt/tags/tag67.xml><?xml version="1.0" encoding="utf-8"?>
<p:tagLst xmlns:p="http://schemas.openxmlformats.org/presentationml/2006/main">
  <p:tag name="MH" val="20160203101803"/>
  <p:tag name="MH_LIBRARY" val="GRAPHIC"/>
  <p:tag name="MH_TYPE" val="Other"/>
  <p:tag name="MH_ORDER" val="2"/>
</p:tagLst>
</file>

<file path=ppt/tags/tag68.xml><?xml version="1.0" encoding="utf-8"?>
<p:tagLst xmlns:p="http://schemas.openxmlformats.org/presentationml/2006/main">
  <p:tag name="MH" val="20160804092812"/>
  <p:tag name="MH_LIBRARY" val="GRAPHIC"/>
  <p:tag name="MH_TYPE" val="PageTitle"/>
  <p:tag name="MH_ORDER" val="PageTitle"/>
</p:tagLst>
</file>

<file path=ppt/tags/tag69.xml><?xml version="1.0" encoding="utf-8"?>
<p:tagLst xmlns:p="http://schemas.openxmlformats.org/presentationml/2006/main">
  <p:tag name="MH" val="20160804092812"/>
  <p:tag name="MH_LIBRARY" val="GRAPHIC"/>
  <p:tag name="MH_TYPE" val="SubTitle"/>
  <p:tag name="MH_ORDER" val="2"/>
</p:tagLst>
</file>

<file path=ppt/tags/tag7.xml><?xml version="1.0" encoding="utf-8"?>
<p:tagLst xmlns:p="http://schemas.openxmlformats.org/presentationml/2006/main">
  <p:tag name="MH" val="20160407123149"/>
  <p:tag name="MH_LIBRARY" val="GRAPHIC"/>
  <p:tag name="MH_TYPE" val="Picture"/>
  <p:tag name="MH_ORDER" val="1"/>
</p:tagLst>
</file>

<file path=ppt/tags/tag70.xml><?xml version="1.0" encoding="utf-8"?>
<p:tagLst xmlns:p="http://schemas.openxmlformats.org/presentationml/2006/main">
  <p:tag name="MH" val="20160804092812"/>
  <p:tag name="MH_LIBRARY" val="GRAPHIC"/>
  <p:tag name="MH_TYPE" val="Other"/>
  <p:tag name="MH_ORDER" val="1"/>
</p:tagLst>
</file>

<file path=ppt/tags/tag71.xml><?xml version="1.0" encoding="utf-8"?>
<p:tagLst xmlns:p="http://schemas.openxmlformats.org/presentationml/2006/main">
  <p:tag name="MH" val="20160804092812"/>
  <p:tag name="MH_LIBRARY" val="GRAPHIC"/>
  <p:tag name="MH_TYPE" val="SubTitle"/>
  <p:tag name="MH_ORDER" val="1"/>
</p:tagLst>
</file>

<file path=ppt/tags/tag72.xml><?xml version="1.0" encoding="utf-8"?>
<p:tagLst xmlns:p="http://schemas.openxmlformats.org/presentationml/2006/main">
  <p:tag name="MH" val="20160804092812"/>
  <p:tag name="MH_LIBRARY" val="GRAPHIC"/>
  <p:tag name="MH_TYPE" val="Other"/>
  <p:tag name="MH_ORDER" val="2"/>
</p:tagLst>
</file>

<file path=ppt/tags/tag73.xml><?xml version="1.0" encoding="utf-8"?>
<p:tagLst xmlns:p="http://schemas.openxmlformats.org/presentationml/2006/main">
  <p:tag name="MH_TYPE" val="#NeiR#"/>
  <p:tag name="MH_NUMBER" val="2"/>
  <p:tag name="MH_CATEGORY" val="#BingLLB#"/>
  <p:tag name="MH_LAYOUT" val="SubTitleText"/>
  <p:tag name="MH" val="20160804092812"/>
  <p:tag name="MH_LIBRARY" val="GRAPHIC"/>
</p:tagLst>
</file>

<file path=ppt/tags/tag74.xml><?xml version="1.0" encoding="utf-8"?>
<p:tagLst xmlns:p="http://schemas.openxmlformats.org/presentationml/2006/main">
  <p:tag name="MH" val="20160804102341"/>
  <p:tag name="MH_LIBRARY" val="GRAPHIC"/>
  <p:tag name="MH_TYPE" val="Text"/>
  <p:tag name="MH_ORDER" val="1"/>
</p:tagLst>
</file>

<file path=ppt/tags/tag75.xml><?xml version="1.0" encoding="utf-8"?>
<p:tagLst xmlns:p="http://schemas.openxmlformats.org/presentationml/2006/main">
  <p:tag name="MH" val="20160804102341"/>
  <p:tag name="MH_LIBRARY" val="GRAPHIC"/>
  <p:tag name="MH_TYPE" val="Picture"/>
  <p:tag name="MH_ORDER" val="1"/>
</p:tagLst>
</file>

<file path=ppt/tags/tag76.xml><?xml version="1.0" encoding="utf-8"?>
<p:tagLst xmlns:p="http://schemas.openxmlformats.org/presentationml/2006/main">
  <p:tag name="MH" val="20160804102341"/>
  <p:tag name="MH_LIBRARY" val="GRAPHIC"/>
  <p:tag name="MH_TYPE" val="SubTitle"/>
  <p:tag name="MH_ORDER" val="1"/>
</p:tagLst>
</file>

<file path=ppt/tags/tag77.xml><?xml version="1.0" encoding="utf-8"?>
<p:tagLst xmlns:p="http://schemas.openxmlformats.org/presentationml/2006/main">
  <p:tag name="MH" val="20160804102341"/>
  <p:tag name="MH_LIBRARY" val="GRAPHIC"/>
  <p:tag name="MH_TYPE" val="Desc"/>
  <p:tag name="MH_ORDER" val="1"/>
</p:tagLst>
</file>

<file path=ppt/tags/tag78.xml><?xml version="1.0" encoding="utf-8"?>
<p:tagLst xmlns:p="http://schemas.openxmlformats.org/presentationml/2006/main">
  <p:tag name="MH_TYPE" val="#NeiR#"/>
  <p:tag name="MH_NUMBER" val="1"/>
  <p:tag name="MH_CATEGORY" val="#TuWHP#"/>
  <p:tag name="MH_LAYOUT" val="SubTitleTextDesc"/>
  <p:tag name="MH" val="20160804102341"/>
  <p:tag name="MH_LIBRARY" val="GRAPHIC"/>
</p:tagLst>
</file>

<file path=ppt/tags/tag79.xml><?xml version="1.0" encoding="utf-8"?>
<p:tagLst xmlns:p="http://schemas.openxmlformats.org/presentationml/2006/main">
  <p:tag name="MH" val="20160804103135"/>
  <p:tag name="MH_LIBRARY" val="GRAPHIC"/>
  <p:tag name="MH_TYPE" val="PageTitle"/>
  <p:tag name="MH_ORDER" val="PageTitle"/>
</p:tagLst>
</file>

<file path=ppt/tags/tag8.xml><?xml version="1.0" encoding="utf-8"?>
<p:tagLst xmlns:p="http://schemas.openxmlformats.org/presentationml/2006/main">
  <p:tag name="MH" val="20160407123149"/>
  <p:tag name="MH_LIBRARY" val="GRAPHIC"/>
  <p:tag name="MH_TYPE" val="Other"/>
  <p:tag name="MH_ORDER" val="1"/>
</p:tagLst>
</file>

<file path=ppt/tags/tag80.xml><?xml version="1.0" encoding="utf-8"?>
<p:tagLst xmlns:p="http://schemas.openxmlformats.org/presentationml/2006/main">
  <p:tag name="MH" val="20160804103135"/>
  <p:tag name="MH_LIBRARY" val="GRAPHIC"/>
  <p:tag name="MH_TYPE" val="Other"/>
  <p:tag name="MH_ORDER" val="2"/>
</p:tagLst>
</file>

<file path=ppt/tags/tag81.xml><?xml version="1.0" encoding="utf-8"?>
<p:tagLst xmlns:p="http://schemas.openxmlformats.org/presentationml/2006/main">
  <p:tag name="MH" val="20160804103135"/>
  <p:tag name="MH_LIBRARY" val="GRAPHIC"/>
  <p:tag name="MH_TYPE" val="Other"/>
  <p:tag name="MH_ORDER" val="3"/>
</p:tagLst>
</file>

<file path=ppt/tags/tag82.xml><?xml version="1.0" encoding="utf-8"?>
<p:tagLst xmlns:p="http://schemas.openxmlformats.org/presentationml/2006/main">
  <p:tag name="MH" val="20160804103135"/>
  <p:tag name="MH_LIBRARY" val="GRAPHIC"/>
  <p:tag name="MH_TYPE" val="Other"/>
  <p:tag name="MH_ORDER" val="4"/>
</p:tagLst>
</file>

<file path=ppt/tags/tag83.xml><?xml version="1.0" encoding="utf-8"?>
<p:tagLst xmlns:p="http://schemas.openxmlformats.org/presentationml/2006/main">
  <p:tag name="MH" val="20160804103135"/>
  <p:tag name="MH_LIBRARY" val="GRAPHIC"/>
  <p:tag name="MH_TYPE" val="Other"/>
  <p:tag name="MH_ORDER" val="5"/>
</p:tagLst>
</file>

<file path=ppt/tags/tag84.xml><?xml version="1.0" encoding="utf-8"?>
<p:tagLst xmlns:p="http://schemas.openxmlformats.org/presentationml/2006/main">
  <p:tag name="MH" val="20160804103135"/>
  <p:tag name="MH_LIBRARY" val="GRAPHIC"/>
  <p:tag name="MH_TYPE" val="Other"/>
  <p:tag name="MH_ORDER" val="6"/>
</p:tagLst>
</file>

<file path=ppt/tags/tag85.xml><?xml version="1.0" encoding="utf-8"?>
<p:tagLst xmlns:p="http://schemas.openxmlformats.org/presentationml/2006/main">
  <p:tag name="MH" val="20160804103135"/>
  <p:tag name="MH_LIBRARY" val="GRAPHIC"/>
  <p:tag name="MH_TYPE" val="Other"/>
  <p:tag name="MH_ORDER" val="11"/>
</p:tagLst>
</file>

<file path=ppt/tags/tag86.xml><?xml version="1.0" encoding="utf-8"?>
<p:tagLst xmlns:p="http://schemas.openxmlformats.org/presentationml/2006/main">
  <p:tag name="MH" val="20160804103135"/>
  <p:tag name="MH_LIBRARY" val="GRAPHIC"/>
  <p:tag name="MH_TYPE" val="Other"/>
  <p:tag name="MH_ORDER" val="15"/>
</p:tagLst>
</file>

<file path=ppt/tags/tag87.xml><?xml version="1.0" encoding="utf-8"?>
<p:tagLst xmlns:p="http://schemas.openxmlformats.org/presentationml/2006/main">
  <p:tag name="MH" val="20160804103135"/>
  <p:tag name="MH_LIBRARY" val="GRAPHIC"/>
  <p:tag name="MH_TYPE" val="Other"/>
  <p:tag name="MH_ORDER" val="16"/>
</p:tagLst>
</file>

<file path=ppt/tags/tag88.xml><?xml version="1.0" encoding="utf-8"?>
<p:tagLst xmlns:p="http://schemas.openxmlformats.org/presentationml/2006/main">
  <p:tag name="MH" val="20160804103135"/>
  <p:tag name="MH_LIBRARY" val="GRAPHIC"/>
  <p:tag name="MH_TYPE" val="Other"/>
  <p:tag name="MH_ORDER" val="17"/>
</p:tagLst>
</file>

<file path=ppt/tags/tag89.xml><?xml version="1.0" encoding="utf-8"?>
<p:tagLst xmlns:p="http://schemas.openxmlformats.org/presentationml/2006/main">
  <p:tag name="MH" val="20160804103135"/>
  <p:tag name="MH_LIBRARY" val="GRAPHIC"/>
  <p:tag name="MH_TYPE" val="Other"/>
  <p:tag name="MH_ORDER" val="18"/>
</p:tagLst>
</file>

<file path=ppt/tags/tag9.xml><?xml version="1.0" encoding="utf-8"?>
<p:tagLst xmlns:p="http://schemas.openxmlformats.org/presentationml/2006/main">
  <p:tag name="MH" val="20160407123149"/>
  <p:tag name="MH_LIBRARY" val="GRAPHIC"/>
  <p:tag name="MH_TYPE" val="Other"/>
  <p:tag name="MH_ORDER" val="2"/>
</p:tagLst>
</file>

<file path=ppt/tags/tag90.xml><?xml version="1.0" encoding="utf-8"?>
<p:tagLst xmlns:p="http://schemas.openxmlformats.org/presentationml/2006/main">
  <p:tag name="MH" val="20160804103135"/>
  <p:tag name="MH_LIBRARY" val="GRAPHIC"/>
  <p:tag name="MH_TYPE" val="Other"/>
  <p:tag name="MH_ORDER" val="19"/>
</p:tagLst>
</file>

<file path=ppt/tags/tag91.xml><?xml version="1.0" encoding="utf-8"?>
<p:tagLst xmlns:p="http://schemas.openxmlformats.org/presentationml/2006/main">
  <p:tag name="MH" val="20160804103135"/>
  <p:tag name="MH_LIBRARY" val="GRAPHIC"/>
  <p:tag name="MH_TYPE" val="Other"/>
  <p:tag name="MH_ORDER" val="20"/>
</p:tagLst>
</file>

<file path=ppt/tags/tag92.xml><?xml version="1.0" encoding="utf-8"?>
<p:tagLst xmlns:p="http://schemas.openxmlformats.org/presentationml/2006/main">
  <p:tag name="MH" val="20160804103135"/>
  <p:tag name="MH_LIBRARY" val="GRAPHIC"/>
  <p:tag name="MH_TYPE" val="Other"/>
  <p:tag name="MH_ORDER" val="9"/>
</p:tagLst>
</file>

<file path=ppt/tags/tag93.xml><?xml version="1.0" encoding="utf-8"?>
<p:tagLst xmlns:p="http://schemas.openxmlformats.org/presentationml/2006/main">
  <p:tag name="MH" val="20160804103135"/>
  <p:tag name="MH_LIBRARY" val="GRAPHIC"/>
  <p:tag name="MH_TYPE" val="Other"/>
  <p:tag name="MH_ORDER" val="21"/>
</p:tagLst>
</file>

<file path=ppt/tags/tag94.xml><?xml version="1.0" encoding="utf-8"?>
<p:tagLst xmlns:p="http://schemas.openxmlformats.org/presentationml/2006/main">
  <p:tag name="MH" val="20160804103135"/>
  <p:tag name="MH_LIBRARY" val="GRAPHIC"/>
  <p:tag name="MH_TYPE" val="Other"/>
  <p:tag name="MH_ORDER" val="13"/>
</p:tagLst>
</file>

<file path=ppt/tags/tag95.xml><?xml version="1.0" encoding="utf-8"?>
<p:tagLst xmlns:p="http://schemas.openxmlformats.org/presentationml/2006/main">
  <p:tag name="MH" val="20160804103135"/>
  <p:tag name="MH_LIBRARY" val="GRAPHIC"/>
  <p:tag name="MH_TYPE" val="Other"/>
  <p:tag name="MH_ORDER" val="22"/>
</p:tagLst>
</file>

<file path=ppt/tags/tag96.xml><?xml version="1.0" encoding="utf-8"?>
<p:tagLst xmlns:p="http://schemas.openxmlformats.org/presentationml/2006/main">
  <p:tag name="MH" val="20160804103135"/>
  <p:tag name="MH_LIBRARY" val="GRAPHIC"/>
  <p:tag name="MH_TYPE" val="Other"/>
  <p:tag name="MH_ORDER" val="12"/>
</p:tagLst>
</file>

<file path=ppt/tags/tag97.xml><?xml version="1.0" encoding="utf-8"?>
<p:tagLst xmlns:p="http://schemas.openxmlformats.org/presentationml/2006/main">
  <p:tag name="MH" val="20160804103135"/>
  <p:tag name="MH_LIBRARY" val="GRAPHIC"/>
  <p:tag name="MH_TYPE" val="Other"/>
  <p:tag name="MH_ORDER" val="23"/>
</p:tagLst>
</file>

<file path=ppt/tags/tag98.xml><?xml version="1.0" encoding="utf-8"?>
<p:tagLst xmlns:p="http://schemas.openxmlformats.org/presentationml/2006/main">
  <p:tag name="MH" val="20160804103135"/>
  <p:tag name="MH_LIBRARY" val="GRAPHIC"/>
  <p:tag name="MH_TYPE" val="Other"/>
  <p:tag name="MH_ORDER" val="7"/>
</p:tagLst>
</file>

<file path=ppt/tags/tag99.xml><?xml version="1.0" encoding="utf-8"?>
<p:tagLst xmlns:p="http://schemas.openxmlformats.org/presentationml/2006/main">
  <p:tag name="MH" val="20160804103135"/>
  <p:tag name="MH_LIBRARY" val="GRAPHIC"/>
  <p:tag name="MH_TYPE" val="Other"/>
  <p:tag name="MH_ORDER" val="24"/>
</p:tagLst>
</file>

<file path=ppt/theme/theme1.xml><?xml version="1.0" encoding="utf-8"?>
<a:theme xmlns:a="http://schemas.openxmlformats.org/drawingml/2006/main" name="3_Office 主题​​">
  <a:themeElements>
    <a:clrScheme name="自定义 9">
      <a:dk1>
        <a:srgbClr val="000000"/>
      </a:dk1>
      <a:lt1>
        <a:srgbClr val="FFFFFF"/>
      </a:lt1>
      <a:dk2>
        <a:srgbClr val="5E5E5E"/>
      </a:dk2>
      <a:lt2>
        <a:srgbClr val="DDDDDD"/>
      </a:lt2>
      <a:accent1>
        <a:srgbClr val="0070C0"/>
      </a:accent1>
      <a:accent2>
        <a:srgbClr val="A5A5A5"/>
      </a:accent2>
      <a:accent3>
        <a:srgbClr val="F69200"/>
      </a:accent3>
      <a:accent4>
        <a:srgbClr val="92D050"/>
      </a:accent4>
      <a:accent5>
        <a:srgbClr val="FF0000"/>
      </a:accent5>
      <a:accent6>
        <a:srgbClr val="C00000"/>
      </a:accent6>
      <a:hlink>
        <a:srgbClr val="0070C0"/>
      </a:hlink>
      <a:folHlink>
        <a:srgbClr val="7030A0"/>
      </a:folHlink>
    </a:clrScheme>
    <a:fontScheme name="微软雅黑和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000000"/>
      </a:dk1>
      <a:lt1>
        <a:srgbClr val="FFFFFF"/>
      </a:lt1>
      <a:dk2>
        <a:srgbClr val="5E5E5E"/>
      </a:dk2>
      <a:lt2>
        <a:srgbClr val="DDDDDD"/>
      </a:lt2>
      <a:accent1>
        <a:srgbClr val="0070C0"/>
      </a:accent1>
      <a:accent2>
        <a:srgbClr val="00B0F0"/>
      </a:accent2>
      <a:accent3>
        <a:srgbClr val="F69200"/>
      </a:accent3>
      <a:accent4>
        <a:srgbClr val="92D050"/>
      </a:accent4>
      <a:accent5>
        <a:srgbClr val="FF0000"/>
      </a:accent5>
      <a:accent6>
        <a:srgbClr val="C00000"/>
      </a:accent6>
      <a:hlink>
        <a:srgbClr val="0070C0"/>
      </a:hlink>
      <a:folHlink>
        <a:srgbClr val="7030A0"/>
      </a:folHlink>
    </a:clrScheme>
    <a:fontScheme name="微软雅黑和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6843</Words>
  <Application>WPS 演示</Application>
  <PresentationFormat>全屏显示(16:9)</PresentationFormat>
  <Paragraphs>817</Paragraphs>
  <Slides>45</Slides>
  <Notes>30</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45</vt:i4>
      </vt:variant>
    </vt:vector>
  </HeadingPairs>
  <TitlesOfParts>
    <vt:vector size="65" baseType="lpstr">
      <vt:lpstr>Arial</vt:lpstr>
      <vt:lpstr>宋体</vt:lpstr>
      <vt:lpstr>Wingdings</vt:lpstr>
      <vt:lpstr>微软雅黑</vt:lpstr>
      <vt:lpstr>Impact</vt:lpstr>
      <vt:lpstr>Calibri</vt:lpstr>
      <vt:lpstr>Calibri</vt:lpstr>
      <vt:lpstr>Arial</vt:lpstr>
      <vt:lpstr>华文黑体</vt:lpstr>
      <vt:lpstr>黑体</vt:lpstr>
      <vt:lpstr>Arial Narrow</vt:lpstr>
      <vt:lpstr>Arial Unicode MS</vt:lpstr>
      <vt:lpstr>方正兰亭黑_GBK</vt:lpstr>
      <vt:lpstr>Gill Sans</vt:lpstr>
      <vt:lpstr>Segoe Print</vt:lpstr>
      <vt:lpstr>Roboto condensed</vt:lpstr>
      <vt:lpstr>仿宋_GB2312</vt:lpstr>
      <vt:lpstr>仿宋</vt:lpstr>
      <vt:lpstr>3_Office 主题​​</vt:lpstr>
      <vt:lpstr>1_Office 主题​​</vt:lpstr>
      <vt:lpstr>PowerPoint 演示文稿</vt:lpstr>
      <vt:lpstr>PowerPoint 演示文稿</vt:lpstr>
      <vt:lpstr>PowerPoint 演示文稿</vt:lpstr>
      <vt:lpstr>PowerPoint 演示文稿</vt:lpstr>
      <vt:lpstr>公司简介(Company profile)</vt:lpstr>
      <vt:lpstr>发展历程(Development history)</vt:lpstr>
      <vt:lpstr>企业荣誉(Company Honor)</vt:lpstr>
      <vt:lpstr>经营产品(Business products)</vt:lpstr>
      <vt:lpstr>售后服务(After-sale service)</vt:lpstr>
      <vt:lpstr>PowerPoint 演示文稿</vt:lpstr>
      <vt:lpstr>组织架构(Organizational structure)</vt:lpstr>
      <vt:lpstr>团队介绍(Team Introduction)</vt:lpstr>
      <vt:lpstr>团队介绍(Team Introduction)</vt:lpstr>
      <vt:lpstr>团队介绍(Team Introduction)</vt:lpstr>
      <vt:lpstr>PowerPoint 演示文稿</vt:lpstr>
      <vt:lpstr>弘扬企业文化的意义(Significance of enterprise culture) </vt:lpstr>
      <vt:lpstr>企业文化的核心内容(Core contents of corporate culture) </vt:lpstr>
      <vt:lpstr>企业文化(Corporate culture) ---开拓创新</vt:lpstr>
      <vt:lpstr>企业文化(Corporate culture) ---追求卓越</vt:lpstr>
      <vt:lpstr>企业文化(Corporate culture) ---团结协助</vt:lpstr>
      <vt:lpstr>企业文化(Corporate culture) ---以人为本</vt:lpstr>
      <vt:lpstr>企业文化(Corporate culture) ---结果导向</vt:lpstr>
      <vt:lpstr>企业文化(Corporate culture) ---顾客至上</vt:lpstr>
      <vt:lpstr>企业文化(Corporate culture) ---我们的文化环境</vt:lpstr>
      <vt:lpstr>PowerPoint 演示文稿</vt:lpstr>
      <vt:lpstr>管理制度(management system)</vt:lpstr>
      <vt:lpstr>任免管理(management system)---任免</vt:lpstr>
      <vt:lpstr>任免管理(management system)---解除与转正</vt:lpstr>
      <vt:lpstr>员工转正(Probation)---转正流程</vt:lpstr>
      <vt:lpstr>任免管理(management system)---辞职</vt:lpstr>
      <vt:lpstr>任免管理(management system)---申诉</vt:lpstr>
      <vt:lpstr>考勤管理(management system)---打卡与上班时间</vt:lpstr>
      <vt:lpstr>考勤管理(management system)---惩处</vt:lpstr>
      <vt:lpstr>考勤管理(management system)---迟到早退</vt:lpstr>
      <vt:lpstr>考勤管理(management system)---薪酬计算</vt:lpstr>
      <vt:lpstr>考勤管理(management system)---加班</vt:lpstr>
      <vt:lpstr>考勤管理(management system)---休假</vt:lpstr>
      <vt:lpstr>考勤管理(management system)---休假流程</vt:lpstr>
      <vt:lpstr>薪酬管理(management system)---月薪结构</vt:lpstr>
      <vt:lpstr>薪酬管理(management system)---月薪发放</vt:lpstr>
      <vt:lpstr>薪酬管理(management system)---奖励</vt:lpstr>
      <vt:lpstr>薪酬管理(management system)---处罚</vt:lpstr>
      <vt:lpstr>日常行为规范(Daily behavior norm)</vt:lpstr>
      <vt:lpstr>日常行为规范(Daily behavior norm)</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Struggle</cp:lastModifiedBy>
  <cp:revision>2</cp:revision>
  <dcterms:created xsi:type="dcterms:W3CDTF">2016-04-19T06:13:00Z</dcterms:created>
  <dcterms:modified xsi:type="dcterms:W3CDTF">2020-06-17T16:41:05Z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