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9" r:id="rId2"/>
    <p:sldId id="257" r:id="rId3"/>
    <p:sldId id="306" r:id="rId4"/>
    <p:sldId id="260" r:id="rId5"/>
    <p:sldId id="263" r:id="rId6"/>
    <p:sldId id="314" r:id="rId7"/>
    <p:sldId id="265" r:id="rId8"/>
    <p:sldId id="266" r:id="rId9"/>
    <p:sldId id="267" r:id="rId10"/>
    <p:sldId id="269" r:id="rId11"/>
    <p:sldId id="271" r:id="rId12"/>
    <p:sldId id="268" r:id="rId13"/>
    <p:sldId id="270" r:id="rId14"/>
    <p:sldId id="273" r:id="rId15"/>
    <p:sldId id="277" r:id="rId16"/>
    <p:sldId id="275" r:id="rId17"/>
    <p:sldId id="278" r:id="rId18"/>
    <p:sldId id="276" r:id="rId19"/>
    <p:sldId id="282" r:id="rId20"/>
    <p:sldId id="283" r:id="rId21"/>
    <p:sldId id="279" r:id="rId22"/>
    <p:sldId id="280" r:id="rId23"/>
    <p:sldId id="281" r:id="rId24"/>
    <p:sldId id="287" r:id="rId25"/>
    <p:sldId id="307" r:id="rId26"/>
    <p:sldId id="284" r:id="rId27"/>
    <p:sldId id="311" r:id="rId28"/>
    <p:sldId id="312" r:id="rId29"/>
    <p:sldId id="313" r:id="rId30"/>
    <p:sldId id="302" r:id="rId31"/>
    <p:sldId id="299" r:id="rId32"/>
    <p:sldId id="310"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varScale="1">
        <p:scale>
          <a:sx n="76" d="100"/>
          <a:sy n="76" d="100"/>
        </p:scale>
        <p:origin x="456" y="96"/>
      </p:cViewPr>
      <p:guideLst/>
    </p:cSldViewPr>
  </p:slideViewPr>
  <p:outlineViewPr>
    <p:cViewPr>
      <p:scale>
        <a:sx n="33" d="100"/>
        <a:sy n="33" d="100"/>
      </p:scale>
      <p:origin x="0" y="-4170"/>
    </p:cViewPr>
  </p:outlineViewPr>
  <p:notesTextViewPr>
    <p:cViewPr>
      <p:scale>
        <a:sx n="1" d="1"/>
        <a:sy n="1" d="1"/>
      </p:scale>
      <p:origin x="0" y="0"/>
    </p:cViewPr>
  </p:notesTextViewPr>
  <p:sorterViewPr>
    <p:cViewPr>
      <p:scale>
        <a:sx n="150" d="100"/>
        <a:sy n="150" d="100"/>
      </p:scale>
      <p:origin x="0" y="-12294"/>
    </p:cViewPr>
  </p:sorterViewPr>
  <p:notesViewPr>
    <p:cSldViewPr snapToGrid="0">
      <p:cViewPr varScale="1">
        <p:scale>
          <a:sx n="57" d="100"/>
          <a:sy n="57" d="100"/>
        </p:scale>
        <p:origin x="280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34F7E-881C-4380-8E46-E61A5448555A}" type="datetimeFigureOut">
              <a:rPr lang="zh-CN" altLang="en-US" smtClean="0"/>
              <a:t>2019/2/28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E2187-EEFB-498A-A266-3D4355924256}" type="slidenum">
              <a:rPr lang="zh-CN" altLang="en-US" smtClean="0"/>
              <a:t>‹#›</a:t>
            </a:fld>
            <a:endParaRPr lang="zh-CN" altLang="en-US"/>
          </a:p>
        </p:txBody>
      </p:sp>
    </p:spTree>
    <p:extLst>
      <p:ext uri="{BB962C8B-B14F-4D97-AF65-F5344CB8AC3E}">
        <p14:creationId xmlns:p14="http://schemas.microsoft.com/office/powerpoint/2010/main" val="131089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1</a:t>
            </a:fld>
            <a:endParaRPr lang="zh-CN" altLang="en-US"/>
          </a:p>
        </p:txBody>
      </p:sp>
    </p:spTree>
    <p:extLst>
      <p:ext uri="{BB962C8B-B14F-4D97-AF65-F5344CB8AC3E}">
        <p14:creationId xmlns:p14="http://schemas.microsoft.com/office/powerpoint/2010/main" val="1300748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10</a:t>
            </a:fld>
            <a:endParaRPr lang="zh-CN" altLang="en-US"/>
          </a:p>
        </p:txBody>
      </p:sp>
    </p:spTree>
    <p:extLst>
      <p:ext uri="{BB962C8B-B14F-4D97-AF65-F5344CB8AC3E}">
        <p14:creationId xmlns:p14="http://schemas.microsoft.com/office/powerpoint/2010/main" val="2174719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EE7B31A-ADC3-4D9A-AEFF-77832A092C5B}" type="slidenum">
              <a:rPr lang="zh-CN" altLang="en-US" smtClean="0"/>
              <a:pPr>
                <a:defRPr/>
              </a:pPr>
              <a:t>11</a:t>
            </a:fld>
            <a:endParaRPr lang="zh-CN" altLang="en-US"/>
          </a:p>
        </p:txBody>
      </p:sp>
    </p:spTree>
    <p:extLst>
      <p:ext uri="{BB962C8B-B14F-4D97-AF65-F5344CB8AC3E}">
        <p14:creationId xmlns:p14="http://schemas.microsoft.com/office/powerpoint/2010/main" val="241329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12</a:t>
            </a:fld>
            <a:endParaRPr lang="zh-CN" altLang="en-US"/>
          </a:p>
        </p:txBody>
      </p:sp>
    </p:spTree>
    <p:extLst>
      <p:ext uri="{BB962C8B-B14F-4D97-AF65-F5344CB8AC3E}">
        <p14:creationId xmlns:p14="http://schemas.microsoft.com/office/powerpoint/2010/main" val="1179067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13</a:t>
            </a:fld>
            <a:endParaRPr lang="zh-CN" altLang="en-US"/>
          </a:p>
        </p:txBody>
      </p:sp>
    </p:spTree>
    <p:extLst>
      <p:ext uri="{BB962C8B-B14F-4D97-AF65-F5344CB8AC3E}">
        <p14:creationId xmlns:p14="http://schemas.microsoft.com/office/powerpoint/2010/main" val="1023904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14</a:t>
            </a:fld>
            <a:endParaRPr lang="zh-CN" altLang="en-US"/>
          </a:p>
        </p:txBody>
      </p:sp>
    </p:spTree>
    <p:extLst>
      <p:ext uri="{BB962C8B-B14F-4D97-AF65-F5344CB8AC3E}">
        <p14:creationId xmlns:p14="http://schemas.microsoft.com/office/powerpoint/2010/main" val="810791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b="1"/>
              <a:t>备注：</a:t>
            </a:r>
          </a:p>
          <a:p>
            <a:pPr>
              <a:spcBef>
                <a:spcPct val="0"/>
              </a:spcBef>
            </a:pPr>
            <a:r>
              <a:rPr lang="en-US" altLang="zh-CN"/>
              <a:t>2017</a:t>
            </a:r>
            <a:r>
              <a:rPr lang="zh-CN" altLang="en-US"/>
              <a:t>年产假的规定为：女职工单胎顺产者，给予产假</a:t>
            </a:r>
            <a:r>
              <a:rPr lang="en-US" altLang="zh-CN"/>
              <a:t>98</a:t>
            </a:r>
            <a:r>
              <a:rPr lang="zh-CN" altLang="en-US"/>
              <a:t>天，其中产前休息</a:t>
            </a:r>
            <a:r>
              <a:rPr lang="en-US" altLang="zh-CN"/>
              <a:t>15</a:t>
            </a:r>
            <a:r>
              <a:rPr lang="zh-CN" altLang="en-US"/>
              <a:t>天，产后休息</a:t>
            </a:r>
            <a:r>
              <a:rPr lang="en-US" altLang="zh-CN"/>
              <a:t>83</a:t>
            </a:r>
            <a:r>
              <a:rPr lang="zh-CN" altLang="en-US"/>
              <a:t>天。难产者，增加产假</a:t>
            </a:r>
            <a:r>
              <a:rPr lang="en-US" altLang="zh-CN"/>
              <a:t>15</a:t>
            </a:r>
            <a:r>
              <a:rPr lang="zh-CN" altLang="en-US"/>
              <a:t>天；多胞胎生育者，每多生育一个婴儿，增加产假</a:t>
            </a:r>
            <a:r>
              <a:rPr lang="en-US" altLang="zh-CN"/>
              <a:t>15</a:t>
            </a:r>
            <a:r>
              <a:rPr lang="zh-CN" altLang="en-US"/>
              <a:t>天。</a:t>
            </a:r>
          </a:p>
          <a:p>
            <a:pPr>
              <a:spcBef>
                <a:spcPct val="0"/>
              </a:spcBef>
            </a:pPr>
            <a:r>
              <a:rPr lang="zh-CN" altLang="en-US"/>
              <a:t>现行的国家产假规定是</a:t>
            </a:r>
            <a:r>
              <a:rPr lang="en-US" altLang="zh-CN"/>
              <a:t>2012</a:t>
            </a:r>
            <a:r>
              <a:rPr lang="zh-CN" altLang="en-US"/>
              <a:t>年国务院常务会议通过的</a:t>
            </a:r>
            <a:r>
              <a:rPr lang="en-US" altLang="zh-CN"/>
              <a:t>《</a:t>
            </a:r>
            <a:r>
              <a:rPr lang="zh-CN" altLang="en-US"/>
              <a:t>女职工劳动保护特别规定（草案）</a:t>
            </a:r>
            <a:r>
              <a:rPr lang="en-US" altLang="zh-CN"/>
              <a:t>》</a:t>
            </a:r>
            <a:r>
              <a:rPr lang="zh-CN" altLang="en-US"/>
              <a:t>。草案调整了女职工禁忌从事的劳动范围，将女职工生育享受的产假由</a:t>
            </a:r>
            <a:r>
              <a:rPr lang="en-US" altLang="zh-CN"/>
              <a:t>90</a:t>
            </a:r>
            <a:r>
              <a:rPr lang="zh-CN" altLang="en-US"/>
              <a:t>天延长至</a:t>
            </a:r>
            <a:r>
              <a:rPr lang="en-US" altLang="zh-CN"/>
              <a:t>98</a:t>
            </a:r>
            <a:r>
              <a:rPr lang="zh-CN" altLang="en-US"/>
              <a:t>天，并规范了产假待遇。</a:t>
            </a:r>
          </a:p>
          <a:p>
            <a:pPr>
              <a:spcBef>
                <a:spcPct val="0"/>
              </a:spcBef>
            </a:pPr>
            <a:endParaRPr lang="zh-CN" altLang="en-US"/>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C31867E-BA2F-4234-8B6E-A4647AE16893}" type="slidenum">
              <a:rPr lang="zh-CN" altLang="en-US"/>
              <a:pPr fontAlgn="base">
                <a:spcBef>
                  <a:spcPct val="0"/>
                </a:spcBef>
                <a:spcAft>
                  <a:spcPct val="0"/>
                </a:spcAft>
              </a:pPr>
              <a:t>15</a:t>
            </a:fld>
            <a:endParaRPr lang="zh-CN" altLang="en-US"/>
          </a:p>
        </p:txBody>
      </p:sp>
    </p:spTree>
    <p:extLst>
      <p:ext uri="{BB962C8B-B14F-4D97-AF65-F5344CB8AC3E}">
        <p14:creationId xmlns:p14="http://schemas.microsoft.com/office/powerpoint/2010/main" val="2226556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16</a:t>
            </a:fld>
            <a:endParaRPr lang="zh-CN" altLang="en-US"/>
          </a:p>
        </p:txBody>
      </p:sp>
    </p:spTree>
    <p:extLst>
      <p:ext uri="{BB962C8B-B14F-4D97-AF65-F5344CB8AC3E}">
        <p14:creationId xmlns:p14="http://schemas.microsoft.com/office/powerpoint/2010/main" val="3022397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EE7B31A-ADC3-4D9A-AEFF-77832A092C5B}" type="slidenum">
              <a:rPr lang="zh-CN" altLang="en-US" smtClean="0"/>
              <a:pPr>
                <a:defRPr/>
              </a:pPr>
              <a:t>17</a:t>
            </a:fld>
            <a:endParaRPr lang="zh-CN" altLang="en-US"/>
          </a:p>
        </p:txBody>
      </p:sp>
    </p:spTree>
    <p:extLst>
      <p:ext uri="{BB962C8B-B14F-4D97-AF65-F5344CB8AC3E}">
        <p14:creationId xmlns:p14="http://schemas.microsoft.com/office/powerpoint/2010/main" val="1823449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18</a:t>
            </a:fld>
            <a:endParaRPr lang="zh-CN" altLang="en-US"/>
          </a:p>
        </p:txBody>
      </p:sp>
    </p:spTree>
    <p:extLst>
      <p:ext uri="{BB962C8B-B14F-4D97-AF65-F5344CB8AC3E}">
        <p14:creationId xmlns:p14="http://schemas.microsoft.com/office/powerpoint/2010/main" val="718536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EE7B31A-ADC3-4D9A-AEFF-77832A092C5B}" type="slidenum">
              <a:rPr lang="zh-CN" altLang="en-US" smtClean="0"/>
              <a:pPr>
                <a:defRPr/>
              </a:pPr>
              <a:t>19</a:t>
            </a:fld>
            <a:endParaRPr lang="zh-CN" altLang="en-US"/>
          </a:p>
        </p:txBody>
      </p:sp>
    </p:spTree>
    <p:extLst>
      <p:ext uri="{BB962C8B-B14F-4D97-AF65-F5344CB8AC3E}">
        <p14:creationId xmlns:p14="http://schemas.microsoft.com/office/powerpoint/2010/main" val="21039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2</a:t>
            </a:fld>
            <a:endParaRPr lang="zh-CN" altLang="en-US"/>
          </a:p>
        </p:txBody>
      </p:sp>
    </p:spTree>
    <p:extLst>
      <p:ext uri="{BB962C8B-B14F-4D97-AF65-F5344CB8AC3E}">
        <p14:creationId xmlns:p14="http://schemas.microsoft.com/office/powerpoint/2010/main" val="3745982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EE7B31A-ADC3-4D9A-AEFF-77832A092C5B}" type="slidenum">
              <a:rPr lang="zh-CN" altLang="en-US" smtClean="0"/>
              <a:pPr>
                <a:defRPr/>
              </a:pPr>
              <a:t>20</a:t>
            </a:fld>
            <a:endParaRPr lang="zh-CN" altLang="en-US"/>
          </a:p>
        </p:txBody>
      </p:sp>
    </p:spTree>
    <p:extLst>
      <p:ext uri="{BB962C8B-B14F-4D97-AF65-F5344CB8AC3E}">
        <p14:creationId xmlns:p14="http://schemas.microsoft.com/office/powerpoint/2010/main" val="158599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21</a:t>
            </a:fld>
            <a:endParaRPr lang="zh-CN" altLang="en-US"/>
          </a:p>
        </p:txBody>
      </p:sp>
    </p:spTree>
    <p:extLst>
      <p:ext uri="{BB962C8B-B14F-4D97-AF65-F5344CB8AC3E}">
        <p14:creationId xmlns:p14="http://schemas.microsoft.com/office/powerpoint/2010/main" val="842492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22</a:t>
            </a:fld>
            <a:endParaRPr lang="zh-CN" altLang="en-US"/>
          </a:p>
        </p:txBody>
      </p:sp>
    </p:spTree>
    <p:extLst>
      <p:ext uri="{BB962C8B-B14F-4D97-AF65-F5344CB8AC3E}">
        <p14:creationId xmlns:p14="http://schemas.microsoft.com/office/powerpoint/2010/main" val="3006060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23</a:t>
            </a:fld>
            <a:endParaRPr lang="zh-CN" altLang="en-US"/>
          </a:p>
        </p:txBody>
      </p:sp>
    </p:spTree>
    <p:extLst>
      <p:ext uri="{BB962C8B-B14F-4D97-AF65-F5344CB8AC3E}">
        <p14:creationId xmlns:p14="http://schemas.microsoft.com/office/powerpoint/2010/main" val="325259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EE7B31A-ADC3-4D9A-AEFF-77832A092C5B}" type="slidenum">
              <a:rPr lang="zh-CN" altLang="en-US" smtClean="0"/>
              <a:pPr>
                <a:defRPr/>
              </a:pPr>
              <a:t>24</a:t>
            </a:fld>
            <a:endParaRPr lang="zh-CN" altLang="en-US"/>
          </a:p>
        </p:txBody>
      </p:sp>
    </p:spTree>
    <p:extLst>
      <p:ext uri="{BB962C8B-B14F-4D97-AF65-F5344CB8AC3E}">
        <p14:creationId xmlns:p14="http://schemas.microsoft.com/office/powerpoint/2010/main" val="3621280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25</a:t>
            </a:fld>
            <a:endParaRPr lang="zh-CN" altLang="en-US"/>
          </a:p>
        </p:txBody>
      </p:sp>
    </p:spTree>
    <p:extLst>
      <p:ext uri="{BB962C8B-B14F-4D97-AF65-F5344CB8AC3E}">
        <p14:creationId xmlns:p14="http://schemas.microsoft.com/office/powerpoint/2010/main" val="2195617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26</a:t>
            </a:fld>
            <a:endParaRPr lang="zh-CN" altLang="en-US"/>
          </a:p>
        </p:txBody>
      </p:sp>
    </p:spTree>
    <p:extLst>
      <p:ext uri="{BB962C8B-B14F-4D97-AF65-F5344CB8AC3E}">
        <p14:creationId xmlns:p14="http://schemas.microsoft.com/office/powerpoint/2010/main" val="435375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27</a:t>
            </a:fld>
            <a:endParaRPr lang="zh-CN" altLang="en-US"/>
          </a:p>
        </p:txBody>
      </p:sp>
    </p:spTree>
    <p:extLst>
      <p:ext uri="{BB962C8B-B14F-4D97-AF65-F5344CB8AC3E}">
        <p14:creationId xmlns:p14="http://schemas.microsoft.com/office/powerpoint/2010/main" val="1020649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28</a:t>
            </a:fld>
            <a:endParaRPr lang="zh-CN" altLang="en-US"/>
          </a:p>
        </p:txBody>
      </p:sp>
    </p:spTree>
    <p:extLst>
      <p:ext uri="{BB962C8B-B14F-4D97-AF65-F5344CB8AC3E}">
        <p14:creationId xmlns:p14="http://schemas.microsoft.com/office/powerpoint/2010/main" val="3985872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29</a:t>
            </a:fld>
            <a:endParaRPr lang="zh-CN" altLang="en-US"/>
          </a:p>
        </p:txBody>
      </p:sp>
    </p:spTree>
    <p:extLst>
      <p:ext uri="{BB962C8B-B14F-4D97-AF65-F5344CB8AC3E}">
        <p14:creationId xmlns:p14="http://schemas.microsoft.com/office/powerpoint/2010/main" val="42690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3</a:t>
            </a:fld>
            <a:endParaRPr lang="zh-CN" altLang="en-US"/>
          </a:p>
        </p:txBody>
      </p:sp>
    </p:spTree>
    <p:extLst>
      <p:ext uri="{BB962C8B-B14F-4D97-AF65-F5344CB8AC3E}">
        <p14:creationId xmlns:p14="http://schemas.microsoft.com/office/powerpoint/2010/main" val="19975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EE7B31A-ADC3-4D9A-AEFF-77832A092C5B}" type="slidenum">
              <a:rPr lang="zh-CN" altLang="en-US" smtClean="0"/>
              <a:pPr>
                <a:defRPr/>
              </a:pPr>
              <a:t>30</a:t>
            </a:fld>
            <a:endParaRPr lang="zh-CN" altLang="en-US"/>
          </a:p>
        </p:txBody>
      </p:sp>
    </p:spTree>
    <p:extLst>
      <p:ext uri="{BB962C8B-B14F-4D97-AF65-F5344CB8AC3E}">
        <p14:creationId xmlns:p14="http://schemas.microsoft.com/office/powerpoint/2010/main" val="2308812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31</a:t>
            </a:fld>
            <a:endParaRPr lang="zh-CN" altLang="en-US"/>
          </a:p>
        </p:txBody>
      </p:sp>
    </p:spTree>
    <p:extLst>
      <p:ext uri="{BB962C8B-B14F-4D97-AF65-F5344CB8AC3E}">
        <p14:creationId xmlns:p14="http://schemas.microsoft.com/office/powerpoint/2010/main" val="3061329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32</a:t>
            </a:fld>
            <a:endParaRPr lang="zh-CN" altLang="en-US"/>
          </a:p>
        </p:txBody>
      </p:sp>
    </p:spTree>
    <p:extLst>
      <p:ext uri="{BB962C8B-B14F-4D97-AF65-F5344CB8AC3E}">
        <p14:creationId xmlns:p14="http://schemas.microsoft.com/office/powerpoint/2010/main" val="258123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4</a:t>
            </a:fld>
            <a:endParaRPr lang="zh-CN" altLang="en-US"/>
          </a:p>
        </p:txBody>
      </p:sp>
    </p:spTree>
    <p:extLst>
      <p:ext uri="{BB962C8B-B14F-4D97-AF65-F5344CB8AC3E}">
        <p14:creationId xmlns:p14="http://schemas.microsoft.com/office/powerpoint/2010/main" val="3747988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5</a:t>
            </a:fld>
            <a:endParaRPr lang="zh-CN" altLang="en-US"/>
          </a:p>
        </p:txBody>
      </p:sp>
    </p:spTree>
    <p:extLst>
      <p:ext uri="{BB962C8B-B14F-4D97-AF65-F5344CB8AC3E}">
        <p14:creationId xmlns:p14="http://schemas.microsoft.com/office/powerpoint/2010/main" val="7794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6</a:t>
            </a:fld>
            <a:endParaRPr lang="zh-CN" altLang="en-US"/>
          </a:p>
        </p:txBody>
      </p:sp>
    </p:spTree>
    <p:extLst>
      <p:ext uri="{BB962C8B-B14F-4D97-AF65-F5344CB8AC3E}">
        <p14:creationId xmlns:p14="http://schemas.microsoft.com/office/powerpoint/2010/main" val="213914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7</a:t>
            </a:fld>
            <a:endParaRPr lang="zh-CN" altLang="en-US"/>
          </a:p>
        </p:txBody>
      </p:sp>
    </p:spTree>
    <p:extLst>
      <p:ext uri="{BB962C8B-B14F-4D97-AF65-F5344CB8AC3E}">
        <p14:creationId xmlns:p14="http://schemas.microsoft.com/office/powerpoint/2010/main" val="2938474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8</a:t>
            </a:fld>
            <a:endParaRPr lang="zh-CN" altLang="en-US"/>
          </a:p>
        </p:txBody>
      </p:sp>
    </p:spTree>
    <p:extLst>
      <p:ext uri="{BB962C8B-B14F-4D97-AF65-F5344CB8AC3E}">
        <p14:creationId xmlns:p14="http://schemas.microsoft.com/office/powerpoint/2010/main" val="315600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4E2187-EEFB-498A-A266-3D4355924256}" type="slidenum">
              <a:rPr lang="zh-CN" altLang="en-US" smtClean="0"/>
              <a:t>9</a:t>
            </a:fld>
            <a:endParaRPr lang="zh-CN" altLang="en-US"/>
          </a:p>
        </p:txBody>
      </p:sp>
    </p:spTree>
    <p:extLst>
      <p:ext uri="{BB962C8B-B14F-4D97-AF65-F5344CB8AC3E}">
        <p14:creationId xmlns:p14="http://schemas.microsoft.com/office/powerpoint/2010/main" val="1770661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E1C62B2-4353-42E8-BA67-A4F475866AA1}" type="datetimeFigureOut">
              <a:rPr lang="zh-CN" altLang="en-US" smtClean="0"/>
              <a:t>2019/2/28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C25476-FF3B-48A9-A330-02254249EA4C}" type="slidenum">
              <a:rPr lang="zh-CN" altLang="en-US" smtClean="0"/>
              <a:t>‹#›</a:t>
            </a:fld>
            <a:endParaRPr lang="zh-CN" altLang="en-US"/>
          </a:p>
        </p:txBody>
      </p:sp>
    </p:spTree>
    <p:extLst>
      <p:ext uri="{BB962C8B-B14F-4D97-AF65-F5344CB8AC3E}">
        <p14:creationId xmlns:p14="http://schemas.microsoft.com/office/powerpoint/2010/main" val="389138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1C62B2-4353-42E8-BA67-A4F475866AA1}" type="datetimeFigureOut">
              <a:rPr lang="zh-CN" altLang="en-US" smtClean="0"/>
              <a:t>2019/2/28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C25476-FF3B-48A9-A330-02254249EA4C}" type="slidenum">
              <a:rPr lang="zh-CN" altLang="en-US" smtClean="0"/>
              <a:t>‹#›</a:t>
            </a:fld>
            <a:endParaRPr lang="zh-CN" altLang="en-US"/>
          </a:p>
        </p:txBody>
      </p:sp>
    </p:spTree>
    <p:extLst>
      <p:ext uri="{BB962C8B-B14F-4D97-AF65-F5344CB8AC3E}">
        <p14:creationId xmlns:p14="http://schemas.microsoft.com/office/powerpoint/2010/main" val="68199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1C62B2-4353-42E8-BA67-A4F475866AA1}" type="datetimeFigureOut">
              <a:rPr lang="zh-CN" altLang="en-US" smtClean="0"/>
              <a:t>2019/2/28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C25476-FF3B-48A9-A330-02254249EA4C}" type="slidenum">
              <a:rPr lang="zh-CN" altLang="en-US" smtClean="0"/>
              <a:t>‹#›</a:t>
            </a:fld>
            <a:endParaRPr lang="zh-CN" altLang="en-US"/>
          </a:p>
        </p:txBody>
      </p:sp>
    </p:spTree>
    <p:extLst>
      <p:ext uri="{BB962C8B-B14F-4D97-AF65-F5344CB8AC3E}">
        <p14:creationId xmlns:p14="http://schemas.microsoft.com/office/powerpoint/2010/main" val="3388481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sp>
        <p:nvSpPr>
          <p:cNvPr id="12" name="文本占位符 11"/>
          <p:cNvSpPr>
            <a:spLocks noGrp="1"/>
          </p:cNvSpPr>
          <p:nvPr>
            <p:ph type="body" sz="quarter" idx="10"/>
          </p:nvPr>
        </p:nvSpPr>
        <p:spPr>
          <a:xfrm>
            <a:off x="431372" y="1797051"/>
            <a:ext cx="11329257" cy="4224237"/>
          </a:xfrm>
          <a:prstGeom prst="rect">
            <a:avLst/>
          </a:prstGeom>
        </p:spPr>
        <p:txBody>
          <a:bodyPr/>
          <a:lstStyle>
            <a:lvl1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1pPr>
            <a:lvl2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2pPr>
            <a:lvl3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3pPr>
            <a:lvl4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4pPr>
            <a:lvl5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43084047"/>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
        <p:nvSpPr>
          <p:cNvPr id="12" name="文本占位符 11"/>
          <p:cNvSpPr>
            <a:spLocks noGrp="1"/>
          </p:cNvSpPr>
          <p:nvPr>
            <p:ph type="body" sz="quarter" idx="10"/>
          </p:nvPr>
        </p:nvSpPr>
        <p:spPr>
          <a:xfrm>
            <a:off x="431372" y="1797051"/>
            <a:ext cx="11329257" cy="4224237"/>
          </a:xfrm>
          <a:prstGeom prst="rect">
            <a:avLst/>
          </a:prstGeom>
        </p:spPr>
        <p:txBody>
          <a:bodyPr/>
          <a:lstStyle>
            <a:lvl1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1pPr>
            <a:lvl2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2pPr>
            <a:lvl3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3pPr>
            <a:lvl4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4pPr>
            <a:lvl5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220709282"/>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sp>
        <p:nvSpPr>
          <p:cNvPr id="12" name="文本占位符 11"/>
          <p:cNvSpPr>
            <a:spLocks noGrp="1"/>
          </p:cNvSpPr>
          <p:nvPr>
            <p:ph type="body" sz="quarter" idx="10"/>
          </p:nvPr>
        </p:nvSpPr>
        <p:spPr>
          <a:xfrm>
            <a:off x="431372" y="1797051"/>
            <a:ext cx="11329257" cy="4224237"/>
          </a:xfrm>
          <a:prstGeom prst="rect">
            <a:avLst/>
          </a:prstGeom>
        </p:spPr>
        <p:txBody>
          <a:bodyPr/>
          <a:lstStyle>
            <a:lvl1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1pPr>
            <a:lvl2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2pPr>
            <a:lvl3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3pPr>
            <a:lvl4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4pPr>
            <a:lvl5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5616901"/>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12" name="文本占位符 11"/>
          <p:cNvSpPr>
            <a:spLocks noGrp="1"/>
          </p:cNvSpPr>
          <p:nvPr>
            <p:ph type="body" sz="quarter" idx="10"/>
          </p:nvPr>
        </p:nvSpPr>
        <p:spPr>
          <a:xfrm>
            <a:off x="431372" y="1797051"/>
            <a:ext cx="11329257" cy="4224237"/>
          </a:xfrm>
          <a:prstGeom prst="rect">
            <a:avLst/>
          </a:prstGeom>
        </p:spPr>
        <p:txBody>
          <a:bodyPr/>
          <a:lstStyle>
            <a:lvl1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1pPr>
            <a:lvl2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2pPr>
            <a:lvl3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3pPr>
            <a:lvl4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4pPr>
            <a:lvl5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269899197"/>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内容与标题">
    <p:spTree>
      <p:nvGrpSpPr>
        <p:cNvPr id="1" name=""/>
        <p:cNvGrpSpPr/>
        <p:nvPr/>
      </p:nvGrpSpPr>
      <p:grpSpPr>
        <a:xfrm>
          <a:off x="0" y="0"/>
          <a:ext cx="0" cy="0"/>
          <a:chOff x="0" y="0"/>
          <a:chExt cx="0" cy="0"/>
        </a:xfrm>
      </p:grpSpPr>
      <p:sp>
        <p:nvSpPr>
          <p:cNvPr id="12" name="文本占位符 11"/>
          <p:cNvSpPr>
            <a:spLocks noGrp="1"/>
          </p:cNvSpPr>
          <p:nvPr>
            <p:ph type="body" sz="quarter" idx="10"/>
          </p:nvPr>
        </p:nvSpPr>
        <p:spPr>
          <a:xfrm>
            <a:off x="431372" y="1797051"/>
            <a:ext cx="11329257" cy="4224237"/>
          </a:xfrm>
          <a:prstGeom prst="rect">
            <a:avLst/>
          </a:prstGeom>
        </p:spPr>
        <p:txBody>
          <a:bodyPr/>
          <a:lstStyle>
            <a:lvl1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1pPr>
            <a:lvl2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2pPr>
            <a:lvl3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3pPr>
            <a:lvl4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4pPr>
            <a:lvl5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761604978"/>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内容与标题">
    <p:spTree>
      <p:nvGrpSpPr>
        <p:cNvPr id="1" name=""/>
        <p:cNvGrpSpPr/>
        <p:nvPr/>
      </p:nvGrpSpPr>
      <p:grpSpPr>
        <a:xfrm>
          <a:off x="0" y="0"/>
          <a:ext cx="0" cy="0"/>
          <a:chOff x="0" y="0"/>
          <a:chExt cx="0" cy="0"/>
        </a:xfrm>
      </p:grpSpPr>
      <p:sp>
        <p:nvSpPr>
          <p:cNvPr id="12" name="文本占位符 11"/>
          <p:cNvSpPr>
            <a:spLocks noGrp="1"/>
          </p:cNvSpPr>
          <p:nvPr>
            <p:ph type="body" sz="quarter" idx="10"/>
          </p:nvPr>
        </p:nvSpPr>
        <p:spPr>
          <a:xfrm>
            <a:off x="431372" y="1797051"/>
            <a:ext cx="11329257" cy="4224237"/>
          </a:xfrm>
          <a:prstGeom prst="rect">
            <a:avLst/>
          </a:prstGeom>
        </p:spPr>
        <p:txBody>
          <a:bodyPr/>
          <a:lstStyle>
            <a:lvl1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1pPr>
            <a:lvl2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2pPr>
            <a:lvl3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3pPr>
            <a:lvl4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4pPr>
            <a:lvl5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61335030"/>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内容与标题">
    <p:spTree>
      <p:nvGrpSpPr>
        <p:cNvPr id="1" name=""/>
        <p:cNvGrpSpPr/>
        <p:nvPr/>
      </p:nvGrpSpPr>
      <p:grpSpPr>
        <a:xfrm>
          <a:off x="0" y="0"/>
          <a:ext cx="0" cy="0"/>
          <a:chOff x="0" y="0"/>
          <a:chExt cx="0" cy="0"/>
        </a:xfrm>
      </p:grpSpPr>
      <p:sp>
        <p:nvSpPr>
          <p:cNvPr id="12" name="文本占位符 11"/>
          <p:cNvSpPr>
            <a:spLocks noGrp="1"/>
          </p:cNvSpPr>
          <p:nvPr>
            <p:ph type="body" sz="quarter" idx="10"/>
          </p:nvPr>
        </p:nvSpPr>
        <p:spPr>
          <a:xfrm>
            <a:off x="431372" y="1797051"/>
            <a:ext cx="11329257" cy="4224237"/>
          </a:xfrm>
          <a:prstGeom prst="rect">
            <a:avLst/>
          </a:prstGeom>
        </p:spPr>
        <p:txBody>
          <a:bodyPr/>
          <a:lstStyle>
            <a:lvl1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1pPr>
            <a:lvl2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2pPr>
            <a:lvl3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3pPr>
            <a:lvl4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4pPr>
            <a:lvl5pPr>
              <a:lnSpc>
                <a:spcPct val="150000"/>
              </a:lnSpc>
              <a:buClr>
                <a:schemeClr val="accent6">
                  <a:lumMod val="75000"/>
                </a:schemeClr>
              </a:buClr>
              <a:buFont typeface="Wingdings" pitchFamily="2" charset="2"/>
              <a:buChar char="n"/>
              <a:defRPr sz="1867">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68666245"/>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1C62B2-4353-42E8-BA67-A4F475866AA1}" type="datetimeFigureOut">
              <a:rPr lang="zh-CN" altLang="en-US" smtClean="0"/>
              <a:t>2019/2/28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C25476-FF3B-48A9-A330-02254249EA4C}" type="slidenum">
              <a:rPr lang="zh-CN" altLang="en-US" smtClean="0"/>
              <a:t>‹#›</a:t>
            </a:fld>
            <a:endParaRPr lang="zh-CN" altLang="en-US"/>
          </a:p>
        </p:txBody>
      </p:sp>
    </p:spTree>
    <p:extLst>
      <p:ext uri="{BB962C8B-B14F-4D97-AF65-F5344CB8AC3E}">
        <p14:creationId xmlns:p14="http://schemas.microsoft.com/office/powerpoint/2010/main" val="29960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E1C62B2-4353-42E8-BA67-A4F475866AA1}" type="datetimeFigureOut">
              <a:rPr lang="zh-CN" altLang="en-US" smtClean="0"/>
              <a:t>2019/2/28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C25476-FF3B-48A9-A330-02254249EA4C}" type="slidenum">
              <a:rPr lang="zh-CN" altLang="en-US" smtClean="0"/>
              <a:t>‹#›</a:t>
            </a:fld>
            <a:endParaRPr lang="zh-CN" altLang="en-US"/>
          </a:p>
        </p:txBody>
      </p:sp>
    </p:spTree>
    <p:extLst>
      <p:ext uri="{BB962C8B-B14F-4D97-AF65-F5344CB8AC3E}">
        <p14:creationId xmlns:p14="http://schemas.microsoft.com/office/powerpoint/2010/main" val="109144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E1C62B2-4353-42E8-BA67-A4F475866AA1}" type="datetimeFigureOut">
              <a:rPr lang="zh-CN" altLang="en-US" smtClean="0"/>
              <a:t>2019/2/28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C25476-FF3B-48A9-A330-02254249EA4C}" type="slidenum">
              <a:rPr lang="zh-CN" altLang="en-US" smtClean="0"/>
              <a:t>‹#›</a:t>
            </a:fld>
            <a:endParaRPr lang="zh-CN" altLang="en-US"/>
          </a:p>
        </p:txBody>
      </p:sp>
    </p:spTree>
    <p:extLst>
      <p:ext uri="{BB962C8B-B14F-4D97-AF65-F5344CB8AC3E}">
        <p14:creationId xmlns:p14="http://schemas.microsoft.com/office/powerpoint/2010/main" val="48522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E1C62B2-4353-42E8-BA67-A4F475866AA1}" type="datetimeFigureOut">
              <a:rPr lang="zh-CN" altLang="en-US" smtClean="0"/>
              <a:t>2019/2/28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0C25476-FF3B-48A9-A330-02254249EA4C}" type="slidenum">
              <a:rPr lang="zh-CN" altLang="en-US" smtClean="0"/>
              <a:t>‹#›</a:t>
            </a:fld>
            <a:endParaRPr lang="zh-CN" altLang="en-US"/>
          </a:p>
        </p:txBody>
      </p:sp>
    </p:spTree>
    <p:extLst>
      <p:ext uri="{BB962C8B-B14F-4D97-AF65-F5344CB8AC3E}">
        <p14:creationId xmlns:p14="http://schemas.microsoft.com/office/powerpoint/2010/main" val="168501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E1C62B2-4353-42E8-BA67-A4F475866AA1}" type="datetimeFigureOut">
              <a:rPr lang="zh-CN" altLang="en-US" smtClean="0"/>
              <a:t>2019/2/28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0C25476-FF3B-48A9-A330-02254249EA4C}" type="slidenum">
              <a:rPr lang="zh-CN" altLang="en-US" smtClean="0"/>
              <a:t>‹#›</a:t>
            </a:fld>
            <a:endParaRPr lang="zh-CN" altLang="en-US"/>
          </a:p>
        </p:txBody>
      </p:sp>
    </p:spTree>
    <p:extLst>
      <p:ext uri="{BB962C8B-B14F-4D97-AF65-F5344CB8AC3E}">
        <p14:creationId xmlns:p14="http://schemas.microsoft.com/office/powerpoint/2010/main" val="271707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E1C62B2-4353-42E8-BA67-A4F475866AA1}" type="datetimeFigureOut">
              <a:rPr lang="zh-CN" altLang="en-US" smtClean="0"/>
              <a:t>2019/2/28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0C25476-FF3B-48A9-A330-02254249EA4C}" type="slidenum">
              <a:rPr lang="zh-CN" altLang="en-US" smtClean="0"/>
              <a:t>‹#›</a:t>
            </a:fld>
            <a:endParaRPr lang="zh-CN" altLang="en-US"/>
          </a:p>
        </p:txBody>
      </p:sp>
    </p:spTree>
    <p:extLst>
      <p:ext uri="{BB962C8B-B14F-4D97-AF65-F5344CB8AC3E}">
        <p14:creationId xmlns:p14="http://schemas.microsoft.com/office/powerpoint/2010/main" val="207937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E1C62B2-4353-42E8-BA67-A4F475866AA1}" type="datetimeFigureOut">
              <a:rPr lang="zh-CN" altLang="en-US" smtClean="0"/>
              <a:t>2019/2/28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C25476-FF3B-48A9-A330-02254249EA4C}" type="slidenum">
              <a:rPr lang="zh-CN" altLang="en-US" smtClean="0"/>
              <a:t>‹#›</a:t>
            </a:fld>
            <a:endParaRPr lang="zh-CN" altLang="en-US"/>
          </a:p>
        </p:txBody>
      </p:sp>
    </p:spTree>
    <p:extLst>
      <p:ext uri="{BB962C8B-B14F-4D97-AF65-F5344CB8AC3E}">
        <p14:creationId xmlns:p14="http://schemas.microsoft.com/office/powerpoint/2010/main" val="421559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E1C62B2-4353-42E8-BA67-A4F475866AA1}" type="datetimeFigureOut">
              <a:rPr lang="zh-CN" altLang="en-US" smtClean="0"/>
              <a:t>2019/2/28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C25476-FF3B-48A9-A330-02254249EA4C}" type="slidenum">
              <a:rPr lang="zh-CN" altLang="en-US" smtClean="0"/>
              <a:t>‹#›</a:t>
            </a:fld>
            <a:endParaRPr lang="zh-CN" altLang="en-US"/>
          </a:p>
        </p:txBody>
      </p:sp>
    </p:spTree>
    <p:extLst>
      <p:ext uri="{BB962C8B-B14F-4D97-AF65-F5344CB8AC3E}">
        <p14:creationId xmlns:p14="http://schemas.microsoft.com/office/powerpoint/2010/main" val="33689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62B2-4353-42E8-BA67-A4F475866AA1}" type="datetimeFigureOut">
              <a:rPr lang="zh-CN" altLang="en-US" smtClean="0"/>
              <a:t>2019/2/28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25476-FF3B-48A9-A330-02254249EA4C}" type="slidenum">
              <a:rPr lang="zh-CN" altLang="en-US" smtClean="0"/>
              <a:t>‹#›</a:t>
            </a:fld>
            <a:endParaRPr lang="zh-CN" altLang="en-US"/>
          </a:p>
        </p:txBody>
      </p:sp>
    </p:spTree>
    <p:extLst>
      <p:ext uri="{BB962C8B-B14F-4D97-AF65-F5344CB8AC3E}">
        <p14:creationId xmlns:p14="http://schemas.microsoft.com/office/powerpoint/2010/main" val="2687980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矩形 31"/>
          <p:cNvSpPr/>
          <p:nvPr/>
        </p:nvSpPr>
        <p:spPr>
          <a:xfrm>
            <a:off x="0" y="1"/>
            <a:ext cx="12192000" cy="19803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a:grpSpLocks/>
          </p:cNvGrpSpPr>
          <p:nvPr/>
        </p:nvGrpSpPr>
        <p:grpSpPr bwMode="auto">
          <a:xfrm>
            <a:off x="0" y="4895783"/>
            <a:ext cx="12192000" cy="1943100"/>
            <a:chOff x="0" y="3274414"/>
            <a:chExt cx="9144000" cy="1457576"/>
          </a:xfrm>
        </p:grpSpPr>
        <p:pic>
          <p:nvPicPr>
            <p:cNvPr id="3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76488" y="3323109"/>
              <a:ext cx="2079625" cy="1377650"/>
            </a:xfrm>
            <a:prstGeom prst="rect">
              <a:avLst/>
            </a:prstGeom>
            <a:ln>
              <a:noFill/>
            </a:ln>
            <a:effectLst>
              <a:outerShdw blurRad="292100" dist="139700" dir="2700000" algn="tl" rotWithShape="0">
                <a:srgbClr val="333333">
                  <a:alpha val="65000"/>
                </a:srgbClr>
              </a:outerShdw>
            </a:effectLst>
          </p:spPr>
        </p:pic>
        <p:pic>
          <p:nvPicPr>
            <p:cNvPr id="37"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4740" y="3291879"/>
              <a:ext cx="2160334" cy="1440111"/>
            </a:xfrm>
            <a:prstGeom prst="rect">
              <a:avLst/>
            </a:prstGeom>
            <a:ln>
              <a:noFill/>
            </a:ln>
            <a:effectLst>
              <a:outerShdw blurRad="292100" dist="139700" dir="2700000" algn="tl" rotWithShape="0">
                <a:srgbClr val="333333">
                  <a:alpha val="65000"/>
                </a:srgbClr>
              </a:outerShdw>
            </a:effectLst>
          </p:spPr>
        </p:pic>
        <p:pic>
          <p:nvPicPr>
            <p:cNvPr id="38"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605734" y="3291879"/>
              <a:ext cx="2159794" cy="14401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948614" y="3291879"/>
              <a:ext cx="2160334" cy="1440111"/>
            </a:xfrm>
            <a:prstGeom prst="rect">
              <a:avLst/>
            </a:prstGeom>
            <a:ln>
              <a:noFill/>
            </a:ln>
            <a:effectLst>
              <a:outerShdw blurRad="292100" dist="139700" dir="2700000" algn="tl" rotWithShape="0">
                <a:srgbClr val="333333">
                  <a:alpha val="65000"/>
                </a:srgbClr>
              </a:outerShdw>
            </a:effectLst>
          </p:spPr>
        </p:pic>
        <p:cxnSp>
          <p:nvCxnSpPr>
            <p:cNvPr id="40" name="直接连接符 39"/>
            <p:cNvCxnSpPr/>
            <p:nvPr/>
          </p:nvCxnSpPr>
          <p:spPr>
            <a:xfrm>
              <a:off x="0" y="3274414"/>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0" y="473199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3060700" y="2899201"/>
            <a:ext cx="1256661" cy="1092153"/>
            <a:chOff x="2694476" y="858160"/>
            <a:chExt cx="1256661" cy="1092153"/>
          </a:xfrm>
        </p:grpSpPr>
        <p:grpSp>
          <p:nvGrpSpPr>
            <p:cNvPr id="8" name="组合 7"/>
            <p:cNvGrpSpPr/>
            <p:nvPr/>
          </p:nvGrpSpPr>
          <p:grpSpPr>
            <a:xfrm>
              <a:off x="2694476" y="858160"/>
              <a:ext cx="1256661" cy="1092153"/>
              <a:chOff x="3112298" y="1278043"/>
              <a:chExt cx="1635013" cy="1420976"/>
            </a:xfrm>
          </p:grpSpPr>
          <p:sp>
            <p:nvSpPr>
              <p:cNvPr id="10"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11"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9" name="文本框 8"/>
            <p:cNvSpPr txBox="1"/>
            <p:nvPr/>
          </p:nvSpPr>
          <p:spPr>
            <a:xfrm>
              <a:off x="2999640" y="1103471"/>
              <a:ext cx="646331" cy="646331"/>
            </a:xfrm>
            <a:prstGeom prst="rect">
              <a:avLst/>
            </a:prstGeom>
            <a:noFill/>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员</a:t>
              </a:r>
            </a:p>
          </p:txBody>
        </p:sp>
      </p:grpSp>
      <p:grpSp>
        <p:nvGrpSpPr>
          <p:cNvPr id="12" name="组合 11"/>
          <p:cNvGrpSpPr/>
          <p:nvPr/>
        </p:nvGrpSpPr>
        <p:grpSpPr>
          <a:xfrm>
            <a:off x="4595388" y="2921600"/>
            <a:ext cx="1256661" cy="1092153"/>
            <a:chOff x="4342918" y="858160"/>
            <a:chExt cx="1256661" cy="1092153"/>
          </a:xfrm>
        </p:grpSpPr>
        <p:grpSp>
          <p:nvGrpSpPr>
            <p:cNvPr id="13" name="组合 12"/>
            <p:cNvGrpSpPr/>
            <p:nvPr/>
          </p:nvGrpSpPr>
          <p:grpSpPr>
            <a:xfrm>
              <a:off x="4342918" y="858160"/>
              <a:ext cx="1256661" cy="1092153"/>
              <a:chOff x="3112298" y="1278043"/>
              <a:chExt cx="1635013" cy="1420976"/>
            </a:xfrm>
          </p:grpSpPr>
          <p:sp>
            <p:nvSpPr>
              <p:cNvPr id="15"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16"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14" name="文本框 13"/>
            <p:cNvSpPr txBox="1"/>
            <p:nvPr/>
          </p:nvSpPr>
          <p:spPr>
            <a:xfrm>
              <a:off x="4664946" y="1103471"/>
              <a:ext cx="646331" cy="646331"/>
            </a:xfrm>
            <a:prstGeom prst="rect">
              <a:avLst/>
            </a:prstGeom>
            <a:noFill/>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工</a:t>
              </a:r>
            </a:p>
          </p:txBody>
        </p:sp>
      </p:grpSp>
      <p:grpSp>
        <p:nvGrpSpPr>
          <p:cNvPr id="17" name="组合 16"/>
          <p:cNvGrpSpPr/>
          <p:nvPr/>
        </p:nvGrpSpPr>
        <p:grpSpPr>
          <a:xfrm>
            <a:off x="6130076" y="2899201"/>
            <a:ext cx="1256661" cy="1092153"/>
            <a:chOff x="5991360" y="858160"/>
            <a:chExt cx="1256661" cy="1092153"/>
          </a:xfrm>
        </p:grpSpPr>
        <p:grpSp>
          <p:nvGrpSpPr>
            <p:cNvPr id="18" name="组合 17"/>
            <p:cNvGrpSpPr/>
            <p:nvPr/>
          </p:nvGrpSpPr>
          <p:grpSpPr>
            <a:xfrm>
              <a:off x="5991360" y="858160"/>
              <a:ext cx="1256661" cy="1092153"/>
              <a:chOff x="3112298" y="1278043"/>
              <a:chExt cx="1635013" cy="1420976"/>
            </a:xfrm>
          </p:grpSpPr>
          <p:sp>
            <p:nvSpPr>
              <p:cNvPr id="20"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21"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19" name="文本框 18"/>
            <p:cNvSpPr txBox="1"/>
            <p:nvPr/>
          </p:nvSpPr>
          <p:spPr>
            <a:xfrm>
              <a:off x="6330252" y="1103471"/>
              <a:ext cx="646331" cy="646331"/>
            </a:xfrm>
            <a:prstGeom prst="rect">
              <a:avLst/>
            </a:prstGeom>
            <a:noFill/>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手</a:t>
              </a:r>
            </a:p>
          </p:txBody>
        </p:sp>
      </p:grpSp>
      <p:grpSp>
        <p:nvGrpSpPr>
          <p:cNvPr id="22" name="组合 21"/>
          <p:cNvGrpSpPr/>
          <p:nvPr/>
        </p:nvGrpSpPr>
        <p:grpSpPr>
          <a:xfrm>
            <a:off x="7664764" y="2904792"/>
            <a:ext cx="1256661" cy="1092153"/>
            <a:chOff x="7639802" y="858160"/>
            <a:chExt cx="1256661" cy="1092153"/>
          </a:xfrm>
        </p:grpSpPr>
        <p:grpSp>
          <p:nvGrpSpPr>
            <p:cNvPr id="23" name="组合 22"/>
            <p:cNvGrpSpPr/>
            <p:nvPr/>
          </p:nvGrpSpPr>
          <p:grpSpPr>
            <a:xfrm>
              <a:off x="7639802" y="858160"/>
              <a:ext cx="1256661" cy="1092153"/>
              <a:chOff x="3112298" y="1278043"/>
              <a:chExt cx="1635013" cy="1420976"/>
            </a:xfrm>
          </p:grpSpPr>
          <p:sp>
            <p:nvSpPr>
              <p:cNvPr id="25"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26"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24" name="文本框 23"/>
            <p:cNvSpPr txBox="1"/>
            <p:nvPr/>
          </p:nvSpPr>
          <p:spPr>
            <a:xfrm>
              <a:off x="7995558" y="1103471"/>
              <a:ext cx="646331" cy="646331"/>
            </a:xfrm>
            <a:prstGeom prst="rect">
              <a:avLst/>
            </a:prstGeom>
            <a:noFill/>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册</a:t>
              </a:r>
            </a:p>
          </p:txBody>
        </p:sp>
      </p:grpSp>
      <p:pic>
        <p:nvPicPr>
          <p:cNvPr id="2" name="Maroon 5 - Sug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42302" y="-687364"/>
            <a:ext cx="609600" cy="609600"/>
          </a:xfrm>
          <a:prstGeom prst="rect">
            <a:avLst/>
          </a:prstGeom>
        </p:spPr>
      </p:pic>
      <p:sp>
        <p:nvSpPr>
          <p:cNvPr id="3" name="椭圆 2"/>
          <p:cNvSpPr/>
          <p:nvPr/>
        </p:nvSpPr>
        <p:spPr>
          <a:xfrm>
            <a:off x="10705042" y="377769"/>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705042" y="697811"/>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cxnSp>
        <p:nvCxnSpPr>
          <p:cNvPr id="28" name="直接连接符 27"/>
          <p:cNvCxnSpPr/>
          <p:nvPr/>
        </p:nvCxnSpPr>
        <p:spPr>
          <a:xfrm>
            <a:off x="2665927" y="991673"/>
            <a:ext cx="80391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182254"/>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25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5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75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par>
                          <p:cTn id="49" fill="hold">
                            <p:stCondLst>
                              <p:cond delay="1750"/>
                            </p:stCondLst>
                            <p:childTnLst>
                              <p:par>
                                <p:cTn id="50" presetID="22" presetClass="entr" presetSubtype="2"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right)">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repeatCount="indefinite" fill="remove" display="0">
                  <p:stCondLst>
                    <p:cond delay="indefinite"/>
                  </p:stCondLst>
                  <p:endCondLst>
                    <p:cond evt="onStopAudio" delay="0">
                      <p:tgtEl>
                        <p:sldTgt/>
                      </p:tgtEl>
                    </p:cond>
                  </p:endCondLst>
                </p:cTn>
                <p:tgtEl>
                  <p:spTgt spid="2"/>
                </p:tgtEl>
              </p:cMediaNode>
            </p:audio>
          </p:childTnLst>
        </p:cTn>
      </p:par>
    </p:tnLst>
    <p:bldLst>
      <p:bldP spid="32" grpId="0" animBg="1"/>
      <p:bldP spid="3"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燕尾形 6"/>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文本框 7"/>
          <p:cNvSpPr txBox="1"/>
          <p:nvPr/>
        </p:nvSpPr>
        <p:spPr>
          <a:xfrm>
            <a:off x="709386" y="93508"/>
            <a:ext cx="177805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04</a:t>
            </a:r>
            <a:r>
              <a:rPr lang="zh-CN" altLang="en-US" sz="2400" dirty="0">
                <a:solidFill>
                  <a:schemeClr val="bg1"/>
                </a:solidFill>
                <a:latin typeface="微软雅黑" panose="020B0503020204020204" pitchFamily="34" charset="-122"/>
                <a:ea typeface="微软雅黑" panose="020B0503020204020204" pitchFamily="34" charset="-122"/>
              </a:rPr>
              <a:t>请假制度</a:t>
            </a:r>
          </a:p>
        </p:txBody>
      </p:sp>
      <p:grpSp>
        <p:nvGrpSpPr>
          <p:cNvPr id="9" name="组合 8"/>
          <p:cNvGrpSpPr>
            <a:grpSpLocks/>
          </p:cNvGrpSpPr>
          <p:nvPr/>
        </p:nvGrpSpPr>
        <p:grpSpPr bwMode="auto">
          <a:xfrm>
            <a:off x="854225" y="2344962"/>
            <a:ext cx="2017067" cy="529166"/>
            <a:chOff x="244645" y="3186670"/>
            <a:chExt cx="3528392" cy="581102"/>
          </a:xfrm>
          <a:solidFill>
            <a:srgbClr val="00B0F0"/>
          </a:solidFill>
        </p:grpSpPr>
        <p:sp>
          <p:nvSpPr>
            <p:cNvPr id="10" name="圆角矩形 9"/>
            <p:cNvSpPr/>
            <p:nvPr/>
          </p:nvSpPr>
          <p:spPr>
            <a:xfrm>
              <a:off x="244645" y="3186670"/>
              <a:ext cx="3528392" cy="581102"/>
            </a:xfrm>
            <a:prstGeom prst="roundRect">
              <a:avLst>
                <a:gd name="adj" fmla="val 43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7">
                <a:solidFill>
                  <a:prstClr val="white"/>
                </a:solidFill>
              </a:endParaRPr>
            </a:p>
          </p:txBody>
        </p:sp>
        <p:sp>
          <p:nvSpPr>
            <p:cNvPr id="11" name="TextBox 6"/>
            <p:cNvSpPr txBox="1">
              <a:spLocks noChangeArrowheads="1"/>
            </p:cNvSpPr>
            <p:nvPr/>
          </p:nvSpPr>
          <p:spPr bwMode="auto">
            <a:xfrm>
              <a:off x="317993" y="3186670"/>
              <a:ext cx="3455044" cy="511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867">
                  <a:solidFill>
                    <a:srgbClr val="FFFFFF"/>
                  </a:solidFill>
                  <a:latin typeface="微软雅黑" panose="020B0503020204020204" pitchFamily="34" charset="-122"/>
                  <a:ea typeface="微软雅黑" panose="020B0503020204020204" pitchFamily="34" charset="-122"/>
                </a:rPr>
                <a:t>请假</a:t>
              </a:r>
              <a:r>
                <a:rPr lang="en-US" altLang="zh-CN" sz="1867">
                  <a:solidFill>
                    <a:srgbClr val="FFFFFF"/>
                  </a:solidFill>
                  <a:latin typeface="微软雅黑" panose="020B0503020204020204" pitchFamily="34" charset="-122"/>
                  <a:ea typeface="微软雅黑" panose="020B0503020204020204" pitchFamily="34" charset="-122"/>
                </a:rPr>
                <a:t>1 </a:t>
              </a:r>
              <a:r>
                <a:rPr lang="zh-CN" altLang="en-US" sz="1867">
                  <a:solidFill>
                    <a:srgbClr val="FFFFFF"/>
                  </a:solidFill>
                  <a:latin typeface="微软雅黑" panose="020B0503020204020204" pitchFamily="34" charset="-122"/>
                  <a:ea typeface="微软雅黑" panose="020B0503020204020204" pitchFamily="34" charset="-122"/>
                </a:rPr>
                <a:t>天以内</a:t>
              </a:r>
            </a:p>
          </p:txBody>
        </p:sp>
      </p:grpSp>
      <p:grpSp>
        <p:nvGrpSpPr>
          <p:cNvPr id="12" name="组合 11"/>
          <p:cNvGrpSpPr>
            <a:grpSpLocks/>
          </p:cNvGrpSpPr>
          <p:nvPr/>
        </p:nvGrpSpPr>
        <p:grpSpPr bwMode="auto">
          <a:xfrm>
            <a:off x="2966660" y="2344966"/>
            <a:ext cx="3647017" cy="529167"/>
            <a:chOff x="244645" y="3186670"/>
            <a:chExt cx="6548882" cy="581102"/>
          </a:xfrm>
          <a:solidFill>
            <a:srgbClr val="00B0F0"/>
          </a:solidFill>
        </p:grpSpPr>
        <p:sp>
          <p:nvSpPr>
            <p:cNvPr id="13" name="圆角矩形 12"/>
            <p:cNvSpPr/>
            <p:nvPr/>
          </p:nvSpPr>
          <p:spPr>
            <a:xfrm>
              <a:off x="244645" y="3186670"/>
              <a:ext cx="6548882" cy="581102"/>
            </a:xfrm>
            <a:prstGeom prst="roundRect">
              <a:avLst>
                <a:gd name="adj" fmla="val 43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7">
                <a:solidFill>
                  <a:srgbClr val="80C417"/>
                </a:solidFill>
              </a:endParaRPr>
            </a:p>
          </p:txBody>
        </p:sp>
        <p:sp>
          <p:nvSpPr>
            <p:cNvPr id="14" name="TextBox 6"/>
            <p:cNvSpPr txBox="1"/>
            <p:nvPr/>
          </p:nvSpPr>
          <p:spPr>
            <a:xfrm>
              <a:off x="316864" y="3186670"/>
              <a:ext cx="6476663" cy="511552"/>
            </a:xfrm>
            <a:prstGeom prst="rect">
              <a:avLst/>
            </a:prstGeom>
            <a:grpFill/>
          </p:spPr>
          <p:txBody>
            <a:bodyPr>
              <a:spAutoFit/>
            </a:bodyPr>
            <a:lstStyle/>
            <a:p>
              <a:pPr>
                <a:lnSpc>
                  <a:spcPct val="130000"/>
                </a:lnSpc>
                <a:defRPr/>
              </a:pPr>
              <a:r>
                <a:rPr lang="zh-CN" altLang="en-US" sz="1867" dirty="0">
                  <a:solidFill>
                    <a:prstClr val="white"/>
                  </a:solidFill>
                  <a:latin typeface="微软雅黑" pitchFamily="34" charset="-122"/>
                  <a:ea typeface="微软雅黑" pitchFamily="34" charset="-122"/>
                </a:rPr>
                <a:t>至少提前</a:t>
              </a:r>
              <a:r>
                <a:rPr lang="en-US" altLang="zh-CN" sz="1867" dirty="0">
                  <a:solidFill>
                    <a:srgbClr val="C00000"/>
                  </a:solidFill>
                  <a:latin typeface="微软雅黑" pitchFamily="34" charset="-122"/>
                  <a:ea typeface="微软雅黑" pitchFamily="34" charset="-122"/>
                </a:rPr>
                <a:t>1</a:t>
              </a:r>
              <a:r>
                <a:rPr lang="zh-CN" altLang="en-US" sz="1867" dirty="0">
                  <a:solidFill>
                    <a:srgbClr val="C00000"/>
                  </a:solidFill>
                  <a:latin typeface="微软雅黑" pitchFamily="34" charset="-122"/>
                  <a:ea typeface="微软雅黑" pitchFamily="34" charset="-122"/>
                </a:rPr>
                <a:t>个工作日</a:t>
              </a:r>
              <a:r>
                <a:rPr lang="zh-CN" altLang="en-US" sz="1867" dirty="0">
                  <a:solidFill>
                    <a:prstClr val="white"/>
                  </a:solidFill>
                  <a:latin typeface="微软雅黑" pitchFamily="34" charset="-122"/>
                  <a:ea typeface="微软雅黑" pitchFamily="34" charset="-122"/>
                </a:rPr>
                <a:t>申请</a:t>
              </a:r>
            </a:p>
          </p:txBody>
        </p:sp>
      </p:grpSp>
      <p:grpSp>
        <p:nvGrpSpPr>
          <p:cNvPr id="15" name="组合 14"/>
          <p:cNvGrpSpPr>
            <a:grpSpLocks/>
          </p:cNvGrpSpPr>
          <p:nvPr/>
        </p:nvGrpSpPr>
        <p:grpSpPr bwMode="auto">
          <a:xfrm>
            <a:off x="854225" y="2999011"/>
            <a:ext cx="2017067" cy="529166"/>
            <a:chOff x="244645" y="3186670"/>
            <a:chExt cx="3528392" cy="581102"/>
          </a:xfrm>
          <a:solidFill>
            <a:srgbClr val="00B0F0"/>
          </a:solidFill>
        </p:grpSpPr>
        <p:sp>
          <p:nvSpPr>
            <p:cNvPr id="16" name="圆角矩形 15"/>
            <p:cNvSpPr/>
            <p:nvPr/>
          </p:nvSpPr>
          <p:spPr>
            <a:xfrm>
              <a:off x="244645" y="3186670"/>
              <a:ext cx="3528392" cy="581102"/>
            </a:xfrm>
            <a:prstGeom prst="roundRect">
              <a:avLst>
                <a:gd name="adj" fmla="val 43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7">
                <a:solidFill>
                  <a:prstClr val="white"/>
                </a:solidFill>
              </a:endParaRPr>
            </a:p>
          </p:txBody>
        </p:sp>
        <p:sp>
          <p:nvSpPr>
            <p:cNvPr id="17" name="TextBox 6"/>
            <p:cNvSpPr txBox="1">
              <a:spLocks noChangeArrowheads="1"/>
            </p:cNvSpPr>
            <p:nvPr/>
          </p:nvSpPr>
          <p:spPr bwMode="auto">
            <a:xfrm>
              <a:off x="317993" y="3186670"/>
              <a:ext cx="3455044" cy="511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867">
                  <a:solidFill>
                    <a:srgbClr val="FFFFFF"/>
                  </a:solidFill>
                  <a:latin typeface="微软雅黑" panose="020B0503020204020204" pitchFamily="34" charset="-122"/>
                  <a:ea typeface="微软雅黑" panose="020B0503020204020204" pitchFamily="34" charset="-122"/>
                </a:rPr>
                <a:t>请假</a:t>
              </a:r>
              <a:r>
                <a:rPr lang="en-US" altLang="zh-CN" sz="1867">
                  <a:solidFill>
                    <a:srgbClr val="FFFFFF"/>
                  </a:solidFill>
                  <a:latin typeface="微软雅黑" panose="020B0503020204020204" pitchFamily="34" charset="-122"/>
                  <a:ea typeface="微软雅黑" panose="020B0503020204020204" pitchFamily="34" charset="-122"/>
                </a:rPr>
                <a:t>1 </a:t>
              </a:r>
              <a:r>
                <a:rPr lang="zh-CN" altLang="en-US" sz="1867">
                  <a:solidFill>
                    <a:srgbClr val="FFFFFF"/>
                  </a:solidFill>
                  <a:latin typeface="微软雅黑" panose="020B0503020204020204" pitchFamily="34" charset="-122"/>
                  <a:ea typeface="微软雅黑" panose="020B0503020204020204" pitchFamily="34" charset="-122"/>
                </a:rPr>
                <a:t>天以上</a:t>
              </a:r>
            </a:p>
          </p:txBody>
        </p:sp>
      </p:grpSp>
      <p:grpSp>
        <p:nvGrpSpPr>
          <p:cNvPr id="18" name="组合 17"/>
          <p:cNvGrpSpPr/>
          <p:nvPr/>
        </p:nvGrpSpPr>
        <p:grpSpPr>
          <a:xfrm>
            <a:off x="2966137" y="2999474"/>
            <a:ext cx="3648000" cy="528003"/>
            <a:chOff x="244645" y="3186670"/>
            <a:chExt cx="6548882" cy="581102"/>
          </a:xfrm>
          <a:solidFill>
            <a:srgbClr val="00B0F0"/>
          </a:solidFill>
        </p:grpSpPr>
        <p:sp>
          <p:nvSpPr>
            <p:cNvPr id="19" name="圆角矩形 18"/>
            <p:cNvSpPr/>
            <p:nvPr/>
          </p:nvSpPr>
          <p:spPr>
            <a:xfrm>
              <a:off x="244645" y="3186673"/>
              <a:ext cx="6548882" cy="581099"/>
            </a:xfrm>
            <a:prstGeom prst="roundRect">
              <a:avLst>
                <a:gd name="adj" fmla="val 43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7">
                <a:solidFill>
                  <a:srgbClr val="80C417"/>
                </a:solidFill>
              </a:endParaRPr>
            </a:p>
          </p:txBody>
        </p:sp>
        <p:sp>
          <p:nvSpPr>
            <p:cNvPr id="20" name="TextBox 6"/>
            <p:cNvSpPr txBox="1"/>
            <p:nvPr/>
          </p:nvSpPr>
          <p:spPr>
            <a:xfrm>
              <a:off x="317993" y="3186670"/>
              <a:ext cx="6475534" cy="512680"/>
            </a:xfrm>
            <a:prstGeom prst="rect">
              <a:avLst/>
            </a:prstGeom>
            <a:grpFill/>
          </p:spPr>
          <p:txBody>
            <a:bodyPr>
              <a:spAutoFit/>
            </a:bodyPr>
            <a:lstStyle/>
            <a:p>
              <a:pPr>
                <a:lnSpc>
                  <a:spcPct val="130000"/>
                </a:lnSpc>
                <a:defRPr/>
              </a:pPr>
              <a:r>
                <a:rPr lang="zh-CN" altLang="en-US" sz="1867" dirty="0">
                  <a:solidFill>
                    <a:prstClr val="white"/>
                  </a:solidFill>
                  <a:latin typeface="微软雅黑" pitchFamily="34" charset="-122"/>
                  <a:ea typeface="微软雅黑" pitchFamily="34" charset="-122"/>
                </a:rPr>
                <a:t>至少提</a:t>
              </a:r>
              <a:r>
                <a:rPr lang="zh-CN" altLang="en-US" sz="1867" dirty="0">
                  <a:solidFill>
                    <a:schemeClr val="bg1"/>
                  </a:solidFill>
                  <a:latin typeface="微软雅黑" pitchFamily="34" charset="-122"/>
                  <a:ea typeface="微软雅黑" pitchFamily="34" charset="-122"/>
                </a:rPr>
                <a:t>前</a:t>
              </a:r>
              <a:r>
                <a:rPr lang="en-US" altLang="zh-CN" sz="1867" dirty="0">
                  <a:solidFill>
                    <a:srgbClr val="C00000"/>
                  </a:solidFill>
                  <a:latin typeface="微软雅黑" pitchFamily="34" charset="-122"/>
                  <a:ea typeface="微软雅黑" pitchFamily="34" charset="-122"/>
                </a:rPr>
                <a:t>3</a:t>
              </a:r>
              <a:r>
                <a:rPr lang="zh-CN" altLang="en-US" sz="1867" dirty="0">
                  <a:solidFill>
                    <a:srgbClr val="C00000"/>
                  </a:solidFill>
                  <a:latin typeface="微软雅黑" pitchFamily="34" charset="-122"/>
                  <a:ea typeface="微软雅黑" pitchFamily="34" charset="-122"/>
                </a:rPr>
                <a:t>个工作日</a:t>
              </a:r>
              <a:r>
                <a:rPr lang="zh-CN" altLang="en-US" sz="1867" dirty="0">
                  <a:solidFill>
                    <a:prstClr val="white"/>
                  </a:solidFill>
                  <a:latin typeface="微软雅黑" pitchFamily="34" charset="-122"/>
                  <a:ea typeface="微软雅黑" pitchFamily="34" charset="-122"/>
                </a:rPr>
                <a:t>申请</a:t>
              </a:r>
            </a:p>
          </p:txBody>
        </p:sp>
      </p:grpSp>
      <p:grpSp>
        <p:nvGrpSpPr>
          <p:cNvPr id="21" name="组合 20"/>
          <p:cNvGrpSpPr>
            <a:grpSpLocks/>
          </p:cNvGrpSpPr>
          <p:nvPr/>
        </p:nvGrpSpPr>
        <p:grpSpPr bwMode="auto">
          <a:xfrm>
            <a:off x="854225" y="3686931"/>
            <a:ext cx="2017067" cy="527049"/>
            <a:chOff x="244645" y="3186670"/>
            <a:chExt cx="3528392" cy="581102"/>
          </a:xfrm>
          <a:solidFill>
            <a:srgbClr val="00B0F0"/>
          </a:solidFill>
        </p:grpSpPr>
        <p:sp>
          <p:nvSpPr>
            <p:cNvPr id="22" name="圆角矩形 21"/>
            <p:cNvSpPr/>
            <p:nvPr/>
          </p:nvSpPr>
          <p:spPr>
            <a:xfrm>
              <a:off x="244645" y="3186670"/>
              <a:ext cx="3528392" cy="581102"/>
            </a:xfrm>
            <a:prstGeom prst="roundRect">
              <a:avLst>
                <a:gd name="adj" fmla="val 43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7">
                <a:solidFill>
                  <a:prstClr val="white"/>
                </a:solidFill>
              </a:endParaRPr>
            </a:p>
          </p:txBody>
        </p:sp>
        <p:sp>
          <p:nvSpPr>
            <p:cNvPr id="23" name="TextBox 6"/>
            <p:cNvSpPr txBox="1">
              <a:spLocks noChangeArrowheads="1"/>
            </p:cNvSpPr>
            <p:nvPr/>
          </p:nvSpPr>
          <p:spPr bwMode="auto">
            <a:xfrm>
              <a:off x="317993" y="3186670"/>
              <a:ext cx="3455044" cy="5136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867">
                  <a:solidFill>
                    <a:srgbClr val="FFFFFF"/>
                  </a:solidFill>
                  <a:latin typeface="微软雅黑" panose="020B0503020204020204" pitchFamily="34" charset="-122"/>
                  <a:ea typeface="微软雅黑" panose="020B0503020204020204" pitchFamily="34" charset="-122"/>
                </a:rPr>
                <a:t>连续休假</a:t>
              </a:r>
              <a:r>
                <a:rPr lang="en-US" altLang="zh-CN" sz="1867">
                  <a:solidFill>
                    <a:srgbClr val="FFFFFF"/>
                  </a:solidFill>
                  <a:latin typeface="微软雅黑" panose="020B0503020204020204" pitchFamily="34" charset="-122"/>
                  <a:ea typeface="微软雅黑" panose="020B0503020204020204" pitchFamily="34" charset="-122"/>
                </a:rPr>
                <a:t>5 </a:t>
              </a:r>
              <a:r>
                <a:rPr lang="zh-CN" altLang="en-US" sz="1867">
                  <a:solidFill>
                    <a:srgbClr val="FFFFFF"/>
                  </a:solidFill>
                  <a:latin typeface="微软雅黑" panose="020B0503020204020204" pitchFamily="34" charset="-122"/>
                  <a:ea typeface="微软雅黑" panose="020B0503020204020204" pitchFamily="34" charset="-122"/>
                </a:rPr>
                <a:t>天</a:t>
              </a:r>
            </a:p>
          </p:txBody>
        </p:sp>
      </p:grpSp>
      <p:grpSp>
        <p:nvGrpSpPr>
          <p:cNvPr id="24" name="组合 23"/>
          <p:cNvGrpSpPr/>
          <p:nvPr/>
        </p:nvGrpSpPr>
        <p:grpSpPr>
          <a:xfrm>
            <a:off x="2966137" y="3686621"/>
            <a:ext cx="3648000" cy="528003"/>
            <a:chOff x="244645" y="3186670"/>
            <a:chExt cx="6548882" cy="581102"/>
          </a:xfrm>
          <a:solidFill>
            <a:srgbClr val="00B0F0"/>
          </a:solidFill>
        </p:grpSpPr>
        <p:sp>
          <p:nvSpPr>
            <p:cNvPr id="25" name="圆角矩形 24"/>
            <p:cNvSpPr/>
            <p:nvPr/>
          </p:nvSpPr>
          <p:spPr>
            <a:xfrm>
              <a:off x="244645" y="3186673"/>
              <a:ext cx="6548882" cy="581099"/>
            </a:xfrm>
            <a:prstGeom prst="roundRect">
              <a:avLst>
                <a:gd name="adj" fmla="val 43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7">
                <a:solidFill>
                  <a:srgbClr val="80C417"/>
                </a:solidFill>
              </a:endParaRPr>
            </a:p>
          </p:txBody>
        </p:sp>
        <p:sp>
          <p:nvSpPr>
            <p:cNvPr id="26" name="TextBox 6"/>
            <p:cNvSpPr txBox="1"/>
            <p:nvPr/>
          </p:nvSpPr>
          <p:spPr>
            <a:xfrm>
              <a:off x="317993" y="3186670"/>
              <a:ext cx="6475534" cy="512680"/>
            </a:xfrm>
            <a:prstGeom prst="rect">
              <a:avLst/>
            </a:prstGeom>
            <a:grpFill/>
          </p:spPr>
          <p:txBody>
            <a:bodyPr>
              <a:spAutoFit/>
            </a:bodyPr>
            <a:lstStyle/>
            <a:p>
              <a:pPr>
                <a:lnSpc>
                  <a:spcPct val="130000"/>
                </a:lnSpc>
                <a:defRPr/>
              </a:pPr>
              <a:r>
                <a:rPr lang="zh-CN" altLang="en-US" sz="1867" dirty="0">
                  <a:solidFill>
                    <a:prstClr val="white"/>
                  </a:solidFill>
                  <a:latin typeface="微软雅黑" pitchFamily="34" charset="-122"/>
                  <a:ea typeface="微软雅黑" pitchFamily="34" charset="-122"/>
                </a:rPr>
                <a:t>至少提前</a:t>
              </a:r>
              <a:r>
                <a:rPr lang="en-US" altLang="zh-CN" sz="1867" dirty="0">
                  <a:solidFill>
                    <a:srgbClr val="C00000"/>
                  </a:solidFill>
                  <a:latin typeface="微软雅黑" pitchFamily="34" charset="-122"/>
                  <a:ea typeface="微软雅黑" pitchFamily="34" charset="-122"/>
                </a:rPr>
                <a:t>10</a:t>
              </a:r>
              <a:r>
                <a:rPr lang="zh-CN" altLang="en-US" sz="1867" dirty="0">
                  <a:solidFill>
                    <a:srgbClr val="C00000"/>
                  </a:solidFill>
                  <a:latin typeface="微软雅黑" pitchFamily="34" charset="-122"/>
                  <a:ea typeface="微软雅黑" pitchFamily="34" charset="-122"/>
                </a:rPr>
                <a:t>天</a:t>
              </a:r>
              <a:r>
                <a:rPr lang="zh-CN" altLang="en-US" sz="1867" dirty="0">
                  <a:solidFill>
                    <a:prstClr val="white"/>
                  </a:solidFill>
                  <a:latin typeface="微软雅黑" pitchFamily="34" charset="-122"/>
                  <a:ea typeface="微软雅黑" pitchFamily="34" charset="-122"/>
                </a:rPr>
                <a:t>申请</a:t>
              </a:r>
            </a:p>
          </p:txBody>
        </p:sp>
      </p:grpSp>
      <p:grpSp>
        <p:nvGrpSpPr>
          <p:cNvPr id="27" name="组合 26"/>
          <p:cNvGrpSpPr>
            <a:grpSpLocks/>
          </p:cNvGrpSpPr>
          <p:nvPr/>
        </p:nvGrpSpPr>
        <p:grpSpPr bwMode="auto">
          <a:xfrm>
            <a:off x="854225" y="4368500"/>
            <a:ext cx="2017067" cy="529167"/>
            <a:chOff x="244645" y="3186670"/>
            <a:chExt cx="3528392" cy="581102"/>
          </a:xfrm>
          <a:solidFill>
            <a:srgbClr val="00B0F0"/>
          </a:solidFill>
        </p:grpSpPr>
        <p:sp>
          <p:nvSpPr>
            <p:cNvPr id="28" name="圆角矩形 27"/>
            <p:cNvSpPr/>
            <p:nvPr/>
          </p:nvSpPr>
          <p:spPr>
            <a:xfrm>
              <a:off x="244645" y="3186670"/>
              <a:ext cx="3528392" cy="581102"/>
            </a:xfrm>
            <a:prstGeom prst="roundRect">
              <a:avLst>
                <a:gd name="adj" fmla="val 43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7">
                <a:solidFill>
                  <a:prstClr val="white"/>
                </a:solidFill>
              </a:endParaRPr>
            </a:p>
          </p:txBody>
        </p:sp>
        <p:sp>
          <p:nvSpPr>
            <p:cNvPr id="29" name="TextBox 6"/>
            <p:cNvSpPr txBox="1">
              <a:spLocks noChangeArrowheads="1"/>
            </p:cNvSpPr>
            <p:nvPr/>
          </p:nvSpPr>
          <p:spPr bwMode="auto">
            <a:xfrm>
              <a:off x="317993" y="3186670"/>
              <a:ext cx="3455044" cy="5115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867">
                  <a:solidFill>
                    <a:srgbClr val="FFFFFF"/>
                  </a:solidFill>
                  <a:latin typeface="微软雅黑" panose="020B0503020204020204" pitchFamily="34" charset="-122"/>
                  <a:ea typeface="微软雅黑" panose="020B0503020204020204" pitchFamily="34" charset="-122"/>
                </a:rPr>
                <a:t>休婚假</a:t>
              </a:r>
            </a:p>
          </p:txBody>
        </p:sp>
      </p:grpSp>
      <p:grpSp>
        <p:nvGrpSpPr>
          <p:cNvPr id="30" name="组合 29"/>
          <p:cNvGrpSpPr/>
          <p:nvPr/>
        </p:nvGrpSpPr>
        <p:grpSpPr>
          <a:xfrm>
            <a:off x="2966137" y="4368743"/>
            <a:ext cx="3648000" cy="528003"/>
            <a:chOff x="244645" y="3186670"/>
            <a:chExt cx="6548882" cy="581102"/>
          </a:xfrm>
          <a:solidFill>
            <a:srgbClr val="00B0F0"/>
          </a:solidFill>
        </p:grpSpPr>
        <p:sp>
          <p:nvSpPr>
            <p:cNvPr id="31" name="圆角矩形 30"/>
            <p:cNvSpPr/>
            <p:nvPr/>
          </p:nvSpPr>
          <p:spPr>
            <a:xfrm>
              <a:off x="244645" y="3186673"/>
              <a:ext cx="6548882" cy="581099"/>
            </a:xfrm>
            <a:prstGeom prst="roundRect">
              <a:avLst>
                <a:gd name="adj" fmla="val 43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7">
                <a:solidFill>
                  <a:srgbClr val="80C417"/>
                </a:solidFill>
              </a:endParaRPr>
            </a:p>
          </p:txBody>
        </p:sp>
        <p:sp>
          <p:nvSpPr>
            <p:cNvPr id="32" name="TextBox 6"/>
            <p:cNvSpPr txBox="1"/>
            <p:nvPr/>
          </p:nvSpPr>
          <p:spPr>
            <a:xfrm>
              <a:off x="317993" y="3186670"/>
              <a:ext cx="6475534" cy="512680"/>
            </a:xfrm>
            <a:prstGeom prst="rect">
              <a:avLst/>
            </a:prstGeom>
            <a:grpFill/>
          </p:spPr>
          <p:txBody>
            <a:bodyPr>
              <a:spAutoFit/>
            </a:bodyPr>
            <a:lstStyle/>
            <a:p>
              <a:pPr>
                <a:lnSpc>
                  <a:spcPct val="130000"/>
                </a:lnSpc>
                <a:defRPr/>
              </a:pPr>
              <a:r>
                <a:rPr lang="zh-CN" altLang="en-US" sz="1867" dirty="0">
                  <a:solidFill>
                    <a:prstClr val="white"/>
                  </a:solidFill>
                  <a:latin typeface="微软雅黑" pitchFamily="34" charset="-122"/>
                  <a:ea typeface="微软雅黑" pitchFamily="34" charset="-122"/>
                </a:rPr>
                <a:t>至少提前</a:t>
              </a:r>
              <a:r>
                <a:rPr lang="en-US" altLang="zh-CN" sz="1867" dirty="0">
                  <a:solidFill>
                    <a:srgbClr val="C00000"/>
                  </a:solidFill>
                  <a:latin typeface="微软雅黑" pitchFamily="34" charset="-122"/>
                  <a:ea typeface="微软雅黑" pitchFamily="34" charset="-122"/>
                </a:rPr>
                <a:t>30</a:t>
              </a:r>
              <a:r>
                <a:rPr lang="zh-CN" altLang="en-US" sz="1867" dirty="0">
                  <a:solidFill>
                    <a:srgbClr val="C00000"/>
                  </a:solidFill>
                  <a:latin typeface="微软雅黑" pitchFamily="34" charset="-122"/>
                  <a:ea typeface="微软雅黑" pitchFamily="34" charset="-122"/>
                </a:rPr>
                <a:t>天</a:t>
              </a:r>
              <a:r>
                <a:rPr lang="zh-CN" altLang="en-US" sz="1867" dirty="0">
                  <a:solidFill>
                    <a:prstClr val="white"/>
                  </a:solidFill>
                  <a:latin typeface="微软雅黑" pitchFamily="34" charset="-122"/>
                  <a:ea typeface="微软雅黑" pitchFamily="34" charset="-122"/>
                </a:rPr>
                <a:t>申请</a:t>
              </a:r>
            </a:p>
          </p:txBody>
        </p:sp>
      </p:grpSp>
      <p:grpSp>
        <p:nvGrpSpPr>
          <p:cNvPr id="33" name="组合 32"/>
          <p:cNvGrpSpPr>
            <a:grpSpLocks/>
          </p:cNvGrpSpPr>
          <p:nvPr/>
        </p:nvGrpSpPr>
        <p:grpSpPr bwMode="auto">
          <a:xfrm>
            <a:off x="854225" y="5088167"/>
            <a:ext cx="2017067" cy="527050"/>
            <a:chOff x="244645" y="3186670"/>
            <a:chExt cx="3528392" cy="581102"/>
          </a:xfrm>
          <a:solidFill>
            <a:srgbClr val="00B0F0"/>
          </a:solidFill>
        </p:grpSpPr>
        <p:sp>
          <p:nvSpPr>
            <p:cNvPr id="34" name="圆角矩形 33"/>
            <p:cNvSpPr/>
            <p:nvPr/>
          </p:nvSpPr>
          <p:spPr>
            <a:xfrm>
              <a:off x="244645" y="3186670"/>
              <a:ext cx="3528392" cy="581102"/>
            </a:xfrm>
            <a:prstGeom prst="roundRect">
              <a:avLst>
                <a:gd name="adj" fmla="val 43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7">
                <a:solidFill>
                  <a:prstClr val="white"/>
                </a:solidFill>
              </a:endParaRPr>
            </a:p>
          </p:txBody>
        </p:sp>
        <p:sp>
          <p:nvSpPr>
            <p:cNvPr id="35" name="TextBox 6"/>
            <p:cNvSpPr txBox="1">
              <a:spLocks noChangeArrowheads="1"/>
            </p:cNvSpPr>
            <p:nvPr/>
          </p:nvSpPr>
          <p:spPr bwMode="auto">
            <a:xfrm>
              <a:off x="317993" y="3186670"/>
              <a:ext cx="3455044" cy="5136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867">
                  <a:solidFill>
                    <a:srgbClr val="FFFFFF"/>
                  </a:solidFill>
                  <a:latin typeface="微软雅黑" panose="020B0503020204020204" pitchFamily="34" charset="-122"/>
                  <a:ea typeface="微软雅黑" panose="020B0503020204020204" pitchFamily="34" charset="-122"/>
                </a:rPr>
                <a:t>休产假</a:t>
              </a:r>
            </a:p>
          </p:txBody>
        </p:sp>
      </p:grpSp>
      <p:grpSp>
        <p:nvGrpSpPr>
          <p:cNvPr id="36" name="组合 35"/>
          <p:cNvGrpSpPr/>
          <p:nvPr/>
        </p:nvGrpSpPr>
        <p:grpSpPr>
          <a:xfrm>
            <a:off x="2966137" y="5087261"/>
            <a:ext cx="3648000" cy="528003"/>
            <a:chOff x="244645" y="3186670"/>
            <a:chExt cx="6548882" cy="581102"/>
          </a:xfrm>
          <a:solidFill>
            <a:srgbClr val="00B0F0"/>
          </a:solidFill>
        </p:grpSpPr>
        <p:sp>
          <p:nvSpPr>
            <p:cNvPr id="37" name="圆角矩形 36"/>
            <p:cNvSpPr/>
            <p:nvPr/>
          </p:nvSpPr>
          <p:spPr>
            <a:xfrm>
              <a:off x="244645" y="3186673"/>
              <a:ext cx="6548882" cy="581099"/>
            </a:xfrm>
            <a:prstGeom prst="roundRect">
              <a:avLst>
                <a:gd name="adj" fmla="val 43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7">
                <a:solidFill>
                  <a:srgbClr val="80C417"/>
                </a:solidFill>
              </a:endParaRPr>
            </a:p>
          </p:txBody>
        </p:sp>
        <p:sp>
          <p:nvSpPr>
            <p:cNvPr id="38" name="TextBox 6"/>
            <p:cNvSpPr txBox="1"/>
            <p:nvPr/>
          </p:nvSpPr>
          <p:spPr>
            <a:xfrm>
              <a:off x="317993" y="3186670"/>
              <a:ext cx="6475534" cy="512680"/>
            </a:xfrm>
            <a:prstGeom prst="rect">
              <a:avLst/>
            </a:prstGeom>
            <a:grpFill/>
          </p:spPr>
          <p:txBody>
            <a:bodyPr>
              <a:spAutoFit/>
            </a:bodyPr>
            <a:lstStyle/>
            <a:p>
              <a:pPr>
                <a:lnSpc>
                  <a:spcPct val="130000"/>
                </a:lnSpc>
                <a:defRPr/>
              </a:pPr>
              <a:r>
                <a:rPr lang="zh-CN" altLang="en-US" sz="1867" dirty="0">
                  <a:solidFill>
                    <a:prstClr val="white"/>
                  </a:solidFill>
                  <a:latin typeface="微软雅黑" pitchFamily="34" charset="-122"/>
                  <a:ea typeface="微软雅黑" pitchFamily="34" charset="-122"/>
                </a:rPr>
                <a:t>至少提前</a:t>
              </a:r>
              <a:r>
                <a:rPr lang="en-US" altLang="zh-CN" sz="1867" dirty="0">
                  <a:solidFill>
                    <a:srgbClr val="C00000"/>
                  </a:solidFill>
                  <a:latin typeface="微软雅黑" pitchFamily="34" charset="-122"/>
                  <a:ea typeface="微软雅黑" pitchFamily="34" charset="-122"/>
                </a:rPr>
                <a:t>60</a:t>
              </a:r>
              <a:r>
                <a:rPr lang="zh-CN" altLang="en-US" sz="1867" dirty="0">
                  <a:solidFill>
                    <a:srgbClr val="C00000"/>
                  </a:solidFill>
                  <a:latin typeface="微软雅黑" pitchFamily="34" charset="-122"/>
                  <a:ea typeface="微软雅黑" pitchFamily="34" charset="-122"/>
                </a:rPr>
                <a:t>天</a:t>
              </a:r>
              <a:r>
                <a:rPr lang="zh-CN" altLang="en-US" sz="1867" dirty="0">
                  <a:solidFill>
                    <a:prstClr val="white"/>
                  </a:solidFill>
                  <a:latin typeface="微软雅黑" pitchFamily="34" charset="-122"/>
                  <a:ea typeface="微软雅黑" pitchFamily="34" charset="-122"/>
                </a:rPr>
                <a:t>申请 </a:t>
              </a:r>
            </a:p>
          </p:txBody>
        </p:sp>
      </p:grpSp>
      <p:sp>
        <p:nvSpPr>
          <p:cNvPr id="39" name="矩形 38"/>
          <p:cNvSpPr/>
          <p:nvPr/>
        </p:nvSpPr>
        <p:spPr>
          <a:xfrm>
            <a:off x="615043" y="2211614"/>
            <a:ext cx="10992279" cy="3649133"/>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41" name="文本框 40"/>
          <p:cNvSpPr txBox="1"/>
          <p:nvPr/>
        </p:nvSpPr>
        <p:spPr>
          <a:xfrm>
            <a:off x="8629650" y="-933450"/>
            <a:ext cx="877163" cy="369332"/>
          </a:xfrm>
          <a:prstGeom prst="rect">
            <a:avLst/>
          </a:prstGeom>
          <a:noFill/>
        </p:spPr>
        <p:txBody>
          <a:bodyPr wrap="none" rtlCol="0">
            <a:spAutoFit/>
          </a:bodyPr>
          <a:lstStyle/>
          <a:p>
            <a:r>
              <a:rPr lang="zh-CN" altLang="en-US" dirty="0"/>
              <a:t>延迟符</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380" y="2541340"/>
            <a:ext cx="4818773" cy="2933669"/>
          </a:xfrm>
          <a:prstGeom prst="rect">
            <a:avLst/>
          </a:prstGeom>
        </p:spPr>
      </p:pic>
      <p:sp>
        <p:nvSpPr>
          <p:cNvPr id="40" name="椭圆 39"/>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2860645487"/>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par>
                                <p:cTn id="18" presetID="2" presetClass="entr" presetSubtype="8" decel="10000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decel="10000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decel="10000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0-#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par>
                                <p:cTn id="38" presetID="2" presetClass="entr" presetSubtype="2" decel="10000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1+#ppt_w/2"/>
                                          </p:val>
                                        </p:tav>
                                        <p:tav tm="100000">
                                          <p:val>
                                            <p:strVal val="#ppt_x"/>
                                          </p:val>
                                        </p:tav>
                                      </p:tavLst>
                                    </p:anim>
                                    <p:anim calcmode="lin" valueType="num">
                                      <p:cBhvr additive="base">
                                        <p:cTn id="41" dur="500" fill="hold"/>
                                        <p:tgtEl>
                                          <p:spTgt spid="24"/>
                                        </p:tgtEl>
                                        <p:attrNameLst>
                                          <p:attrName>ppt_y</p:attrName>
                                        </p:attrNameLst>
                                      </p:cBhvr>
                                      <p:tavLst>
                                        <p:tav tm="0">
                                          <p:val>
                                            <p:strVal val="#ppt_y"/>
                                          </p:val>
                                        </p:tav>
                                        <p:tav tm="100000">
                                          <p:val>
                                            <p:strVal val="#ppt_y"/>
                                          </p:val>
                                        </p:tav>
                                      </p:tavLst>
                                    </p:anim>
                                  </p:childTnLst>
                                </p:cTn>
                              </p:par>
                              <p:par>
                                <p:cTn id="42" presetID="2" presetClass="entr" presetSubtype="8" decel="10000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0-#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1+#ppt_w/2"/>
                                          </p:val>
                                        </p:tav>
                                        <p:tav tm="100000">
                                          <p:val>
                                            <p:strVal val="#ppt_x"/>
                                          </p:val>
                                        </p:tav>
                                      </p:tavLst>
                                    </p:anim>
                                    <p:anim calcmode="lin" valueType="num">
                                      <p:cBhvr additive="base">
                                        <p:cTn id="49" dur="500" fill="hold"/>
                                        <p:tgtEl>
                                          <p:spTgt spid="30"/>
                                        </p:tgtEl>
                                        <p:attrNameLst>
                                          <p:attrName>ppt_y</p:attrName>
                                        </p:attrNameLst>
                                      </p:cBhvr>
                                      <p:tavLst>
                                        <p:tav tm="0">
                                          <p:val>
                                            <p:strVal val="#ppt_y"/>
                                          </p:val>
                                        </p:tav>
                                        <p:tav tm="100000">
                                          <p:val>
                                            <p:strVal val="#ppt_y"/>
                                          </p:val>
                                        </p:tav>
                                      </p:tavLst>
                                    </p:anim>
                                  </p:childTnLst>
                                </p:cTn>
                              </p:par>
                              <p:par>
                                <p:cTn id="50" presetID="2" presetClass="entr" presetSubtype="8" decel="10000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0-#ppt_w/2"/>
                                          </p:val>
                                        </p:tav>
                                        <p:tav tm="100000">
                                          <p:val>
                                            <p:strVal val="#ppt_x"/>
                                          </p:val>
                                        </p:tav>
                                      </p:tavLst>
                                    </p:anim>
                                    <p:anim calcmode="lin" valueType="num">
                                      <p:cBhvr additive="base">
                                        <p:cTn id="53" dur="500" fill="hold"/>
                                        <p:tgtEl>
                                          <p:spTgt spid="33"/>
                                        </p:tgtEl>
                                        <p:attrNameLst>
                                          <p:attrName>ppt_y</p:attrName>
                                        </p:attrNameLst>
                                      </p:cBhvr>
                                      <p:tavLst>
                                        <p:tav tm="0">
                                          <p:val>
                                            <p:strVal val="#ppt_y"/>
                                          </p:val>
                                        </p:tav>
                                        <p:tav tm="100000">
                                          <p:val>
                                            <p:strVal val="#ppt_y"/>
                                          </p:val>
                                        </p:tav>
                                      </p:tavLst>
                                    </p:anim>
                                  </p:childTnLst>
                                </p:cTn>
                              </p:par>
                              <p:par>
                                <p:cTn id="54" presetID="2" presetClass="entr" presetSubtype="2" decel="10000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1+#ppt_w/2"/>
                                          </p:val>
                                        </p:tav>
                                        <p:tav tm="100000">
                                          <p:val>
                                            <p:strVal val="#ppt_x"/>
                                          </p:val>
                                        </p:tav>
                                      </p:tavLst>
                                    </p:anim>
                                    <p:anim calcmode="lin" valueType="num">
                                      <p:cBhvr additive="base">
                                        <p:cTn id="57"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down)">
                                      <p:cBhvr>
                                        <p:cTn id="62" dur="75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randombar(horizontal)">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p:bldP spid="40" grpId="0" animBg="1"/>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p:nvPr>
        </p:nvSpPr>
        <p:spPr>
          <a:xfrm>
            <a:off x="1418470" y="2697844"/>
            <a:ext cx="5471583" cy="3266017"/>
          </a:xfrm>
        </p:spPr>
        <p:txBody>
          <a:bodyPr/>
          <a:lstStyle/>
          <a:p>
            <a:pPr marL="0" indent="0">
              <a:spcBef>
                <a:spcPts val="0"/>
              </a:spcBef>
              <a:buNone/>
              <a:defRPr/>
            </a:pPr>
            <a:r>
              <a:rPr lang="en-US" altLang="zh-CN" dirty="0"/>
              <a:t>1</a:t>
            </a:r>
            <a:r>
              <a:rPr lang="zh-CN" altLang="en-US" dirty="0"/>
              <a:t>、</a:t>
            </a:r>
            <a:r>
              <a:rPr lang="zh-CN" altLang="en-US" dirty="0">
                <a:solidFill>
                  <a:srgbClr val="00B0F0"/>
                </a:solidFill>
              </a:rPr>
              <a:t>未经批准休病假或者未按照公司规定提交相关证明材料的，均视为旷工</a:t>
            </a:r>
            <a:r>
              <a:rPr lang="zh-CN" altLang="en-US" dirty="0"/>
              <a:t>；</a:t>
            </a:r>
          </a:p>
          <a:p>
            <a:pPr marL="0" indent="0">
              <a:spcBef>
                <a:spcPts val="0"/>
              </a:spcBef>
              <a:buNone/>
              <a:defRPr/>
            </a:pPr>
            <a:r>
              <a:rPr lang="en-US" altLang="zh-CN" dirty="0"/>
              <a:t>2</a:t>
            </a:r>
            <a:r>
              <a:rPr lang="zh-CN" altLang="en-US" dirty="0"/>
              <a:t>、</a:t>
            </a:r>
            <a:r>
              <a:rPr lang="zh-CN" altLang="en-US" dirty="0">
                <a:solidFill>
                  <a:srgbClr val="00B0F0"/>
                </a:solidFill>
              </a:rPr>
              <a:t>员工不得采用虚假证明</a:t>
            </a:r>
            <a:r>
              <a:rPr lang="zh-CN" altLang="en-US" dirty="0"/>
              <a:t>（含骗取、伪造、篡改、涂改病假证明），否则视为违反规章制度的行为并给与旷工处理；</a:t>
            </a:r>
            <a:endParaRPr lang="en-US" altLang="zh-CN" dirty="0"/>
          </a:p>
          <a:p>
            <a:pPr marL="0" indent="0">
              <a:spcBef>
                <a:spcPts val="0"/>
              </a:spcBef>
              <a:buNone/>
              <a:defRPr/>
            </a:pPr>
            <a:r>
              <a:rPr lang="en-US" altLang="zh-CN" dirty="0"/>
              <a:t>3</a:t>
            </a:r>
            <a:r>
              <a:rPr lang="zh-CN" altLang="en-US" dirty="0"/>
              <a:t>、</a:t>
            </a:r>
            <a:r>
              <a:rPr lang="zh-CN" altLang="en-US" dirty="0">
                <a:solidFill>
                  <a:srgbClr val="00B0F0"/>
                </a:solidFill>
              </a:rPr>
              <a:t>因违反治安管理规定或者自杀、自残的行为导致需要停工治疗的</a:t>
            </a:r>
            <a:r>
              <a:rPr lang="zh-CN" altLang="en-US" dirty="0"/>
              <a:t>，不视为病假，按事假处理。</a:t>
            </a:r>
          </a:p>
        </p:txBody>
      </p:sp>
      <p:grpSp>
        <p:nvGrpSpPr>
          <p:cNvPr id="15" name="组合 14"/>
          <p:cNvGrpSpPr>
            <a:grpSpLocks/>
          </p:cNvGrpSpPr>
          <p:nvPr/>
        </p:nvGrpSpPr>
        <p:grpSpPr bwMode="auto">
          <a:xfrm>
            <a:off x="709386" y="1709799"/>
            <a:ext cx="6337300" cy="4156696"/>
            <a:chOff x="584264" y="1325728"/>
            <a:chExt cx="4752528" cy="3118230"/>
          </a:xfrm>
        </p:grpSpPr>
        <p:sp>
          <p:nvSpPr>
            <p:cNvPr id="9" name="矩形 8"/>
            <p:cNvSpPr/>
            <p:nvPr/>
          </p:nvSpPr>
          <p:spPr>
            <a:xfrm>
              <a:off x="584264" y="1419083"/>
              <a:ext cx="4752528" cy="3024875"/>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pic>
          <p:nvPicPr>
            <p:cNvPr id="6" name="图片 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9903" y="1419622"/>
              <a:ext cx="1454400" cy="1445717"/>
            </a:xfrm>
            <a:prstGeom prst="rect">
              <a:avLst/>
            </a:prstGeom>
          </p:spPr>
        </p:pic>
        <p:sp>
          <p:nvSpPr>
            <p:cNvPr id="30732" name="TextBox 6"/>
            <p:cNvSpPr txBox="1">
              <a:spLocks noChangeArrowheads="1"/>
            </p:cNvSpPr>
            <p:nvPr/>
          </p:nvSpPr>
          <p:spPr bwMode="auto">
            <a:xfrm rot="18836568">
              <a:off x="502835" y="1790165"/>
              <a:ext cx="1213589" cy="28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7">
                  <a:solidFill>
                    <a:schemeClr val="bg1"/>
                  </a:solidFill>
                  <a:latin typeface="微软雅黑" panose="020B0503020204020204" pitchFamily="34" charset="-122"/>
                  <a:ea typeface="微软雅黑" panose="020B0503020204020204" pitchFamily="34" charset="-122"/>
                </a:rPr>
                <a:t>请病假的原则</a:t>
              </a:r>
              <a:endParaRPr lang="en-US" sz="1867">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a:grpSpLocks/>
          </p:cNvGrpSpPr>
          <p:nvPr/>
        </p:nvGrpSpPr>
        <p:grpSpPr bwMode="auto">
          <a:xfrm>
            <a:off x="7370537" y="1471062"/>
            <a:ext cx="4127500" cy="4395432"/>
            <a:chOff x="5580112" y="1146526"/>
            <a:chExt cx="3096344" cy="3297432"/>
          </a:xfrm>
        </p:grpSpPr>
        <p:sp>
          <p:nvSpPr>
            <p:cNvPr id="10" name="矩形 9"/>
            <p:cNvSpPr/>
            <p:nvPr/>
          </p:nvSpPr>
          <p:spPr>
            <a:xfrm>
              <a:off x="5580112" y="1418983"/>
              <a:ext cx="3096344" cy="3024975"/>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1" name="文本占位符 4"/>
            <p:cNvSpPr txBox="1">
              <a:spLocks/>
            </p:cNvSpPr>
            <p:nvPr/>
          </p:nvSpPr>
          <p:spPr>
            <a:xfrm>
              <a:off x="6227962" y="2068440"/>
              <a:ext cx="2377039" cy="1872149"/>
            </a:xfrm>
            <a:prstGeom prst="rect">
              <a:avLst/>
            </a:prstGeom>
          </p:spPr>
          <p:txBody>
            <a:bodyPr/>
            <a:lstStyle/>
            <a:p>
              <a:pPr>
                <a:lnSpc>
                  <a:spcPct val="150000"/>
                </a:lnSpc>
                <a:buClr>
                  <a:srgbClr val="00B0F0"/>
                </a:buClr>
                <a:defRPr/>
              </a:pPr>
              <a:r>
                <a:rPr lang="en-US" altLang="zh-CN" sz="1867" dirty="0">
                  <a:latin typeface="微软雅黑" pitchFamily="34" charset="-122"/>
                  <a:ea typeface="微软雅黑" pitchFamily="34" charset="-122"/>
                </a:rPr>
                <a:t>1</a:t>
              </a:r>
              <a:r>
                <a:rPr lang="zh-CN" altLang="en-US" sz="1867" dirty="0">
                  <a:latin typeface="微软雅黑" pitchFamily="34" charset="-122"/>
                  <a:ea typeface="微软雅黑" pitchFamily="34" charset="-122"/>
                </a:rPr>
                <a:t>、</a:t>
              </a:r>
              <a:r>
                <a:rPr lang="zh-CN" altLang="en-US" sz="1867" dirty="0">
                  <a:solidFill>
                    <a:srgbClr val="00B0F0"/>
                  </a:solidFill>
                  <a:latin typeface="微软雅黑" pitchFamily="34" charset="-122"/>
                  <a:ea typeface="微软雅黑" pitchFamily="34" charset="-122"/>
                </a:rPr>
                <a:t>慢性病</a:t>
              </a:r>
              <a:r>
                <a:rPr lang="zh-CN" altLang="en-US" sz="1867" dirty="0">
                  <a:latin typeface="微软雅黑" pitchFamily="34" charset="-122"/>
                  <a:ea typeface="微软雅黑" pitchFamily="34" charset="-122"/>
                </a:rPr>
                <a:t>应至少提前一个工作日向权限审批人提出，</a:t>
              </a:r>
              <a:endParaRPr lang="en-US" altLang="zh-CN" sz="1867" dirty="0">
                <a:latin typeface="微软雅黑" pitchFamily="34" charset="-122"/>
                <a:ea typeface="微软雅黑" pitchFamily="34" charset="-122"/>
              </a:endParaRPr>
            </a:p>
            <a:p>
              <a:pPr>
                <a:lnSpc>
                  <a:spcPct val="150000"/>
                </a:lnSpc>
                <a:buClr>
                  <a:srgbClr val="00B0F0"/>
                </a:buClr>
                <a:defRPr/>
              </a:pPr>
              <a:r>
                <a:rPr lang="en-US" altLang="zh-CN" sz="1867" dirty="0">
                  <a:latin typeface="微软雅黑" pitchFamily="34" charset="-122"/>
                  <a:ea typeface="微软雅黑" pitchFamily="34" charset="-122"/>
                </a:rPr>
                <a:t>2</a:t>
              </a:r>
              <a:r>
                <a:rPr lang="zh-CN" altLang="en-US" sz="1867" dirty="0">
                  <a:latin typeface="微软雅黑" pitchFamily="34" charset="-122"/>
                  <a:ea typeface="微软雅黑" pitchFamily="34" charset="-122"/>
                </a:rPr>
                <a:t>、</a:t>
              </a:r>
              <a:r>
                <a:rPr lang="zh-CN" altLang="en-US" sz="1867" dirty="0">
                  <a:solidFill>
                    <a:srgbClr val="00B0F0"/>
                  </a:solidFill>
                  <a:latin typeface="微软雅黑" pitchFamily="34" charset="-122"/>
                  <a:ea typeface="微软雅黑" pitchFamily="34" charset="-122"/>
                </a:rPr>
                <a:t>急性病</a:t>
              </a:r>
              <a:r>
                <a:rPr lang="zh-CN" altLang="en-US" sz="1867" dirty="0">
                  <a:latin typeface="微软雅黑" pitchFamily="34" charset="-122"/>
                  <a:ea typeface="微软雅黑" pitchFamily="34" charset="-122"/>
                </a:rPr>
                <a:t>、突发性疾病允许当日口头请假，就诊后于三日内补交相关证明单据。</a:t>
              </a:r>
            </a:p>
          </p:txBody>
        </p:sp>
        <p:pic>
          <p:nvPicPr>
            <p:cNvPr id="12" name="图片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85751" y="1419622"/>
              <a:ext cx="1454400" cy="1445717"/>
            </a:xfrm>
            <a:prstGeom prst="rect">
              <a:avLst/>
            </a:prstGeom>
          </p:spPr>
        </p:pic>
        <p:sp>
          <p:nvSpPr>
            <p:cNvPr id="30729" name="TextBox 12"/>
            <p:cNvSpPr txBox="1">
              <a:spLocks noChangeArrowheads="1"/>
            </p:cNvSpPr>
            <p:nvPr/>
          </p:nvSpPr>
          <p:spPr bwMode="auto">
            <a:xfrm rot="18836568">
              <a:off x="5319480" y="1790119"/>
              <a:ext cx="1571993" cy="28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7">
                  <a:solidFill>
                    <a:schemeClr val="bg1"/>
                  </a:solidFill>
                  <a:latin typeface="微软雅黑" panose="020B0503020204020204" pitchFamily="34" charset="-122"/>
                  <a:ea typeface="微软雅黑" panose="020B0503020204020204" pitchFamily="34" charset="-122"/>
                </a:rPr>
                <a:t>请病假提出的时间</a:t>
              </a:r>
              <a:endParaRPr lang="en-US" sz="1867">
                <a:solidFill>
                  <a:schemeClr val="bg1"/>
                </a:solidFill>
                <a:latin typeface="微软雅黑" panose="020B0503020204020204" pitchFamily="34" charset="-122"/>
                <a:ea typeface="微软雅黑" panose="020B0503020204020204" pitchFamily="34" charset="-122"/>
              </a:endParaRPr>
            </a:p>
          </p:txBody>
        </p:sp>
      </p:grpSp>
      <p:sp>
        <p:nvSpPr>
          <p:cNvPr id="17" name="燕尾形 16"/>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燕尾形 17"/>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文本框 18"/>
          <p:cNvSpPr txBox="1"/>
          <p:nvPr/>
        </p:nvSpPr>
        <p:spPr>
          <a:xfrm>
            <a:off x="709386" y="93508"/>
            <a:ext cx="270138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04</a:t>
            </a:r>
            <a:r>
              <a:rPr lang="zh-CN" altLang="en-US" sz="2400" dirty="0">
                <a:solidFill>
                  <a:schemeClr val="bg1"/>
                </a:solidFill>
                <a:latin typeface="微软雅黑" panose="020B0503020204020204" pitchFamily="34" charset="-122"/>
                <a:ea typeface="微软雅黑" panose="020B0503020204020204" pitchFamily="34" charset="-122"/>
              </a:rPr>
              <a:t>请病假注意事项</a:t>
            </a:r>
          </a:p>
        </p:txBody>
      </p:sp>
      <p:sp>
        <p:nvSpPr>
          <p:cNvPr id="20" name="文本框 19"/>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22" name="椭圆 21"/>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1126189594"/>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500"/>
                            </p:stCondLst>
                            <p:childTnLst>
                              <p:par>
                                <p:cTn id="14" presetID="53"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5">
                                            <p:txEl>
                                              <p:pRg st="0" end="0"/>
                                            </p:txEl>
                                          </p:spTgt>
                                        </p:tgtEl>
                                      </p:cBhvr>
                                    </p:animEffect>
                                  </p:childTnLst>
                                </p:cTn>
                              </p:par>
                            </p:childTnLst>
                          </p:cTn>
                        </p:par>
                        <p:par>
                          <p:cTn id="24" fill="hold" nodeType="afterGroup">
                            <p:stCondLst>
                              <p:cond delay="1000"/>
                            </p:stCondLst>
                            <p:childTnLst>
                              <p:par>
                                <p:cTn id="25" presetID="53" presetClass="entr" presetSubtype="0" fill="hold" grpId="0"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p:cTn id="2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5">
                                            <p:txEl>
                                              <p:pRg st="1" end="1"/>
                                            </p:txEl>
                                          </p:spTgt>
                                        </p:tgtEl>
                                      </p:cBhvr>
                                    </p:animEffect>
                                  </p:childTnLst>
                                </p:cTn>
                              </p:par>
                            </p:childTnLst>
                          </p:cTn>
                        </p:par>
                        <p:par>
                          <p:cTn id="30" fill="hold" nodeType="afterGroup">
                            <p:stCondLst>
                              <p:cond delay="1500"/>
                            </p:stCondLst>
                            <p:childTnLst>
                              <p:par>
                                <p:cTn id="31" presetID="53" presetClass="entr" presetSubtype="0" fill="hold" grpId="0" nodeType="after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5">
                                            <p:txEl>
                                              <p:pRg st="2" end="2"/>
                                            </p:txEl>
                                          </p:spTgt>
                                        </p:tgtEl>
                                      </p:cBhvr>
                                    </p:animEffect>
                                  </p:childTnLst>
                                </p:cTn>
                              </p:par>
                            </p:childTnLst>
                          </p:cTn>
                        </p:par>
                        <p:par>
                          <p:cTn id="36" fill="hold" nodeType="afterGroup">
                            <p:stCondLst>
                              <p:cond delay="2000"/>
                            </p:stCondLst>
                            <p:childTnLst>
                              <p:par>
                                <p:cTn id="37" presetID="53"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0" grpId="0"/>
      <p:bldP spid="22"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燕尾形 6"/>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文本框 7"/>
          <p:cNvSpPr txBox="1"/>
          <p:nvPr/>
        </p:nvSpPr>
        <p:spPr>
          <a:xfrm>
            <a:off x="709386" y="93508"/>
            <a:ext cx="2393604"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04</a:t>
            </a:r>
            <a:r>
              <a:rPr lang="zh-CN" altLang="en-US" sz="2400" dirty="0">
                <a:solidFill>
                  <a:schemeClr val="bg1"/>
                </a:solidFill>
                <a:latin typeface="微软雅黑" panose="020B0503020204020204" pitchFamily="34" charset="-122"/>
                <a:ea typeface="微软雅黑" panose="020B0503020204020204" pitchFamily="34" charset="-122"/>
              </a:rPr>
              <a:t>病假工资计算</a:t>
            </a:r>
          </a:p>
        </p:txBody>
      </p:sp>
      <p:sp>
        <p:nvSpPr>
          <p:cNvPr id="22" name="文本占位符 2"/>
          <p:cNvSpPr txBox="1">
            <a:spLocks/>
          </p:cNvSpPr>
          <p:nvPr/>
        </p:nvSpPr>
        <p:spPr>
          <a:xfrm>
            <a:off x="124884" y="2210045"/>
            <a:ext cx="6144683" cy="3359151"/>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800"/>
              </a:spcBef>
              <a:defRPr/>
            </a:pPr>
            <a:r>
              <a:rPr lang="zh-CN" altLang="en-US" sz="2000" dirty="0">
                <a:solidFill>
                  <a:srgbClr val="00B0F0"/>
                </a:solidFill>
                <a:latin typeface="微软雅黑" panose="020B0503020204020204" pitchFamily="34" charset="-122"/>
                <a:ea typeface="微软雅黑" panose="020B0503020204020204" pitchFamily="34" charset="-122"/>
              </a:rPr>
              <a:t>病假应提供正规医院出具的病假证明</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：诊断证明书及休假建议条、门诊病历、医药费收据、挂号证明、出院记录等证明原本，行政部留相关复印件备案；</a:t>
            </a:r>
          </a:p>
          <a:p>
            <a:pPr>
              <a:spcBef>
                <a:spcPts val="800"/>
              </a:spcBef>
              <a:defRPr/>
            </a:pPr>
            <a:r>
              <a:rPr lang="zh-CN" altLang="en-US" sz="2000" dirty="0">
                <a:solidFill>
                  <a:srgbClr val="00B0F0"/>
                </a:solidFill>
                <a:latin typeface="微软雅黑" panose="020B0503020204020204" pitchFamily="34" charset="-122"/>
                <a:ea typeface="微软雅黑" panose="020B0503020204020204" pitchFamily="34" charset="-122"/>
              </a:rPr>
              <a:t>病假工资按北京市最低工资标准的</a:t>
            </a:r>
            <a:r>
              <a:rPr lang="en-US" altLang="zh-CN" sz="2000" dirty="0">
                <a:solidFill>
                  <a:srgbClr val="00B0F0"/>
                </a:solidFill>
                <a:latin typeface="微软雅黑" panose="020B0503020204020204" pitchFamily="34" charset="-122"/>
                <a:ea typeface="微软雅黑" panose="020B0503020204020204" pitchFamily="34" charset="-122"/>
              </a:rPr>
              <a:t>80%</a:t>
            </a:r>
            <a:r>
              <a:rPr lang="zh-CN" altLang="en-US" sz="2000" dirty="0">
                <a:solidFill>
                  <a:srgbClr val="00B0F0"/>
                </a:solidFill>
                <a:latin typeface="微软雅黑" panose="020B0503020204020204" pitchFamily="34" charset="-122"/>
                <a:ea typeface="微软雅黑" panose="020B0503020204020204" pitchFamily="34" charset="-122"/>
              </a:rPr>
              <a:t>发放； </a:t>
            </a:r>
          </a:p>
          <a:p>
            <a:pPr>
              <a:spcBef>
                <a:spcPts val="800"/>
              </a:spcBef>
              <a:defRPr/>
            </a:pPr>
            <a:r>
              <a:rPr lang="zh-CN" altLang="en-US" sz="2000" dirty="0">
                <a:solidFill>
                  <a:srgbClr val="00B0F0"/>
                </a:solidFill>
                <a:latin typeface="微软雅黑" panose="020B0503020204020204" pitchFamily="34" charset="-122"/>
                <a:ea typeface="微软雅黑" panose="020B0503020204020204" pitchFamily="34" charset="-122"/>
              </a:rPr>
              <a:t>病假期间补贴按日扣除</a:t>
            </a:r>
            <a:r>
              <a:rPr lang="zh-CN" altLang="en-US" sz="2000" dirty="0">
                <a:latin typeface="微软雅黑" panose="020B0503020204020204" pitchFamily="34" charset="-122"/>
                <a:ea typeface="微软雅黑" panose="020B0503020204020204" pitchFamily="34" charset="-122"/>
              </a:rPr>
              <a:t>；</a:t>
            </a:r>
          </a:p>
          <a:p>
            <a:pPr>
              <a:spcBef>
                <a:spcPts val="800"/>
              </a:spcBef>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对于医疗期满的员工，因身体疾病原因导致出勤率</a:t>
            </a:r>
            <a:r>
              <a:rPr lang="zh-CN" altLang="en-US" sz="2000" dirty="0">
                <a:solidFill>
                  <a:srgbClr val="00B0F0"/>
                </a:solidFill>
                <a:latin typeface="微软雅黑" panose="020B0503020204020204" pitchFamily="34" charset="-122"/>
                <a:ea typeface="微软雅黑" panose="020B0503020204020204" pitchFamily="34" charset="-122"/>
              </a:rPr>
              <a:t>低于</a:t>
            </a:r>
            <a:r>
              <a:rPr lang="en-US" altLang="zh-CN" sz="2000" dirty="0">
                <a:solidFill>
                  <a:srgbClr val="00B0F0"/>
                </a:solidFill>
                <a:latin typeface="微软雅黑" panose="020B0503020204020204" pitchFamily="34" charset="-122"/>
                <a:ea typeface="微软雅黑" panose="020B0503020204020204" pitchFamily="34" charset="-122"/>
              </a:rPr>
              <a:t>80%</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的，视为不能从事工作的情形。</a:t>
            </a:r>
          </a:p>
        </p:txBody>
      </p:sp>
      <p:sp>
        <p:nvSpPr>
          <p:cNvPr id="24" name="矩形 23"/>
          <p:cNvSpPr/>
          <p:nvPr/>
        </p:nvSpPr>
        <p:spPr>
          <a:xfrm>
            <a:off x="124884" y="2167711"/>
            <a:ext cx="6144683" cy="3456517"/>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39" y="1821599"/>
            <a:ext cx="5961861" cy="3974574"/>
          </a:xfrm>
          <a:prstGeom prst="rect">
            <a:avLst/>
          </a:prstGeom>
        </p:spPr>
      </p:pic>
      <p:sp>
        <p:nvSpPr>
          <p:cNvPr id="9" name="文本框 8"/>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11" name="椭圆 10"/>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814697899"/>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par>
                                <p:cTn id="18" presetID="15"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ppt_w</p:attrName>
                                        </p:attrNameLst>
                                      </p:cBhvr>
                                      <p:tavLst>
                                        <p:tav tm="0">
                                          <p:val>
                                            <p:fltVal val="0"/>
                                          </p:val>
                                        </p:tav>
                                        <p:tav tm="100000">
                                          <p:val>
                                            <p:strVal val="#ppt_w"/>
                                          </p:val>
                                        </p:tav>
                                      </p:tavLst>
                                    </p:anim>
                                    <p:anim calcmode="lin" valueType="num">
                                      <p:cBhvr>
                                        <p:cTn id="21" dur="1000" fill="hold"/>
                                        <p:tgtEl>
                                          <p:spTgt spid="24"/>
                                        </p:tgtEl>
                                        <p:attrNameLst>
                                          <p:attrName>ppt_h</p:attrName>
                                        </p:attrNameLst>
                                      </p:cBhvr>
                                      <p:tavLst>
                                        <p:tav tm="0">
                                          <p:val>
                                            <p:fltVal val="0"/>
                                          </p:val>
                                        </p:tav>
                                        <p:tav tm="100000">
                                          <p:val>
                                            <p:strVal val="#ppt_h"/>
                                          </p:val>
                                        </p:tav>
                                      </p:tavLst>
                                    </p:anim>
                                    <p:anim calcmode="lin" valueType="num">
                                      <p:cBhvr>
                                        <p:cTn id="22"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2000"/>
                            </p:stCondLst>
                            <p:childTnLst>
                              <p:par>
                                <p:cTn id="25" presetID="15" presetClass="entr" presetSubtype="0" fill="hold" grpId="0" nodeType="after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 calcmode="lin" valueType="num">
                                      <p:cBhvr>
                                        <p:cTn id="27"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2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000"/>
                            </p:stCondLst>
                            <p:childTnLst>
                              <p:par>
                                <p:cTn id="32" presetID="15" presetClass="entr" presetSubtype="0" fill="hold" grpId="0" nodeType="afterEffect">
                                  <p:stCondLst>
                                    <p:cond delay="0"/>
                                  </p:stCondLst>
                                  <p:childTnLst>
                                    <p:set>
                                      <p:cBhvr>
                                        <p:cTn id="33" dur="1" fill="hold">
                                          <p:stCondLst>
                                            <p:cond delay="0"/>
                                          </p:stCondLst>
                                        </p:cTn>
                                        <p:tgtEl>
                                          <p:spTgt spid="22">
                                            <p:txEl>
                                              <p:pRg st="1" end="1"/>
                                            </p:txEl>
                                          </p:spTgt>
                                        </p:tgtEl>
                                        <p:attrNameLst>
                                          <p:attrName>style.visibility</p:attrName>
                                        </p:attrNameLst>
                                      </p:cBhvr>
                                      <p:to>
                                        <p:strVal val="visible"/>
                                      </p:to>
                                    </p:set>
                                    <p:anim calcmode="lin" valueType="num">
                                      <p:cBhvr>
                                        <p:cTn id="34" dur="1000" fill="hold"/>
                                        <p:tgtEl>
                                          <p:spTgt spid="22">
                                            <p:txEl>
                                              <p:pRg st="1" end="1"/>
                                            </p:txEl>
                                          </p:spTgt>
                                        </p:tgtEl>
                                        <p:attrNameLst>
                                          <p:attrName>ppt_w</p:attrName>
                                        </p:attrNameLst>
                                      </p:cBhvr>
                                      <p:tavLst>
                                        <p:tav tm="0">
                                          <p:val>
                                            <p:fltVal val="0"/>
                                          </p:val>
                                        </p:tav>
                                        <p:tav tm="100000">
                                          <p:val>
                                            <p:strVal val="#ppt_w"/>
                                          </p:val>
                                        </p:tav>
                                      </p:tavLst>
                                    </p:anim>
                                    <p:anim calcmode="lin" valueType="num">
                                      <p:cBhvr>
                                        <p:cTn id="35" dur="1000" fill="hold"/>
                                        <p:tgtEl>
                                          <p:spTgt spid="22">
                                            <p:txEl>
                                              <p:pRg st="1" end="1"/>
                                            </p:txEl>
                                          </p:spTgt>
                                        </p:tgtEl>
                                        <p:attrNameLst>
                                          <p:attrName>ppt_h</p:attrName>
                                        </p:attrNameLst>
                                      </p:cBhvr>
                                      <p:tavLst>
                                        <p:tav tm="0">
                                          <p:val>
                                            <p:fltVal val="0"/>
                                          </p:val>
                                        </p:tav>
                                        <p:tav tm="100000">
                                          <p:val>
                                            <p:strVal val="#ppt_h"/>
                                          </p:val>
                                        </p:tav>
                                      </p:tavLst>
                                    </p:anim>
                                    <p:anim calcmode="lin" valueType="num">
                                      <p:cBhvr>
                                        <p:cTn id="36" dur="1000" fill="hold"/>
                                        <p:tgtEl>
                                          <p:spTgt spid="2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2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4000"/>
                            </p:stCondLst>
                            <p:childTnLst>
                              <p:par>
                                <p:cTn id="39" presetID="15" presetClass="entr" presetSubtype="0" fill="hold" grpId="0" nodeType="afterEffect">
                                  <p:stCondLst>
                                    <p:cond delay="0"/>
                                  </p:stCondLst>
                                  <p:childTnLst>
                                    <p:set>
                                      <p:cBhvr>
                                        <p:cTn id="40" dur="1" fill="hold">
                                          <p:stCondLst>
                                            <p:cond delay="0"/>
                                          </p:stCondLst>
                                        </p:cTn>
                                        <p:tgtEl>
                                          <p:spTgt spid="22">
                                            <p:txEl>
                                              <p:pRg st="2" end="2"/>
                                            </p:txEl>
                                          </p:spTgt>
                                        </p:tgtEl>
                                        <p:attrNameLst>
                                          <p:attrName>style.visibility</p:attrName>
                                        </p:attrNameLst>
                                      </p:cBhvr>
                                      <p:to>
                                        <p:strVal val="visible"/>
                                      </p:to>
                                    </p:set>
                                    <p:anim calcmode="lin" valueType="num">
                                      <p:cBhvr>
                                        <p:cTn id="41" dur="1000" fill="hold"/>
                                        <p:tgtEl>
                                          <p:spTgt spid="22">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22">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2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45" fill="hold">
                            <p:stCondLst>
                              <p:cond delay="5000"/>
                            </p:stCondLst>
                            <p:childTnLst>
                              <p:par>
                                <p:cTn id="46" presetID="15" presetClass="entr" presetSubtype="0" fill="hold" grpId="0" nodeType="afterEffect">
                                  <p:stCondLst>
                                    <p:cond delay="0"/>
                                  </p:stCondLst>
                                  <p:childTnLst>
                                    <p:set>
                                      <p:cBhvr>
                                        <p:cTn id="47" dur="1" fill="hold">
                                          <p:stCondLst>
                                            <p:cond delay="0"/>
                                          </p:stCondLst>
                                        </p:cTn>
                                        <p:tgtEl>
                                          <p:spTgt spid="22">
                                            <p:txEl>
                                              <p:pRg st="3" end="3"/>
                                            </p:txEl>
                                          </p:spTgt>
                                        </p:tgtEl>
                                        <p:attrNameLst>
                                          <p:attrName>style.visibility</p:attrName>
                                        </p:attrNameLst>
                                      </p:cBhvr>
                                      <p:to>
                                        <p:strVal val="visible"/>
                                      </p:to>
                                    </p:set>
                                    <p:anim calcmode="lin" valueType="num">
                                      <p:cBhvr>
                                        <p:cTn id="48" dur="1000" fill="hold"/>
                                        <p:tgtEl>
                                          <p:spTgt spid="22">
                                            <p:txEl>
                                              <p:pRg st="3" end="3"/>
                                            </p:txEl>
                                          </p:spTgt>
                                        </p:tgtEl>
                                        <p:attrNameLst>
                                          <p:attrName>ppt_w</p:attrName>
                                        </p:attrNameLst>
                                      </p:cBhvr>
                                      <p:tavLst>
                                        <p:tav tm="0">
                                          <p:val>
                                            <p:fltVal val="0"/>
                                          </p:val>
                                        </p:tav>
                                        <p:tav tm="100000">
                                          <p:val>
                                            <p:strVal val="#ppt_w"/>
                                          </p:val>
                                        </p:tav>
                                      </p:tavLst>
                                    </p:anim>
                                    <p:anim calcmode="lin" valueType="num">
                                      <p:cBhvr>
                                        <p:cTn id="49" dur="1000" fill="hold"/>
                                        <p:tgtEl>
                                          <p:spTgt spid="22">
                                            <p:txEl>
                                              <p:pRg st="3" end="3"/>
                                            </p:txEl>
                                          </p:spTgt>
                                        </p:tgtEl>
                                        <p:attrNameLst>
                                          <p:attrName>ppt_h</p:attrName>
                                        </p:attrNameLst>
                                      </p:cBhvr>
                                      <p:tavLst>
                                        <p:tav tm="0">
                                          <p:val>
                                            <p:fltVal val="0"/>
                                          </p:val>
                                        </p:tav>
                                        <p:tav tm="100000">
                                          <p:val>
                                            <p:strVal val="#ppt_h"/>
                                          </p:val>
                                        </p:tav>
                                      </p:tavLst>
                                    </p:anim>
                                    <p:anim calcmode="lin" valueType="num">
                                      <p:cBhvr>
                                        <p:cTn id="50" dur="1000" fill="hold"/>
                                        <p:tgtEl>
                                          <p:spTgt spid="2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2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4" grpId="0" animBg="1"/>
      <p:bldP spid="9" grpId="0"/>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0" y="961557"/>
            <a:ext cx="4391696" cy="79849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燕尾形 6"/>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文本框 7"/>
          <p:cNvSpPr txBox="1"/>
          <p:nvPr/>
        </p:nvSpPr>
        <p:spPr>
          <a:xfrm>
            <a:off x="709386" y="93508"/>
            <a:ext cx="177805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05</a:t>
            </a:r>
            <a:r>
              <a:rPr lang="zh-CN" altLang="en-US" sz="2400" dirty="0">
                <a:solidFill>
                  <a:schemeClr val="bg1"/>
                </a:solidFill>
                <a:latin typeface="微软雅黑" panose="020B0503020204020204" pitchFamily="34" charset="-122"/>
                <a:ea typeface="微软雅黑" panose="020B0503020204020204" pitchFamily="34" charset="-122"/>
              </a:rPr>
              <a:t>休假制度</a:t>
            </a:r>
          </a:p>
        </p:txBody>
      </p:sp>
      <p:grpSp>
        <p:nvGrpSpPr>
          <p:cNvPr id="9" name="组合 8"/>
          <p:cNvGrpSpPr>
            <a:grpSpLocks/>
          </p:cNvGrpSpPr>
          <p:nvPr/>
        </p:nvGrpSpPr>
        <p:grpSpPr bwMode="auto">
          <a:xfrm>
            <a:off x="2487437" y="2687737"/>
            <a:ext cx="7918451" cy="624416"/>
            <a:chOff x="827584" y="2215340"/>
            <a:chExt cx="5940000" cy="468000"/>
          </a:xfrm>
        </p:grpSpPr>
        <p:sp>
          <p:nvSpPr>
            <p:cNvPr id="10" name="Rectangle 2"/>
            <p:cNvSpPr>
              <a:spLocks noChangeArrowheads="1"/>
            </p:cNvSpPr>
            <p:nvPr/>
          </p:nvSpPr>
          <p:spPr bwMode="auto">
            <a:xfrm>
              <a:off x="827584" y="2321632"/>
              <a:ext cx="5940000" cy="255416"/>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nSpc>
                  <a:spcPct val="120000"/>
                </a:lnSpc>
                <a:defRPr/>
              </a:pPr>
              <a:r>
                <a:rPr lang="en-US" altLang="zh-CN" sz="1867" kern="0" dirty="0">
                  <a:latin typeface="微软雅黑" pitchFamily="34" charset="-122"/>
                  <a:ea typeface="微软雅黑" pitchFamily="34" charset="-122"/>
                </a:rPr>
                <a:t>                                    7</a:t>
              </a:r>
              <a:r>
                <a:rPr lang="zh-CN" altLang="en-US" sz="1867" kern="0" dirty="0">
                  <a:latin typeface="微软雅黑" pitchFamily="34" charset="-122"/>
                  <a:ea typeface="微软雅黑" pitchFamily="34" charset="-122"/>
                </a:rPr>
                <a:t>天（含调休）</a:t>
              </a:r>
            </a:p>
          </p:txBody>
        </p:sp>
        <p:sp>
          <p:nvSpPr>
            <p:cNvPr id="11" name="Text Box 12"/>
            <p:cNvSpPr txBox="1">
              <a:spLocks noChangeArrowheads="1"/>
            </p:cNvSpPr>
            <p:nvPr/>
          </p:nvSpPr>
          <p:spPr bwMode="auto">
            <a:xfrm>
              <a:off x="1008594" y="2264520"/>
              <a:ext cx="401717" cy="346018"/>
            </a:xfrm>
            <a:prstGeom prst="rect">
              <a:avLst/>
            </a:prstGeom>
            <a:noFill/>
            <a:ln>
              <a:noFill/>
            </a:ln>
            <a:effectLs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defRPr/>
              </a:pPr>
              <a:r>
                <a:rPr lang="en-US" altLang="zh-CN" sz="2400" kern="0" dirty="0">
                  <a:solidFill>
                    <a:srgbClr val="00B0F0"/>
                  </a:solidFill>
                  <a:latin typeface="Impact" pitchFamily="34" charset="0"/>
                  <a:ea typeface="微软雅黑" pitchFamily="34" charset="-122"/>
                </a:rPr>
                <a:t>2</a:t>
              </a:r>
            </a:p>
          </p:txBody>
        </p:sp>
        <p:sp>
          <p:nvSpPr>
            <p:cNvPr id="12" name="矩形 18"/>
            <p:cNvSpPr/>
            <p:nvPr/>
          </p:nvSpPr>
          <p:spPr bwMode="auto">
            <a:xfrm>
              <a:off x="1425997" y="2215340"/>
              <a:ext cx="1261796" cy="468000"/>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rgbClr val="00B0F0"/>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ctr"/>
            <a:lstStyle/>
            <a:p>
              <a:pPr algn="ctr">
                <a:defRPr/>
              </a:pPr>
              <a:r>
                <a:rPr lang="zh-CN" altLang="en-US" sz="1867" kern="10" dirty="0">
                  <a:ln w="9525">
                    <a:solidFill>
                      <a:sysClr val="window" lastClr="FFFFFF"/>
                    </a:solidFill>
                    <a:round/>
                    <a:headEnd/>
                    <a:tailEnd/>
                  </a:ln>
                  <a:solidFill>
                    <a:sysClr val="window" lastClr="FFFFFF"/>
                  </a:solidFill>
                  <a:latin typeface="微软雅黑" pitchFamily="34" charset="-122"/>
                  <a:ea typeface="微软雅黑" pitchFamily="34" charset="-122"/>
                </a:rPr>
                <a:t>春节</a:t>
              </a:r>
            </a:p>
          </p:txBody>
        </p:sp>
      </p:grpSp>
      <p:grpSp>
        <p:nvGrpSpPr>
          <p:cNvPr id="13" name="组合 12"/>
          <p:cNvGrpSpPr>
            <a:grpSpLocks/>
          </p:cNvGrpSpPr>
          <p:nvPr/>
        </p:nvGrpSpPr>
        <p:grpSpPr bwMode="auto">
          <a:xfrm>
            <a:off x="2487437" y="3246538"/>
            <a:ext cx="7918451" cy="622299"/>
            <a:chOff x="827584" y="2720782"/>
            <a:chExt cx="5940000" cy="468000"/>
          </a:xfrm>
        </p:grpSpPr>
        <p:sp>
          <p:nvSpPr>
            <p:cNvPr id="14" name="Rectangle 2"/>
            <p:cNvSpPr>
              <a:spLocks noChangeArrowheads="1"/>
            </p:cNvSpPr>
            <p:nvPr/>
          </p:nvSpPr>
          <p:spPr bwMode="auto">
            <a:xfrm>
              <a:off x="827584" y="2827436"/>
              <a:ext cx="5940000" cy="25469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nSpc>
                  <a:spcPct val="120000"/>
                </a:lnSpc>
                <a:defRPr/>
              </a:pPr>
              <a:r>
                <a:rPr lang="en-US" altLang="zh-CN" sz="1867" kern="0" dirty="0">
                  <a:latin typeface="微软雅黑" pitchFamily="34" charset="-122"/>
                  <a:ea typeface="微软雅黑" pitchFamily="34" charset="-122"/>
                </a:rPr>
                <a:t>                                    3</a:t>
              </a:r>
              <a:r>
                <a:rPr lang="zh-CN" altLang="en-US" sz="1867" kern="0" dirty="0">
                  <a:latin typeface="微软雅黑" pitchFamily="34" charset="-122"/>
                  <a:ea typeface="微软雅黑" pitchFamily="34" charset="-122"/>
                </a:rPr>
                <a:t>天   </a:t>
              </a:r>
            </a:p>
          </p:txBody>
        </p:sp>
        <p:sp>
          <p:nvSpPr>
            <p:cNvPr id="15" name="Text Box 12"/>
            <p:cNvSpPr txBox="1">
              <a:spLocks noChangeArrowheads="1"/>
            </p:cNvSpPr>
            <p:nvPr/>
          </p:nvSpPr>
          <p:spPr bwMode="auto">
            <a:xfrm>
              <a:off x="1008594" y="2770129"/>
              <a:ext cx="401717" cy="347195"/>
            </a:xfrm>
            <a:prstGeom prst="rect">
              <a:avLst/>
            </a:prstGeom>
            <a:noFill/>
            <a:ln>
              <a:noFill/>
            </a:ln>
            <a:effectLs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defRPr/>
              </a:pPr>
              <a:r>
                <a:rPr lang="en-US" altLang="zh-CN" sz="2400" kern="0" dirty="0">
                  <a:solidFill>
                    <a:srgbClr val="00B0F0"/>
                  </a:solidFill>
                  <a:latin typeface="Impact" pitchFamily="34" charset="0"/>
                  <a:ea typeface="微软雅黑" pitchFamily="34" charset="-122"/>
                </a:rPr>
                <a:t>3</a:t>
              </a:r>
            </a:p>
          </p:txBody>
        </p:sp>
        <p:sp>
          <p:nvSpPr>
            <p:cNvPr id="16" name="矩形 19"/>
            <p:cNvSpPr/>
            <p:nvPr/>
          </p:nvSpPr>
          <p:spPr bwMode="auto">
            <a:xfrm>
              <a:off x="1425997" y="2720782"/>
              <a:ext cx="1261796" cy="468000"/>
            </a:xfrm>
            <a:custGeom>
              <a:avLst/>
              <a:gdLst/>
              <a:ahLst/>
              <a:cxnLst/>
              <a:rect l="l" t="t" r="r" b="b"/>
              <a:pathLst>
                <a:path w="2343150" h="1557338">
                  <a:moveTo>
                    <a:pt x="2343150" y="0"/>
                  </a:moveTo>
                  <a:lnTo>
                    <a:pt x="2343150" y="1168004"/>
                  </a:lnTo>
                  <a:lnTo>
                    <a:pt x="1171575" y="1557338"/>
                  </a:lnTo>
                  <a:lnTo>
                    <a:pt x="0" y="1168004"/>
                  </a:lnTo>
                  <a:lnTo>
                    <a:pt x="0" y="560040"/>
                  </a:lnTo>
                  <a:lnTo>
                    <a:pt x="17388" y="560040"/>
                  </a:lnTo>
                  <a:lnTo>
                    <a:pt x="17388" y="5778"/>
                  </a:lnTo>
                  <a:lnTo>
                    <a:pt x="1171575" y="389335"/>
                  </a:lnTo>
                  <a:close/>
                </a:path>
              </a:pathLst>
            </a:custGeom>
            <a:solidFill>
              <a:srgbClr val="00B0F0"/>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ctr"/>
            <a:lstStyle/>
            <a:p>
              <a:pPr algn="ctr">
                <a:defRPr/>
              </a:pPr>
              <a:r>
                <a:rPr lang="zh-CN" altLang="en-US" sz="1867" kern="10" dirty="0">
                  <a:ln w="9525">
                    <a:solidFill>
                      <a:sysClr val="window" lastClr="FFFFFF"/>
                    </a:solidFill>
                    <a:round/>
                    <a:headEnd/>
                    <a:tailEnd/>
                  </a:ln>
                  <a:solidFill>
                    <a:sysClr val="window" lastClr="FFFFFF"/>
                  </a:solidFill>
                  <a:latin typeface="微软雅黑" pitchFamily="34" charset="-122"/>
                  <a:ea typeface="微软雅黑" pitchFamily="34" charset="-122"/>
                </a:rPr>
                <a:t>清明节</a:t>
              </a:r>
            </a:p>
          </p:txBody>
        </p:sp>
      </p:grpSp>
      <p:grpSp>
        <p:nvGrpSpPr>
          <p:cNvPr id="17" name="组合 16"/>
          <p:cNvGrpSpPr>
            <a:grpSpLocks/>
          </p:cNvGrpSpPr>
          <p:nvPr/>
        </p:nvGrpSpPr>
        <p:grpSpPr bwMode="auto">
          <a:xfrm>
            <a:off x="2487437" y="3803225"/>
            <a:ext cx="7918451" cy="624416"/>
            <a:chOff x="827584" y="3215070"/>
            <a:chExt cx="5940000" cy="468000"/>
          </a:xfrm>
        </p:grpSpPr>
        <p:sp>
          <p:nvSpPr>
            <p:cNvPr id="18" name="Rectangle 2"/>
            <p:cNvSpPr>
              <a:spLocks noChangeArrowheads="1"/>
            </p:cNvSpPr>
            <p:nvPr/>
          </p:nvSpPr>
          <p:spPr bwMode="auto">
            <a:xfrm>
              <a:off x="827584" y="3321361"/>
              <a:ext cx="5940000" cy="25541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nSpc>
                  <a:spcPct val="120000"/>
                </a:lnSpc>
                <a:defRPr/>
              </a:pPr>
              <a:r>
                <a:rPr lang="en-US" altLang="zh-CN" sz="1867" kern="0" dirty="0">
                  <a:latin typeface="微软雅黑" pitchFamily="34" charset="-122"/>
                  <a:ea typeface="微软雅黑" pitchFamily="34" charset="-122"/>
                </a:rPr>
                <a:t>                                    3</a:t>
              </a:r>
              <a:r>
                <a:rPr lang="zh-CN" altLang="en-US" sz="1867" kern="0" dirty="0">
                  <a:latin typeface="微软雅黑" pitchFamily="34" charset="-122"/>
                  <a:ea typeface="微软雅黑" pitchFamily="34" charset="-122"/>
                </a:rPr>
                <a:t>天（含调休）</a:t>
              </a:r>
            </a:p>
          </p:txBody>
        </p:sp>
        <p:sp>
          <p:nvSpPr>
            <p:cNvPr id="19" name="Text Box 12"/>
            <p:cNvSpPr txBox="1">
              <a:spLocks noChangeArrowheads="1"/>
            </p:cNvSpPr>
            <p:nvPr/>
          </p:nvSpPr>
          <p:spPr bwMode="auto">
            <a:xfrm>
              <a:off x="1008594" y="3264249"/>
              <a:ext cx="401717" cy="346018"/>
            </a:xfrm>
            <a:prstGeom prst="rect">
              <a:avLst/>
            </a:prstGeom>
            <a:noFill/>
            <a:ln>
              <a:noFill/>
            </a:ln>
            <a:effectLs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defRPr/>
              </a:pPr>
              <a:r>
                <a:rPr lang="en-US" altLang="zh-CN" sz="2400" kern="0" dirty="0">
                  <a:solidFill>
                    <a:srgbClr val="00B0F0"/>
                  </a:solidFill>
                  <a:latin typeface="Impact" pitchFamily="34" charset="0"/>
                  <a:ea typeface="微软雅黑" pitchFamily="34" charset="-122"/>
                </a:rPr>
                <a:t>4</a:t>
              </a:r>
            </a:p>
          </p:txBody>
        </p:sp>
        <p:sp>
          <p:nvSpPr>
            <p:cNvPr id="20" name="矩形 20"/>
            <p:cNvSpPr/>
            <p:nvPr/>
          </p:nvSpPr>
          <p:spPr bwMode="auto">
            <a:xfrm>
              <a:off x="1425997" y="3215070"/>
              <a:ext cx="1261796" cy="468000"/>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rgbClr val="00B0F0"/>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ctr"/>
            <a:lstStyle/>
            <a:p>
              <a:pPr algn="ctr">
                <a:defRPr/>
              </a:pPr>
              <a:r>
                <a:rPr lang="zh-CN" altLang="en-US" sz="1867" kern="10" dirty="0">
                  <a:ln w="9525">
                    <a:solidFill>
                      <a:sysClr val="window" lastClr="FFFFFF"/>
                    </a:solidFill>
                    <a:round/>
                    <a:headEnd/>
                    <a:tailEnd/>
                  </a:ln>
                  <a:solidFill>
                    <a:sysClr val="window" lastClr="FFFFFF"/>
                  </a:solidFill>
                  <a:latin typeface="微软雅黑" pitchFamily="34" charset="-122"/>
                  <a:ea typeface="微软雅黑" pitchFamily="34" charset="-122"/>
                </a:rPr>
                <a:t>劳动节</a:t>
              </a:r>
            </a:p>
          </p:txBody>
        </p:sp>
      </p:grpSp>
      <p:grpSp>
        <p:nvGrpSpPr>
          <p:cNvPr id="21" name="组合 20"/>
          <p:cNvGrpSpPr>
            <a:grpSpLocks/>
          </p:cNvGrpSpPr>
          <p:nvPr/>
        </p:nvGrpSpPr>
        <p:grpSpPr bwMode="auto">
          <a:xfrm>
            <a:off x="2487437" y="4362024"/>
            <a:ext cx="7918451" cy="622300"/>
            <a:chOff x="827584" y="3705610"/>
            <a:chExt cx="5940000" cy="468000"/>
          </a:xfrm>
        </p:grpSpPr>
        <p:sp>
          <p:nvSpPr>
            <p:cNvPr id="22" name="Rectangle 2"/>
            <p:cNvSpPr>
              <a:spLocks noChangeArrowheads="1"/>
            </p:cNvSpPr>
            <p:nvPr/>
          </p:nvSpPr>
          <p:spPr bwMode="auto">
            <a:xfrm>
              <a:off x="827584" y="3812263"/>
              <a:ext cx="5940000" cy="25469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nSpc>
                  <a:spcPct val="120000"/>
                </a:lnSpc>
                <a:defRPr/>
              </a:pPr>
              <a:r>
                <a:rPr lang="en-US" altLang="zh-CN" sz="1867" kern="0" dirty="0">
                  <a:solidFill>
                    <a:srgbClr val="4D4D4D"/>
                  </a:solidFill>
                  <a:latin typeface="微软雅黑" pitchFamily="34" charset="-122"/>
                  <a:ea typeface="微软雅黑" pitchFamily="34" charset="-122"/>
                </a:rPr>
                <a:t>                                    </a:t>
              </a:r>
              <a:r>
                <a:rPr lang="en-US" altLang="zh-CN" sz="1867" kern="0" dirty="0">
                  <a:latin typeface="微软雅黑" pitchFamily="34" charset="-122"/>
                  <a:ea typeface="微软雅黑" pitchFamily="34" charset="-122"/>
                </a:rPr>
                <a:t>3</a:t>
              </a:r>
              <a:r>
                <a:rPr lang="zh-CN" altLang="en-US" sz="1867" kern="0" dirty="0">
                  <a:latin typeface="微软雅黑" pitchFamily="34" charset="-122"/>
                  <a:ea typeface="微软雅黑" pitchFamily="34" charset="-122"/>
                </a:rPr>
                <a:t>天</a:t>
              </a:r>
            </a:p>
          </p:txBody>
        </p:sp>
        <p:sp>
          <p:nvSpPr>
            <p:cNvPr id="23" name="Text Box 12"/>
            <p:cNvSpPr txBox="1">
              <a:spLocks noChangeArrowheads="1"/>
            </p:cNvSpPr>
            <p:nvPr/>
          </p:nvSpPr>
          <p:spPr bwMode="auto">
            <a:xfrm>
              <a:off x="1008594" y="3754956"/>
              <a:ext cx="401717" cy="347195"/>
            </a:xfrm>
            <a:prstGeom prst="rect">
              <a:avLst/>
            </a:prstGeom>
            <a:noFill/>
            <a:ln>
              <a:noFill/>
            </a:ln>
            <a:effectLs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defRPr/>
              </a:pPr>
              <a:r>
                <a:rPr lang="en-US" altLang="zh-CN" sz="2400" kern="0" dirty="0">
                  <a:solidFill>
                    <a:srgbClr val="00B0F0"/>
                  </a:solidFill>
                  <a:latin typeface="Impact" pitchFamily="34" charset="0"/>
                  <a:ea typeface="微软雅黑" pitchFamily="34" charset="-122"/>
                </a:rPr>
                <a:t>5</a:t>
              </a:r>
            </a:p>
          </p:txBody>
        </p:sp>
        <p:sp>
          <p:nvSpPr>
            <p:cNvPr id="24" name="矩形 20"/>
            <p:cNvSpPr/>
            <p:nvPr/>
          </p:nvSpPr>
          <p:spPr bwMode="auto">
            <a:xfrm>
              <a:off x="1425997" y="3705610"/>
              <a:ext cx="1261796" cy="468000"/>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rgbClr val="00B0F0"/>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ctr"/>
            <a:lstStyle/>
            <a:p>
              <a:pPr algn="ctr">
                <a:defRPr/>
              </a:pPr>
              <a:r>
                <a:rPr lang="zh-CN" altLang="en-US" sz="1867" kern="10" dirty="0">
                  <a:ln w="9525">
                    <a:solidFill>
                      <a:sysClr val="window" lastClr="FFFFFF"/>
                    </a:solidFill>
                    <a:round/>
                    <a:headEnd/>
                    <a:tailEnd/>
                  </a:ln>
                  <a:solidFill>
                    <a:sysClr val="window" lastClr="FFFFFF"/>
                  </a:solidFill>
                  <a:latin typeface="微软雅黑" pitchFamily="34" charset="-122"/>
                  <a:ea typeface="微软雅黑" pitchFamily="34" charset="-122"/>
                </a:rPr>
                <a:t>端午节</a:t>
              </a:r>
            </a:p>
          </p:txBody>
        </p:sp>
      </p:grpSp>
      <p:grpSp>
        <p:nvGrpSpPr>
          <p:cNvPr id="25" name="组合 24"/>
          <p:cNvGrpSpPr>
            <a:grpSpLocks/>
          </p:cNvGrpSpPr>
          <p:nvPr/>
        </p:nvGrpSpPr>
        <p:grpSpPr bwMode="auto">
          <a:xfrm>
            <a:off x="2487437" y="2112003"/>
            <a:ext cx="7918451" cy="624416"/>
            <a:chOff x="827584" y="1720915"/>
            <a:chExt cx="5940000" cy="468000"/>
          </a:xfrm>
        </p:grpSpPr>
        <p:sp>
          <p:nvSpPr>
            <p:cNvPr id="26" name="Rectangle 4"/>
            <p:cNvSpPr>
              <a:spLocks noChangeArrowheads="1"/>
            </p:cNvSpPr>
            <p:nvPr/>
          </p:nvSpPr>
          <p:spPr bwMode="auto">
            <a:xfrm>
              <a:off x="827584" y="1827207"/>
              <a:ext cx="5940000" cy="255416"/>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nSpc>
                  <a:spcPct val="120000"/>
                </a:lnSpc>
                <a:defRPr/>
              </a:pPr>
              <a:r>
                <a:rPr lang="en-US" altLang="zh-CN" sz="1867" kern="0" dirty="0">
                  <a:latin typeface="微软雅黑" pitchFamily="34" charset="-122"/>
                  <a:ea typeface="微软雅黑" pitchFamily="34" charset="-122"/>
                </a:rPr>
                <a:t>                                    1</a:t>
              </a:r>
              <a:r>
                <a:rPr lang="zh-CN" altLang="en-US" sz="1867" kern="0" dirty="0">
                  <a:latin typeface="微软雅黑" pitchFamily="34" charset="-122"/>
                  <a:ea typeface="微软雅黑" pitchFamily="34" charset="-122"/>
                </a:rPr>
                <a:t>天（</a:t>
              </a:r>
              <a:r>
                <a:rPr lang="en-US" altLang="zh-CN" sz="1867" kern="0" dirty="0">
                  <a:latin typeface="微软雅黑" pitchFamily="34" charset="-122"/>
                  <a:ea typeface="微软雅黑" pitchFamily="34" charset="-122"/>
                </a:rPr>
                <a:t>1</a:t>
              </a:r>
              <a:r>
                <a:rPr lang="zh-CN" altLang="en-US" sz="1867" kern="0" dirty="0">
                  <a:latin typeface="微软雅黑" pitchFamily="34" charset="-122"/>
                  <a:ea typeface="微软雅黑" pitchFamily="34" charset="-122"/>
                </a:rPr>
                <a:t>月</a:t>
              </a:r>
              <a:r>
                <a:rPr lang="en-US" altLang="zh-CN" sz="1867" kern="0" dirty="0">
                  <a:latin typeface="微软雅黑" pitchFamily="34" charset="-122"/>
                  <a:ea typeface="微软雅黑" pitchFamily="34" charset="-122"/>
                </a:rPr>
                <a:t>1</a:t>
              </a:r>
              <a:r>
                <a:rPr lang="zh-CN" altLang="en-US" sz="1867" kern="0" dirty="0">
                  <a:latin typeface="微软雅黑" pitchFamily="34" charset="-122"/>
                  <a:ea typeface="微软雅黑" pitchFamily="34" charset="-122"/>
                </a:rPr>
                <a:t>日）</a:t>
              </a:r>
            </a:p>
          </p:txBody>
        </p:sp>
        <p:sp>
          <p:nvSpPr>
            <p:cNvPr id="27" name="矩形 1"/>
            <p:cNvSpPr/>
            <p:nvPr/>
          </p:nvSpPr>
          <p:spPr bwMode="auto">
            <a:xfrm>
              <a:off x="1425997" y="1720915"/>
              <a:ext cx="1261796" cy="468000"/>
            </a:xfrm>
            <a:custGeom>
              <a:avLst/>
              <a:gdLst/>
              <a:ahLst/>
              <a:cxnLst/>
              <a:rect l="l" t="t" r="r" b="b"/>
              <a:pathLst>
                <a:path w="2343150" h="1557337">
                  <a:moveTo>
                    <a:pt x="0" y="0"/>
                  </a:moveTo>
                  <a:lnTo>
                    <a:pt x="2343150" y="0"/>
                  </a:lnTo>
                  <a:lnTo>
                    <a:pt x="2343150" y="1168003"/>
                  </a:lnTo>
                  <a:lnTo>
                    <a:pt x="1171575" y="1557337"/>
                  </a:lnTo>
                  <a:lnTo>
                    <a:pt x="0" y="1168003"/>
                  </a:lnTo>
                  <a:close/>
                </a:path>
              </a:pathLst>
            </a:custGeom>
            <a:solidFill>
              <a:srgbClr val="00B0F0"/>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ctr"/>
            <a:lstStyle/>
            <a:p>
              <a:pPr algn="ctr">
                <a:defRPr/>
              </a:pPr>
              <a:r>
                <a:rPr lang="zh-CN" altLang="en-US" sz="1867" kern="10" dirty="0">
                  <a:ln w="9525">
                    <a:solidFill>
                      <a:sysClr val="window" lastClr="FFFFFF"/>
                    </a:solidFill>
                    <a:round/>
                    <a:headEnd/>
                    <a:tailEnd/>
                  </a:ln>
                  <a:solidFill>
                    <a:sysClr val="window" lastClr="FFFFFF"/>
                  </a:solidFill>
                  <a:latin typeface="微软雅黑" pitchFamily="34" charset="-122"/>
                  <a:ea typeface="微软雅黑" pitchFamily="34" charset="-122"/>
                </a:rPr>
                <a:t>元旦</a:t>
              </a:r>
            </a:p>
          </p:txBody>
        </p:sp>
        <p:sp>
          <p:nvSpPr>
            <p:cNvPr id="28" name="Text Box 12"/>
            <p:cNvSpPr txBox="1">
              <a:spLocks noChangeArrowheads="1"/>
            </p:cNvSpPr>
            <p:nvPr/>
          </p:nvSpPr>
          <p:spPr bwMode="auto">
            <a:xfrm>
              <a:off x="1022885" y="1770095"/>
              <a:ext cx="401716" cy="346018"/>
            </a:xfrm>
            <a:prstGeom prst="rect">
              <a:avLst/>
            </a:prstGeom>
            <a:noFill/>
            <a:ln>
              <a:noFill/>
            </a:ln>
            <a:effectLs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defRPr/>
              </a:pPr>
              <a:r>
                <a:rPr lang="en-US" altLang="zh-CN" sz="2400" kern="0" dirty="0">
                  <a:solidFill>
                    <a:srgbClr val="00B0F0"/>
                  </a:solidFill>
                  <a:latin typeface="Impact" pitchFamily="34" charset="0"/>
                  <a:ea typeface="微软雅黑" pitchFamily="34" charset="-122"/>
                </a:rPr>
                <a:t>1</a:t>
              </a:r>
            </a:p>
          </p:txBody>
        </p:sp>
      </p:grpSp>
      <p:grpSp>
        <p:nvGrpSpPr>
          <p:cNvPr id="29" name="组合 28"/>
          <p:cNvGrpSpPr>
            <a:grpSpLocks/>
          </p:cNvGrpSpPr>
          <p:nvPr/>
        </p:nvGrpSpPr>
        <p:grpSpPr bwMode="auto">
          <a:xfrm>
            <a:off x="2487437" y="4918699"/>
            <a:ext cx="7918451" cy="624416"/>
            <a:chOff x="841232" y="4216730"/>
            <a:chExt cx="5940000" cy="468000"/>
          </a:xfrm>
        </p:grpSpPr>
        <p:sp>
          <p:nvSpPr>
            <p:cNvPr id="30" name="Rectangle 2"/>
            <p:cNvSpPr>
              <a:spLocks noChangeArrowheads="1"/>
            </p:cNvSpPr>
            <p:nvPr/>
          </p:nvSpPr>
          <p:spPr bwMode="auto">
            <a:xfrm>
              <a:off x="841232" y="4323022"/>
              <a:ext cx="5940000" cy="255416"/>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nSpc>
                  <a:spcPct val="120000"/>
                </a:lnSpc>
                <a:defRPr/>
              </a:pPr>
              <a:r>
                <a:rPr lang="en-US" altLang="zh-CN" sz="1867" kern="0" dirty="0">
                  <a:latin typeface="微软雅黑" pitchFamily="34" charset="-122"/>
                  <a:ea typeface="微软雅黑" pitchFamily="34" charset="-122"/>
                </a:rPr>
                <a:t>                                    7</a:t>
              </a:r>
              <a:r>
                <a:rPr lang="zh-CN" altLang="en-US" sz="1867" kern="0" dirty="0">
                  <a:latin typeface="微软雅黑" pitchFamily="34" charset="-122"/>
                  <a:ea typeface="微软雅黑" pitchFamily="34" charset="-122"/>
                </a:rPr>
                <a:t>天（含调休）</a:t>
              </a:r>
            </a:p>
          </p:txBody>
        </p:sp>
        <p:sp>
          <p:nvSpPr>
            <p:cNvPr id="31" name="Text Box 12"/>
            <p:cNvSpPr txBox="1">
              <a:spLocks noChangeArrowheads="1"/>
            </p:cNvSpPr>
            <p:nvPr/>
          </p:nvSpPr>
          <p:spPr bwMode="auto">
            <a:xfrm>
              <a:off x="1022242" y="4265910"/>
              <a:ext cx="401717" cy="346018"/>
            </a:xfrm>
            <a:prstGeom prst="rect">
              <a:avLst/>
            </a:prstGeom>
            <a:noFill/>
            <a:ln>
              <a:noFill/>
            </a:ln>
            <a:effectLs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defRPr/>
              </a:pPr>
              <a:r>
                <a:rPr lang="en-US" altLang="zh-CN" sz="2400" kern="0" dirty="0">
                  <a:solidFill>
                    <a:srgbClr val="00B0F0"/>
                  </a:solidFill>
                  <a:latin typeface="Impact" pitchFamily="34" charset="0"/>
                  <a:ea typeface="微软雅黑" pitchFamily="34" charset="-122"/>
                </a:rPr>
                <a:t>6</a:t>
              </a:r>
            </a:p>
          </p:txBody>
        </p:sp>
        <p:sp>
          <p:nvSpPr>
            <p:cNvPr id="32" name="矩形 18"/>
            <p:cNvSpPr/>
            <p:nvPr/>
          </p:nvSpPr>
          <p:spPr bwMode="auto">
            <a:xfrm>
              <a:off x="1439645" y="4216730"/>
              <a:ext cx="1261796" cy="468000"/>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rgbClr val="00B0F0"/>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ctr"/>
            <a:lstStyle/>
            <a:p>
              <a:pPr algn="ctr">
                <a:defRPr/>
              </a:pPr>
              <a:r>
                <a:rPr lang="zh-CN" altLang="en-US" sz="1867" kern="10" dirty="0">
                  <a:ln w="9525">
                    <a:solidFill>
                      <a:sysClr val="window" lastClr="FFFFFF"/>
                    </a:solidFill>
                    <a:round/>
                    <a:headEnd/>
                    <a:tailEnd/>
                  </a:ln>
                  <a:solidFill>
                    <a:sysClr val="window" lastClr="FFFFFF"/>
                  </a:solidFill>
                  <a:latin typeface="微软雅黑" pitchFamily="34" charset="-122"/>
                  <a:ea typeface="微软雅黑" pitchFamily="34" charset="-122"/>
                </a:rPr>
                <a:t>中秋节</a:t>
              </a:r>
            </a:p>
          </p:txBody>
        </p:sp>
      </p:grpSp>
      <p:grpSp>
        <p:nvGrpSpPr>
          <p:cNvPr id="33" name="组合 32"/>
          <p:cNvGrpSpPr>
            <a:grpSpLocks/>
          </p:cNvGrpSpPr>
          <p:nvPr/>
        </p:nvGrpSpPr>
        <p:grpSpPr bwMode="auto">
          <a:xfrm>
            <a:off x="2487437" y="5477498"/>
            <a:ext cx="7918451" cy="624416"/>
            <a:chOff x="841232" y="4722172"/>
            <a:chExt cx="5940000" cy="468000"/>
          </a:xfrm>
        </p:grpSpPr>
        <p:sp>
          <p:nvSpPr>
            <p:cNvPr id="34" name="Rectangle 2"/>
            <p:cNvSpPr>
              <a:spLocks noChangeArrowheads="1"/>
            </p:cNvSpPr>
            <p:nvPr/>
          </p:nvSpPr>
          <p:spPr bwMode="auto">
            <a:xfrm>
              <a:off x="841232" y="4828464"/>
              <a:ext cx="5940000" cy="255416"/>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nSpc>
                  <a:spcPct val="120000"/>
                </a:lnSpc>
                <a:defRPr/>
              </a:pPr>
              <a:r>
                <a:rPr lang="en-US" altLang="zh-CN" sz="1867" kern="0" dirty="0">
                  <a:latin typeface="微软雅黑" pitchFamily="34" charset="-122"/>
                  <a:ea typeface="微软雅黑" pitchFamily="34" charset="-122"/>
                </a:rPr>
                <a:t>                                    7</a:t>
              </a:r>
              <a:r>
                <a:rPr lang="zh-CN" altLang="en-US" sz="1867" kern="0" dirty="0">
                  <a:latin typeface="微软雅黑" pitchFamily="34" charset="-122"/>
                  <a:ea typeface="微软雅黑" pitchFamily="34" charset="-122"/>
                </a:rPr>
                <a:t>天（含调休）</a:t>
              </a:r>
            </a:p>
          </p:txBody>
        </p:sp>
        <p:sp>
          <p:nvSpPr>
            <p:cNvPr id="35" name="Text Box 12"/>
            <p:cNvSpPr txBox="1">
              <a:spLocks noChangeArrowheads="1"/>
            </p:cNvSpPr>
            <p:nvPr/>
          </p:nvSpPr>
          <p:spPr bwMode="auto">
            <a:xfrm>
              <a:off x="1022242" y="4771352"/>
              <a:ext cx="401717" cy="346018"/>
            </a:xfrm>
            <a:prstGeom prst="rect">
              <a:avLst/>
            </a:prstGeom>
            <a:noFill/>
            <a:ln>
              <a:noFill/>
            </a:ln>
            <a:effectLs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defRPr/>
              </a:pPr>
              <a:r>
                <a:rPr lang="en-US" altLang="zh-CN" sz="2400" kern="0" dirty="0">
                  <a:solidFill>
                    <a:srgbClr val="00B0F0"/>
                  </a:solidFill>
                  <a:latin typeface="Impact" pitchFamily="34" charset="0"/>
                  <a:ea typeface="微软雅黑" pitchFamily="34" charset="-122"/>
                </a:rPr>
                <a:t>7</a:t>
              </a:r>
            </a:p>
          </p:txBody>
        </p:sp>
        <p:sp>
          <p:nvSpPr>
            <p:cNvPr id="36" name="矩形 19"/>
            <p:cNvSpPr/>
            <p:nvPr/>
          </p:nvSpPr>
          <p:spPr bwMode="auto">
            <a:xfrm>
              <a:off x="1439645" y="4722172"/>
              <a:ext cx="1261796" cy="468000"/>
            </a:xfrm>
            <a:custGeom>
              <a:avLst/>
              <a:gdLst/>
              <a:ahLst/>
              <a:cxnLst/>
              <a:rect l="l" t="t" r="r" b="b"/>
              <a:pathLst>
                <a:path w="2343150" h="1557338">
                  <a:moveTo>
                    <a:pt x="2343150" y="0"/>
                  </a:moveTo>
                  <a:lnTo>
                    <a:pt x="2343150" y="1168004"/>
                  </a:lnTo>
                  <a:lnTo>
                    <a:pt x="1171575" y="1557338"/>
                  </a:lnTo>
                  <a:lnTo>
                    <a:pt x="0" y="1168004"/>
                  </a:lnTo>
                  <a:lnTo>
                    <a:pt x="0" y="560040"/>
                  </a:lnTo>
                  <a:lnTo>
                    <a:pt x="17388" y="560040"/>
                  </a:lnTo>
                  <a:lnTo>
                    <a:pt x="17388" y="5778"/>
                  </a:lnTo>
                  <a:lnTo>
                    <a:pt x="1171575" y="389335"/>
                  </a:lnTo>
                  <a:close/>
                </a:path>
              </a:pathLst>
            </a:custGeom>
            <a:solidFill>
              <a:srgbClr val="00B0F0"/>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ctr"/>
            <a:lstStyle/>
            <a:p>
              <a:pPr algn="ctr">
                <a:defRPr/>
              </a:pPr>
              <a:r>
                <a:rPr lang="zh-CN" altLang="en-US" sz="1867" kern="10" dirty="0">
                  <a:ln w="9525">
                    <a:solidFill>
                      <a:sysClr val="window" lastClr="FFFFFF"/>
                    </a:solidFill>
                    <a:round/>
                    <a:headEnd/>
                    <a:tailEnd/>
                  </a:ln>
                  <a:solidFill>
                    <a:sysClr val="window" lastClr="FFFFFF"/>
                  </a:solidFill>
                  <a:latin typeface="微软雅黑" pitchFamily="34" charset="-122"/>
                  <a:ea typeface="微软雅黑" pitchFamily="34" charset="-122"/>
                </a:rPr>
                <a:t>国庆节</a:t>
              </a:r>
            </a:p>
          </p:txBody>
        </p:sp>
      </p:grpSp>
      <p:grpSp>
        <p:nvGrpSpPr>
          <p:cNvPr id="37" name="组合 36"/>
          <p:cNvGrpSpPr>
            <a:grpSpLocks/>
          </p:cNvGrpSpPr>
          <p:nvPr/>
        </p:nvGrpSpPr>
        <p:grpSpPr bwMode="auto">
          <a:xfrm>
            <a:off x="2487437" y="6004558"/>
            <a:ext cx="7918451" cy="624416"/>
            <a:chOff x="841232" y="4722172"/>
            <a:chExt cx="5940000" cy="468000"/>
          </a:xfrm>
        </p:grpSpPr>
        <p:sp>
          <p:nvSpPr>
            <p:cNvPr id="38" name="Rectangle 2"/>
            <p:cNvSpPr>
              <a:spLocks noChangeArrowheads="1"/>
            </p:cNvSpPr>
            <p:nvPr/>
          </p:nvSpPr>
          <p:spPr bwMode="auto">
            <a:xfrm>
              <a:off x="841232" y="4828463"/>
              <a:ext cx="5940000" cy="25541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nSpc>
                  <a:spcPct val="120000"/>
                </a:lnSpc>
                <a:defRPr/>
              </a:pPr>
              <a:r>
                <a:rPr lang="zh-CN" altLang="en-US" sz="1600" kern="0" dirty="0">
                  <a:solidFill>
                    <a:prstClr val="black"/>
                  </a:solidFill>
                  <a:latin typeface="微软雅黑" pitchFamily="34" charset="-122"/>
                  <a:ea typeface="微软雅黑" pitchFamily="34" charset="-122"/>
                </a:rPr>
                <a:t>                                           全体女性员工放假半天，若遇周六、周日，不予另行补假；</a:t>
              </a:r>
            </a:p>
          </p:txBody>
        </p:sp>
        <p:sp>
          <p:nvSpPr>
            <p:cNvPr id="39" name="Text Box 12"/>
            <p:cNvSpPr txBox="1">
              <a:spLocks noChangeArrowheads="1"/>
            </p:cNvSpPr>
            <p:nvPr/>
          </p:nvSpPr>
          <p:spPr bwMode="auto">
            <a:xfrm>
              <a:off x="1022242" y="4771351"/>
              <a:ext cx="401717" cy="346018"/>
            </a:xfrm>
            <a:prstGeom prst="rect">
              <a:avLst/>
            </a:prstGeom>
            <a:noFill/>
            <a:ln>
              <a:noFill/>
            </a:ln>
            <a:effectLs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defRPr/>
              </a:pPr>
              <a:r>
                <a:rPr lang="en-US" altLang="zh-CN" sz="2400" kern="0" dirty="0">
                  <a:solidFill>
                    <a:srgbClr val="00B0F0"/>
                  </a:solidFill>
                  <a:latin typeface="Impact" pitchFamily="34" charset="0"/>
                  <a:ea typeface="微软雅黑" pitchFamily="34" charset="-122"/>
                </a:rPr>
                <a:t>8</a:t>
              </a:r>
            </a:p>
          </p:txBody>
        </p:sp>
        <p:sp>
          <p:nvSpPr>
            <p:cNvPr id="40" name="矩形 19"/>
            <p:cNvSpPr/>
            <p:nvPr/>
          </p:nvSpPr>
          <p:spPr bwMode="auto">
            <a:xfrm>
              <a:off x="1439645" y="4722172"/>
              <a:ext cx="1261796" cy="468000"/>
            </a:xfrm>
            <a:custGeom>
              <a:avLst/>
              <a:gdLst/>
              <a:ahLst/>
              <a:cxnLst/>
              <a:rect l="l" t="t" r="r" b="b"/>
              <a:pathLst>
                <a:path w="2343150" h="1557338">
                  <a:moveTo>
                    <a:pt x="2343150" y="0"/>
                  </a:moveTo>
                  <a:lnTo>
                    <a:pt x="2343150" y="1168004"/>
                  </a:lnTo>
                  <a:lnTo>
                    <a:pt x="1171575" y="1557338"/>
                  </a:lnTo>
                  <a:lnTo>
                    <a:pt x="0" y="1168004"/>
                  </a:lnTo>
                  <a:lnTo>
                    <a:pt x="0" y="560040"/>
                  </a:lnTo>
                  <a:lnTo>
                    <a:pt x="17388" y="560040"/>
                  </a:lnTo>
                  <a:lnTo>
                    <a:pt x="17388" y="5778"/>
                  </a:lnTo>
                  <a:lnTo>
                    <a:pt x="1171575" y="389335"/>
                  </a:lnTo>
                  <a:close/>
                </a:path>
              </a:pathLst>
            </a:custGeom>
            <a:solidFill>
              <a:srgbClr val="00B0F0"/>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ctr"/>
            <a:lstStyle/>
            <a:p>
              <a:pPr algn="ctr">
                <a:defRPr/>
              </a:pPr>
              <a:r>
                <a:rPr lang="zh-CN" altLang="en-US" sz="1867" kern="10" dirty="0">
                  <a:ln w="9525">
                    <a:solidFill>
                      <a:sysClr val="window" lastClr="FFFFFF"/>
                    </a:solidFill>
                    <a:round/>
                    <a:headEnd/>
                    <a:tailEnd/>
                  </a:ln>
                  <a:solidFill>
                    <a:sysClr val="window" lastClr="FFFFFF"/>
                  </a:solidFill>
                  <a:latin typeface="微软雅黑" pitchFamily="34" charset="-122"/>
                  <a:ea typeface="微软雅黑" pitchFamily="34" charset="-122"/>
                </a:rPr>
                <a:t>妇女节</a:t>
              </a:r>
            </a:p>
          </p:txBody>
        </p:sp>
      </p:grpSp>
      <p:sp>
        <p:nvSpPr>
          <p:cNvPr id="41" name="矩形 40"/>
          <p:cNvSpPr/>
          <p:nvPr/>
        </p:nvSpPr>
        <p:spPr>
          <a:xfrm>
            <a:off x="105076" y="1060427"/>
            <a:ext cx="4190506"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CN" altLang="en-US" sz="3200" b="1" spc="67" dirty="0">
                <a:ln w="11430"/>
                <a:effectLst>
                  <a:outerShdw blurRad="76200" dist="50800" dir="5400000" algn="tl" rotWithShape="0">
                    <a:srgbClr val="000000">
                      <a:alpha val="65000"/>
                    </a:srgbClr>
                  </a:outerShdw>
                </a:effectLst>
                <a:latin typeface="微软雅黑" pitchFamily="34" charset="-122"/>
                <a:ea typeface="微软雅黑" pitchFamily="34" charset="-122"/>
              </a:rPr>
              <a:t> </a:t>
            </a:r>
            <a:r>
              <a:rPr lang="zh-CN" altLang="en-US" sz="3200" b="1" spc="67" dirty="0">
                <a:ln w="11430"/>
                <a:solidFill>
                  <a:srgbClr val="00B0F0"/>
                </a:solidFill>
                <a:effectLst>
                  <a:outerShdw blurRad="76200" dist="50800" dir="5400000" algn="tl" rotWithShape="0">
                    <a:srgbClr val="000000">
                      <a:alpha val="65000"/>
                    </a:srgbClr>
                  </a:outerShdw>
                </a:effectLst>
                <a:latin typeface="微软雅黑" pitchFamily="34" charset="-122"/>
                <a:ea typeface="微软雅黑" pitchFamily="34" charset="-122"/>
              </a:rPr>
              <a:t>每年</a:t>
            </a:r>
            <a:r>
              <a:rPr lang="en-US" altLang="zh-CN" sz="3200" b="1" spc="67" dirty="0">
                <a:ln w="11430"/>
                <a:solidFill>
                  <a:srgbClr val="00B0F0"/>
                </a:solidFill>
                <a:effectLst>
                  <a:outerShdw blurRad="76200" dist="50800" dir="5400000" algn="tl" rotWithShape="0">
                    <a:srgbClr val="000000">
                      <a:alpha val="65000"/>
                    </a:srgbClr>
                  </a:outerShdw>
                </a:effectLst>
                <a:latin typeface="微软雅黑" pitchFamily="34" charset="-122"/>
                <a:ea typeface="微软雅黑" pitchFamily="34" charset="-122"/>
              </a:rPr>
              <a:t>11</a:t>
            </a:r>
            <a:r>
              <a:rPr lang="zh-CN" altLang="en-US" sz="3200" b="1" spc="67" dirty="0">
                <a:ln w="11430"/>
                <a:solidFill>
                  <a:srgbClr val="00B0F0"/>
                </a:solidFill>
                <a:effectLst>
                  <a:outerShdw blurRad="76200" dist="50800" dir="5400000" algn="tl" rotWithShape="0">
                    <a:srgbClr val="000000">
                      <a:alpha val="65000"/>
                    </a:srgbClr>
                  </a:outerShdw>
                </a:effectLst>
                <a:latin typeface="微软雅黑" pitchFamily="34" charset="-122"/>
                <a:ea typeface="微软雅黑" pitchFamily="34" charset="-122"/>
              </a:rPr>
              <a:t>天法定休假日</a:t>
            </a:r>
            <a:endParaRPr lang="zh-CN" altLang="en-US" sz="3200" b="1" spc="67" dirty="0">
              <a:ln w="11430"/>
              <a:solidFill>
                <a:srgbClr val="00B0F0"/>
              </a:solidFill>
              <a:effectLst>
                <a:outerShdw blurRad="76200" dist="50800" dir="5400000" algn="tl" rotWithShape="0">
                  <a:srgbClr val="000000">
                    <a:alpha val="65000"/>
                  </a:srgbClr>
                </a:outerShdw>
              </a:effectLst>
            </a:endParaRPr>
          </a:p>
        </p:txBody>
      </p:sp>
      <p:sp>
        <p:nvSpPr>
          <p:cNvPr id="42" name="文本框 41"/>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44" name="椭圆 43"/>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2326713380"/>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00"/>
                                        <p:tgtEl>
                                          <p:spTgt spid="41"/>
                                        </p:tgtEl>
                                      </p:cBhvr>
                                    </p:animEffect>
                                  </p:childTnLst>
                                </p:cTn>
                              </p:par>
                            </p:childTnLst>
                          </p:cTn>
                        </p:par>
                        <p:par>
                          <p:cTn id="23" fill="hold">
                            <p:stCondLst>
                              <p:cond delay="500"/>
                            </p:stCondLst>
                            <p:childTnLst>
                              <p:par>
                                <p:cTn id="24" presetID="12" presetClass="entr" presetSubtype="1"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slide(fromTop)">
                                      <p:cBhvr>
                                        <p:cTn id="26" dur="500"/>
                                        <p:tgtEl>
                                          <p:spTgt spid="25"/>
                                        </p:tgtEl>
                                      </p:cBhvr>
                                    </p:animEffect>
                                  </p:childTnLst>
                                </p:cTn>
                              </p:par>
                            </p:childTnLst>
                          </p:cTn>
                        </p:par>
                        <p:par>
                          <p:cTn id="27" fill="hold">
                            <p:stCondLst>
                              <p:cond delay="1000"/>
                            </p:stCondLst>
                            <p:childTnLst>
                              <p:par>
                                <p:cTn id="28" presetID="12" presetClass="entr" presetSubtype="1"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lide(fromTop)">
                                      <p:cBhvr>
                                        <p:cTn id="30" dur="500"/>
                                        <p:tgtEl>
                                          <p:spTgt spid="9"/>
                                        </p:tgtEl>
                                      </p:cBhvr>
                                    </p:animEffect>
                                  </p:childTnLst>
                                </p:cTn>
                              </p:par>
                            </p:childTnLst>
                          </p:cTn>
                        </p:par>
                        <p:par>
                          <p:cTn id="31" fill="hold">
                            <p:stCondLst>
                              <p:cond delay="1500"/>
                            </p:stCondLst>
                            <p:childTnLst>
                              <p:par>
                                <p:cTn id="32" presetID="12" presetClass="entr" presetSubtype="1"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lide(fromTop)">
                                      <p:cBhvr>
                                        <p:cTn id="34" dur="500"/>
                                        <p:tgtEl>
                                          <p:spTgt spid="13"/>
                                        </p:tgtEl>
                                      </p:cBhvr>
                                    </p:animEffect>
                                  </p:childTnLst>
                                </p:cTn>
                              </p:par>
                            </p:childTnLst>
                          </p:cTn>
                        </p:par>
                        <p:par>
                          <p:cTn id="35" fill="hold">
                            <p:stCondLst>
                              <p:cond delay="2000"/>
                            </p:stCondLst>
                            <p:childTnLst>
                              <p:par>
                                <p:cTn id="36" presetID="12" presetClass="entr" presetSubtype="1"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slide(fromTop)">
                                      <p:cBhvr>
                                        <p:cTn id="38" dur="500"/>
                                        <p:tgtEl>
                                          <p:spTgt spid="17"/>
                                        </p:tgtEl>
                                      </p:cBhvr>
                                    </p:animEffect>
                                  </p:childTnLst>
                                </p:cTn>
                              </p:par>
                            </p:childTnLst>
                          </p:cTn>
                        </p:par>
                        <p:par>
                          <p:cTn id="39" fill="hold">
                            <p:stCondLst>
                              <p:cond delay="2500"/>
                            </p:stCondLst>
                            <p:childTnLst>
                              <p:par>
                                <p:cTn id="40" presetID="12" presetClass="entr" presetSubtype="1"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slide(fromTop)">
                                      <p:cBhvr>
                                        <p:cTn id="42" dur="500"/>
                                        <p:tgtEl>
                                          <p:spTgt spid="21"/>
                                        </p:tgtEl>
                                      </p:cBhvr>
                                    </p:animEffect>
                                  </p:childTnLst>
                                </p:cTn>
                              </p:par>
                            </p:childTnLst>
                          </p:cTn>
                        </p:par>
                        <p:par>
                          <p:cTn id="43" fill="hold">
                            <p:stCondLst>
                              <p:cond delay="3000"/>
                            </p:stCondLst>
                            <p:childTnLst>
                              <p:par>
                                <p:cTn id="44" presetID="12" presetClass="entr" presetSubtype="1"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slide(fromTop)">
                                      <p:cBhvr>
                                        <p:cTn id="46" dur="500"/>
                                        <p:tgtEl>
                                          <p:spTgt spid="29"/>
                                        </p:tgtEl>
                                      </p:cBhvr>
                                    </p:animEffect>
                                  </p:childTnLst>
                                </p:cTn>
                              </p:par>
                            </p:childTnLst>
                          </p:cTn>
                        </p:par>
                        <p:par>
                          <p:cTn id="47" fill="hold">
                            <p:stCondLst>
                              <p:cond delay="3500"/>
                            </p:stCondLst>
                            <p:childTnLst>
                              <p:par>
                                <p:cTn id="48" presetID="12" presetClass="entr" presetSubtype="1"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slide(fromTop)">
                                      <p:cBhvr>
                                        <p:cTn id="50" dur="500"/>
                                        <p:tgtEl>
                                          <p:spTgt spid="33"/>
                                        </p:tgtEl>
                                      </p:cBhvr>
                                    </p:animEffect>
                                  </p:childTnLst>
                                </p:cTn>
                              </p:par>
                            </p:childTnLst>
                          </p:cTn>
                        </p:par>
                        <p:par>
                          <p:cTn id="51" fill="hold">
                            <p:stCondLst>
                              <p:cond delay="4000"/>
                            </p:stCondLst>
                            <p:childTnLst>
                              <p:par>
                                <p:cTn id="52" presetID="12" presetClass="entr" presetSubtype="1"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slide(fromTop)">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down)">
                                      <p:cBhvr>
                                        <p:cTn id="59"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p:bldP spid="42" grpId="0"/>
      <p:bldP spid="44" grpId="0" animBg="1"/>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514990"/>
            <a:ext cx="6096000" cy="4062984"/>
          </a:xfrm>
          <a:prstGeom prst="rect">
            <a:avLst/>
          </a:prstGeom>
        </p:spPr>
      </p:pic>
      <p:sp>
        <p:nvSpPr>
          <p:cNvPr id="13" name="矩形 12"/>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850174" y="1089965"/>
            <a:ext cx="4150140" cy="117051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燕尾形 6"/>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文本框 7"/>
          <p:cNvSpPr txBox="1"/>
          <p:nvPr/>
        </p:nvSpPr>
        <p:spPr>
          <a:xfrm>
            <a:off x="709386" y="93508"/>
            <a:ext cx="1162498"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05</a:t>
            </a:r>
            <a:r>
              <a:rPr lang="zh-CN" altLang="en-US" sz="2400" dirty="0">
                <a:solidFill>
                  <a:schemeClr val="bg1"/>
                </a:solidFill>
                <a:latin typeface="微软雅黑" panose="020B0503020204020204" pitchFamily="34" charset="-122"/>
                <a:ea typeface="微软雅黑" panose="020B0503020204020204" pitchFamily="34" charset="-122"/>
              </a:rPr>
              <a:t>婚假</a:t>
            </a:r>
          </a:p>
        </p:txBody>
      </p:sp>
      <p:sp>
        <p:nvSpPr>
          <p:cNvPr id="9" name="文本占位符 2"/>
          <p:cNvSpPr txBox="1">
            <a:spLocks/>
          </p:cNvSpPr>
          <p:nvPr/>
        </p:nvSpPr>
        <p:spPr>
          <a:xfrm>
            <a:off x="954798" y="940974"/>
            <a:ext cx="6242051" cy="15367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800" b="1" dirty="0">
                <a:solidFill>
                  <a:schemeClr val="bg1"/>
                </a:solidFill>
              </a:rPr>
              <a:t>法定结婚年龄：</a:t>
            </a:r>
            <a:r>
              <a:rPr lang="zh-CN" altLang="en-US" sz="1800" dirty="0">
                <a:solidFill>
                  <a:schemeClr val="bg1"/>
                </a:solidFill>
                <a:latin typeface="微软雅黑" panose="020B0503020204020204" pitchFamily="34" charset="-122"/>
                <a:ea typeface="微软雅黑" panose="020B0503020204020204" pitchFamily="34" charset="-122"/>
              </a:rPr>
              <a:t>男</a:t>
            </a:r>
            <a:r>
              <a:rPr lang="en-US" altLang="zh-CN" sz="1800" dirty="0">
                <a:solidFill>
                  <a:schemeClr val="bg1"/>
                </a:solidFill>
                <a:latin typeface="微软雅黑" panose="020B0503020204020204" pitchFamily="34" charset="-122"/>
                <a:ea typeface="微软雅黑" panose="020B0503020204020204" pitchFamily="34" charset="-122"/>
              </a:rPr>
              <a:t>22</a:t>
            </a:r>
            <a:r>
              <a:rPr lang="zh-CN" altLang="en-US" sz="1800" dirty="0">
                <a:solidFill>
                  <a:schemeClr val="bg1"/>
                </a:solidFill>
                <a:latin typeface="微软雅黑" panose="020B0503020204020204" pitchFamily="34" charset="-122"/>
                <a:ea typeface="微软雅黑" panose="020B0503020204020204" pitchFamily="34" charset="-122"/>
              </a:rPr>
              <a:t>周岁，女</a:t>
            </a:r>
            <a:r>
              <a:rPr lang="en-US" altLang="zh-CN" sz="1800" dirty="0">
                <a:solidFill>
                  <a:schemeClr val="bg1"/>
                </a:solidFill>
                <a:latin typeface="微软雅黑" panose="020B0503020204020204" pitchFamily="34" charset="-122"/>
                <a:ea typeface="微软雅黑" panose="020B0503020204020204" pitchFamily="34" charset="-122"/>
              </a:rPr>
              <a:t>20</a:t>
            </a:r>
            <a:r>
              <a:rPr lang="zh-CN" altLang="en-US" sz="1800" dirty="0">
                <a:solidFill>
                  <a:schemeClr val="bg1"/>
                </a:solidFill>
                <a:latin typeface="微软雅黑" panose="020B0503020204020204" pitchFamily="34" charset="-122"/>
                <a:ea typeface="微软雅黑" panose="020B0503020204020204" pitchFamily="34" charset="-122"/>
              </a:rPr>
              <a:t>周岁。       </a:t>
            </a:r>
            <a:endParaRPr lang="en-US" altLang="zh-CN" sz="1800" dirty="0">
              <a:solidFill>
                <a:schemeClr val="bg1"/>
              </a:solidFill>
              <a:latin typeface="微软雅黑" panose="020B0503020204020204" pitchFamily="34" charset="-122"/>
              <a:ea typeface="微软雅黑" panose="020B0503020204020204" pitchFamily="34" charset="-122"/>
            </a:endParaRPr>
          </a:p>
          <a:p>
            <a:pPr>
              <a:defRPr/>
            </a:pPr>
            <a:r>
              <a:rPr lang="zh-CN" altLang="en-US" sz="1800" b="1" dirty="0">
                <a:solidFill>
                  <a:schemeClr val="bg1"/>
                </a:solidFill>
              </a:rPr>
              <a:t>晚婚年龄：</a:t>
            </a:r>
            <a:r>
              <a:rPr lang="zh-CN" altLang="en-US" sz="1800" dirty="0">
                <a:solidFill>
                  <a:schemeClr val="bg1"/>
                </a:solidFill>
                <a:latin typeface="微软雅黑" panose="020B0503020204020204" pitchFamily="34" charset="-122"/>
                <a:ea typeface="微软雅黑" panose="020B0503020204020204" pitchFamily="34" charset="-122"/>
              </a:rPr>
              <a:t>男</a:t>
            </a:r>
            <a:r>
              <a:rPr lang="en-US" altLang="zh-CN" sz="1800" dirty="0">
                <a:solidFill>
                  <a:schemeClr val="bg1"/>
                </a:solidFill>
                <a:latin typeface="微软雅黑" panose="020B0503020204020204" pitchFamily="34" charset="-122"/>
                <a:ea typeface="微软雅黑" panose="020B0503020204020204" pitchFamily="34" charset="-122"/>
              </a:rPr>
              <a:t>25</a:t>
            </a:r>
            <a:r>
              <a:rPr lang="zh-CN" altLang="en-US" sz="1800" dirty="0">
                <a:solidFill>
                  <a:schemeClr val="bg1"/>
                </a:solidFill>
                <a:latin typeface="微软雅黑" panose="020B0503020204020204" pitchFamily="34" charset="-122"/>
                <a:ea typeface="微软雅黑" panose="020B0503020204020204" pitchFamily="34" charset="-122"/>
              </a:rPr>
              <a:t>周岁，女</a:t>
            </a:r>
            <a:r>
              <a:rPr lang="en-US" altLang="zh-CN" sz="1800" dirty="0">
                <a:solidFill>
                  <a:schemeClr val="bg1"/>
                </a:solidFill>
                <a:latin typeface="微软雅黑" panose="020B0503020204020204" pitchFamily="34" charset="-122"/>
                <a:ea typeface="微软雅黑" panose="020B0503020204020204" pitchFamily="34" charset="-122"/>
              </a:rPr>
              <a:t>23</a:t>
            </a:r>
            <a:r>
              <a:rPr lang="zh-CN" altLang="en-US" sz="1800" dirty="0">
                <a:solidFill>
                  <a:schemeClr val="bg1"/>
                </a:solidFill>
                <a:latin typeface="微软雅黑" panose="020B0503020204020204" pitchFamily="34" charset="-122"/>
                <a:ea typeface="微软雅黑" panose="020B0503020204020204" pitchFamily="34" charset="-122"/>
              </a:rPr>
              <a:t>周岁。          </a:t>
            </a:r>
            <a:endParaRPr lang="en-US" altLang="zh-CN" sz="1800" dirty="0">
              <a:solidFill>
                <a:schemeClr val="bg1"/>
              </a:solidFill>
              <a:latin typeface="微软雅黑" panose="020B0503020204020204" pitchFamily="34" charset="-122"/>
              <a:ea typeface="微软雅黑" panose="020B0503020204020204" pitchFamily="34" charset="-122"/>
            </a:endParaRPr>
          </a:p>
          <a:p>
            <a:pPr>
              <a:defRPr/>
            </a:pPr>
            <a:r>
              <a:rPr lang="zh-CN" altLang="en-US" sz="1800" b="1" dirty="0">
                <a:solidFill>
                  <a:schemeClr val="bg1"/>
                </a:solidFill>
              </a:rPr>
              <a:t>婚假为带薪假</a:t>
            </a:r>
            <a:r>
              <a:rPr lang="zh-CN" altLang="en-US" sz="1800" dirty="0">
                <a:solidFill>
                  <a:schemeClr val="bg1"/>
                </a:solidFill>
              </a:rPr>
              <a:t>。</a:t>
            </a:r>
          </a:p>
        </p:txBody>
      </p:sp>
      <p:sp>
        <p:nvSpPr>
          <p:cNvPr id="10" name="文本占位符 2"/>
          <p:cNvSpPr txBox="1">
            <a:spLocks/>
          </p:cNvSpPr>
          <p:nvPr/>
        </p:nvSpPr>
        <p:spPr>
          <a:xfrm>
            <a:off x="719667" y="3320207"/>
            <a:ext cx="5759451" cy="2878667"/>
          </a:xfrm>
          <a:prstGeom prst="rect">
            <a:avLst/>
          </a:prstGeom>
        </p:spPr>
        <p:txBody>
          <a:bodyPr/>
          <a:lstStyle/>
          <a:p>
            <a:pPr marL="457189" indent="-457189">
              <a:lnSpc>
                <a:spcPct val="150000"/>
              </a:lnSpc>
              <a:spcBef>
                <a:spcPct val="20000"/>
              </a:spcBef>
              <a:buClr>
                <a:schemeClr val="accent6">
                  <a:lumMod val="75000"/>
                </a:schemeClr>
              </a:buClr>
              <a:buFont typeface="Wingdings" pitchFamily="2" charset="2"/>
              <a:buChar char="n"/>
              <a:defRPr/>
            </a:pPr>
            <a:r>
              <a:rPr lang="zh-CN" altLang="en-US" sz="1867" dirty="0">
                <a:latin typeface="微软雅黑" pitchFamily="34" charset="-122"/>
                <a:ea typeface="微软雅黑" pitchFamily="34" charset="-122"/>
              </a:rPr>
              <a:t>婚假包括休息日和法定休假日，原则上应在结婚登记后一年内一次性休完，确因工作需要无法一次性休完者，最多分两次使用，余则不再补假。</a:t>
            </a:r>
          </a:p>
          <a:p>
            <a:pPr marL="457189" indent="-457189">
              <a:lnSpc>
                <a:spcPct val="150000"/>
              </a:lnSpc>
              <a:spcBef>
                <a:spcPct val="20000"/>
              </a:spcBef>
              <a:buClr>
                <a:schemeClr val="accent6">
                  <a:lumMod val="75000"/>
                </a:schemeClr>
              </a:buClr>
              <a:buFont typeface="Wingdings" pitchFamily="2" charset="2"/>
              <a:buChar char="n"/>
              <a:defRPr/>
            </a:pPr>
            <a:r>
              <a:rPr lang="zh-CN" altLang="en-US" sz="1867" dirty="0">
                <a:latin typeface="微软雅黑" pitchFamily="34" charset="-122"/>
                <a:ea typeface="微软雅黑" pitchFamily="34" charset="-122"/>
              </a:rPr>
              <a:t>员工请休婚假，须至少提前</a:t>
            </a:r>
            <a:r>
              <a:rPr lang="zh-CN" altLang="en-US" sz="1867" b="1" dirty="0">
                <a:solidFill>
                  <a:srgbClr val="00B0F0"/>
                </a:solidFill>
                <a:latin typeface="微软雅黑" pitchFamily="34" charset="-122"/>
                <a:ea typeface="微软雅黑" pitchFamily="34" charset="-122"/>
              </a:rPr>
              <a:t>十天</a:t>
            </a:r>
            <a:r>
              <a:rPr lang="zh-CN" altLang="en-US" sz="1867" dirty="0">
                <a:latin typeface="微软雅黑" pitchFamily="34" charset="-122"/>
                <a:ea typeface="微软雅黑" pitchFamily="34" charset="-122"/>
              </a:rPr>
              <a:t>提出，凭结婚证办理休假手续；或在结束婚假返岗当日将结婚证原件、复印件交行政部核验备案（原件将在核验后交还员工）。</a:t>
            </a:r>
          </a:p>
          <a:p>
            <a:pPr marL="457189" indent="-457189">
              <a:lnSpc>
                <a:spcPct val="150000"/>
              </a:lnSpc>
              <a:spcBef>
                <a:spcPct val="20000"/>
              </a:spcBef>
              <a:buClr>
                <a:schemeClr val="accent6">
                  <a:lumMod val="75000"/>
                </a:schemeClr>
              </a:buClr>
              <a:buFont typeface="Wingdings" pitchFamily="2" charset="2"/>
              <a:buChar char="n"/>
              <a:defRPr/>
            </a:pPr>
            <a:endParaRPr lang="zh-CN" altLang="en-US" sz="1867" dirty="0">
              <a:latin typeface="微软雅黑" pitchFamily="34" charset="-122"/>
              <a:ea typeface="微软雅黑" pitchFamily="34" charset="-122"/>
            </a:endParaRPr>
          </a:p>
        </p:txBody>
      </p:sp>
      <p:sp>
        <p:nvSpPr>
          <p:cNvPr id="12" name="文本占位符 2"/>
          <p:cNvSpPr txBox="1">
            <a:spLocks/>
          </p:cNvSpPr>
          <p:nvPr/>
        </p:nvSpPr>
        <p:spPr>
          <a:xfrm>
            <a:off x="719667" y="2359240"/>
            <a:ext cx="11040533" cy="1151467"/>
          </a:xfrm>
          <a:prstGeom prst="rect">
            <a:avLst/>
          </a:prstGeom>
        </p:spPr>
        <p:txBody>
          <a:bodyPr/>
          <a:lstStyle/>
          <a:p>
            <a:pPr marL="457189" indent="-457189">
              <a:lnSpc>
                <a:spcPct val="150000"/>
              </a:lnSpc>
              <a:spcBef>
                <a:spcPct val="20000"/>
              </a:spcBef>
              <a:buClr>
                <a:schemeClr val="accent6">
                  <a:lumMod val="75000"/>
                </a:schemeClr>
              </a:buClr>
              <a:buFont typeface="Wingdings" pitchFamily="2" charset="2"/>
              <a:buChar char="n"/>
              <a:defRPr/>
            </a:pPr>
            <a:r>
              <a:rPr lang="zh-CN" altLang="en-US" sz="1867" dirty="0">
                <a:latin typeface="微软雅黑" pitchFamily="34" charset="-122"/>
                <a:ea typeface="微软雅黑" pitchFamily="34" charset="-122"/>
              </a:rPr>
              <a:t>员工在公司工作期间登记结婚，可享受</a:t>
            </a:r>
            <a:r>
              <a:rPr lang="en-US" altLang="zh-CN" sz="1867" b="1" dirty="0">
                <a:solidFill>
                  <a:srgbClr val="00B0F0"/>
                </a:solidFill>
                <a:latin typeface="微软雅黑" pitchFamily="34" charset="-122"/>
                <a:ea typeface="微软雅黑" pitchFamily="34" charset="-122"/>
              </a:rPr>
              <a:t>3</a:t>
            </a:r>
            <a:r>
              <a:rPr lang="zh-CN" altLang="en-US" sz="1867" b="1" dirty="0">
                <a:solidFill>
                  <a:srgbClr val="00B0F0"/>
                </a:solidFill>
                <a:latin typeface="微软雅黑" pitchFamily="34" charset="-122"/>
                <a:ea typeface="微软雅黑" pitchFamily="34" charset="-122"/>
              </a:rPr>
              <a:t>天</a:t>
            </a:r>
            <a:r>
              <a:rPr lang="zh-CN" altLang="en-US" sz="1867" dirty="0">
                <a:latin typeface="微软雅黑" pitchFamily="34" charset="-122"/>
                <a:ea typeface="微软雅黑" pitchFamily="34" charset="-122"/>
              </a:rPr>
              <a:t>（指自然天数）婚假。晚婚者，可另增加晚婚假</a:t>
            </a:r>
            <a:r>
              <a:rPr lang="en-US" altLang="zh-CN" sz="1867" b="1" dirty="0">
                <a:solidFill>
                  <a:srgbClr val="00B0F0"/>
                </a:solidFill>
                <a:latin typeface="微软雅黑" pitchFamily="34" charset="-122"/>
                <a:ea typeface="微软雅黑" pitchFamily="34" charset="-122"/>
              </a:rPr>
              <a:t>12</a:t>
            </a:r>
            <a:r>
              <a:rPr lang="zh-CN" altLang="en-US" sz="1867" b="1" dirty="0">
                <a:solidFill>
                  <a:srgbClr val="00B0F0"/>
                </a:solidFill>
                <a:latin typeface="微软雅黑" pitchFamily="34" charset="-122"/>
                <a:ea typeface="微软雅黑" pitchFamily="34" charset="-122"/>
              </a:rPr>
              <a:t>天</a:t>
            </a:r>
            <a:r>
              <a:rPr lang="zh-CN" altLang="en-US" sz="1867" dirty="0">
                <a:latin typeface="微软雅黑" pitchFamily="34" charset="-122"/>
                <a:ea typeface="微软雅黑" pitchFamily="34" charset="-122"/>
              </a:rPr>
              <a:t>。再婚者，仅可享受法定婚假</a:t>
            </a:r>
            <a:r>
              <a:rPr lang="en-US" altLang="zh-CN" sz="1867" b="1" dirty="0">
                <a:solidFill>
                  <a:srgbClr val="00B0F0"/>
                </a:solidFill>
                <a:latin typeface="微软雅黑" pitchFamily="34" charset="-122"/>
                <a:ea typeface="微软雅黑" pitchFamily="34" charset="-122"/>
              </a:rPr>
              <a:t>3</a:t>
            </a:r>
            <a:r>
              <a:rPr lang="zh-CN" altLang="en-US" sz="1867" b="1" dirty="0">
                <a:solidFill>
                  <a:srgbClr val="00B0F0"/>
                </a:solidFill>
                <a:latin typeface="微软雅黑" pitchFamily="34" charset="-122"/>
                <a:ea typeface="微软雅黑" pitchFamily="34" charset="-122"/>
              </a:rPr>
              <a:t>天</a:t>
            </a:r>
            <a:r>
              <a:rPr lang="zh-CN" altLang="en-US" sz="1867" dirty="0">
                <a:solidFill>
                  <a:schemeClr val="accent6">
                    <a:lumMod val="75000"/>
                  </a:schemeClr>
                </a:solidFill>
                <a:latin typeface="微软雅黑" pitchFamily="34" charset="-122"/>
                <a:ea typeface="微软雅黑" pitchFamily="34" charset="-122"/>
              </a:rPr>
              <a:t>，</a:t>
            </a:r>
            <a:r>
              <a:rPr lang="zh-CN" altLang="en-US" sz="1867" dirty="0">
                <a:latin typeface="微软雅黑" pitchFamily="34" charset="-122"/>
                <a:ea typeface="微软雅黑" pitchFamily="34" charset="-122"/>
              </a:rPr>
              <a:t>不能享受晚婚假。</a:t>
            </a:r>
          </a:p>
          <a:p>
            <a:pPr marL="457189" indent="-457189">
              <a:lnSpc>
                <a:spcPct val="150000"/>
              </a:lnSpc>
              <a:spcBef>
                <a:spcPct val="20000"/>
              </a:spcBef>
              <a:buClr>
                <a:schemeClr val="accent6">
                  <a:lumMod val="75000"/>
                </a:schemeClr>
              </a:buClr>
              <a:buFont typeface="Wingdings" pitchFamily="2" charset="2"/>
              <a:buChar char="n"/>
              <a:defRPr/>
            </a:pPr>
            <a:endParaRPr lang="zh-CN" altLang="en-US" sz="1867" dirty="0">
              <a:latin typeface="微软雅黑" pitchFamily="34" charset="-122"/>
              <a:ea typeface="微软雅黑" pitchFamily="34" charset="-122"/>
            </a:endParaRPr>
          </a:p>
        </p:txBody>
      </p:sp>
      <p:sp>
        <p:nvSpPr>
          <p:cNvPr id="11" name="文本框 10"/>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14" name="椭圆 13"/>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1867601575"/>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4" presetClass="entr" presetSubtype="16"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box(in)">
                                      <p:cBhvr>
                                        <p:cTn id="21" dur="500"/>
                                        <p:tgtEl>
                                          <p:spTgt spid="9">
                                            <p:txEl>
                                              <p:pRg st="0" end="0"/>
                                            </p:txEl>
                                          </p:spTgt>
                                        </p:tgtEl>
                                      </p:cBhvr>
                                    </p:animEffect>
                                  </p:childTnLst>
                                </p:cTn>
                              </p:par>
                            </p:childTnLst>
                          </p:cTn>
                        </p:par>
                        <p:par>
                          <p:cTn id="22" fill="hold">
                            <p:stCondLst>
                              <p:cond delay="1000"/>
                            </p:stCondLst>
                            <p:childTnLst>
                              <p:par>
                                <p:cTn id="23" presetID="4" presetClass="entr" presetSubtype="16" fill="hold" grpId="0" nodeType="after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box(in)">
                                      <p:cBhvr>
                                        <p:cTn id="25" dur="500"/>
                                        <p:tgtEl>
                                          <p:spTgt spid="9">
                                            <p:txEl>
                                              <p:pRg st="1" end="1"/>
                                            </p:txEl>
                                          </p:spTgt>
                                        </p:tgtEl>
                                      </p:cBhvr>
                                    </p:animEffect>
                                  </p:childTnLst>
                                </p:cTn>
                              </p:par>
                            </p:childTnLst>
                          </p:cTn>
                        </p:par>
                        <p:par>
                          <p:cTn id="26" fill="hold">
                            <p:stCondLst>
                              <p:cond delay="1500"/>
                            </p:stCondLst>
                            <p:childTnLst>
                              <p:par>
                                <p:cTn id="27" presetID="4" presetClass="entr" presetSubtype="16" fill="hold" grpId="0" nodeType="after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box(in)">
                                      <p:cBhvr>
                                        <p:cTn id="29" dur="500"/>
                                        <p:tgtEl>
                                          <p:spTgt spid="9">
                                            <p:txEl>
                                              <p:pRg st="2" end="2"/>
                                            </p:txEl>
                                          </p:spTgt>
                                        </p:tgtEl>
                                      </p:cBhvr>
                                    </p:animEffect>
                                  </p:childTnLst>
                                </p:cTn>
                              </p:par>
                            </p:childTnLst>
                          </p:cTn>
                        </p:par>
                        <p:par>
                          <p:cTn id="30" fill="hold">
                            <p:stCondLst>
                              <p:cond delay="2000"/>
                            </p:stCondLst>
                            <p:childTnLst>
                              <p:par>
                                <p:cTn id="31" presetID="4"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cTn>
                              </p:par>
                            </p:childTnLst>
                          </p:cTn>
                        </p:par>
                        <p:par>
                          <p:cTn id="34" fill="hold">
                            <p:stCondLst>
                              <p:cond delay="2500"/>
                            </p:stCondLst>
                            <p:childTnLst>
                              <p:par>
                                <p:cTn id="35" presetID="4"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uiExpand="1" build="p"/>
      <p:bldP spid="10" grpId="0"/>
      <p:bldP spid="12" grpId="0"/>
      <p:bldP spid="11" grpId="0"/>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p:cNvSpPr>
            <a:spLocks noGrp="1"/>
          </p:cNvSpPr>
          <p:nvPr>
            <p:ph type="body" sz="quarter" idx="10"/>
          </p:nvPr>
        </p:nvSpPr>
        <p:spPr>
          <a:xfrm>
            <a:off x="431800" y="2044701"/>
            <a:ext cx="11328400" cy="4222751"/>
          </a:xfrm>
        </p:spPr>
        <p:txBody>
          <a:bodyPr/>
          <a:lstStyle/>
          <a:p>
            <a:pPr>
              <a:spcBef>
                <a:spcPts val="0"/>
              </a:spcBef>
              <a:defRPr/>
            </a:pPr>
            <a:r>
              <a:rPr lang="zh-CN" altLang="en-US" b="1" dirty="0">
                <a:solidFill>
                  <a:srgbClr val="00B0F0"/>
                </a:solidFill>
              </a:rPr>
              <a:t>产前检查假：</a:t>
            </a:r>
            <a:r>
              <a:rPr lang="zh-CN" altLang="en-US" dirty="0"/>
              <a:t>女员工怀孕后，可遵医嘱定期产检，每次</a:t>
            </a:r>
            <a:r>
              <a:rPr lang="zh-CN" altLang="en-US" dirty="0">
                <a:solidFill>
                  <a:schemeClr val="accent6">
                    <a:lumMod val="75000"/>
                  </a:schemeClr>
                </a:solidFill>
              </a:rPr>
              <a:t>半天</a:t>
            </a:r>
            <a:r>
              <a:rPr lang="zh-CN" altLang="en-US" dirty="0"/>
              <a:t>，一般不超过</a:t>
            </a:r>
            <a:r>
              <a:rPr lang="en-US" altLang="zh-CN" dirty="0">
                <a:solidFill>
                  <a:schemeClr val="accent6">
                    <a:lumMod val="75000"/>
                  </a:schemeClr>
                </a:solidFill>
              </a:rPr>
              <a:t>15</a:t>
            </a:r>
            <a:r>
              <a:rPr lang="zh-CN" altLang="en-US" dirty="0">
                <a:solidFill>
                  <a:schemeClr val="accent6">
                    <a:lumMod val="75000"/>
                  </a:schemeClr>
                </a:solidFill>
              </a:rPr>
              <a:t>次</a:t>
            </a:r>
            <a:r>
              <a:rPr lang="zh-CN" altLang="en-US" dirty="0"/>
              <a:t>。初次请休产前检查假时，须提供医院检查证明。</a:t>
            </a:r>
          </a:p>
          <a:p>
            <a:pPr>
              <a:spcBef>
                <a:spcPts val="0"/>
              </a:spcBef>
              <a:defRPr/>
            </a:pPr>
            <a:r>
              <a:rPr lang="zh-CN" altLang="en-US" b="1" dirty="0">
                <a:solidFill>
                  <a:srgbClr val="00B0F0"/>
                </a:solidFill>
              </a:rPr>
              <a:t>生育产假：</a:t>
            </a:r>
            <a:r>
              <a:rPr lang="en-US" altLang="zh-CN" dirty="0">
                <a:solidFill>
                  <a:srgbClr val="00B0F0"/>
                </a:solidFill>
              </a:rPr>
              <a:t>90</a:t>
            </a:r>
            <a:r>
              <a:rPr lang="zh-CN" altLang="en-US" dirty="0">
                <a:solidFill>
                  <a:srgbClr val="00B0F0"/>
                </a:solidFill>
              </a:rPr>
              <a:t>天</a:t>
            </a:r>
            <a:r>
              <a:rPr lang="zh-CN" altLang="en-US" dirty="0"/>
              <a:t>（其中产前休假</a:t>
            </a:r>
            <a:r>
              <a:rPr lang="en-US" altLang="zh-CN" dirty="0"/>
              <a:t>15</a:t>
            </a:r>
            <a:r>
              <a:rPr lang="zh-CN" altLang="en-US" dirty="0"/>
              <a:t>天）。</a:t>
            </a:r>
          </a:p>
          <a:p>
            <a:pPr>
              <a:spcBef>
                <a:spcPts val="0"/>
              </a:spcBef>
              <a:buNone/>
              <a:defRPr/>
            </a:pPr>
            <a:r>
              <a:rPr lang="zh-CN" altLang="en-US" dirty="0"/>
              <a:t>                        初育晚育的，增加</a:t>
            </a:r>
            <a:r>
              <a:rPr lang="en-US" altLang="zh-CN" dirty="0">
                <a:solidFill>
                  <a:srgbClr val="00B0F0"/>
                </a:solidFill>
              </a:rPr>
              <a:t>30</a:t>
            </a:r>
            <a:r>
              <a:rPr lang="zh-CN" altLang="en-US" dirty="0">
                <a:solidFill>
                  <a:srgbClr val="00B0F0"/>
                </a:solidFill>
              </a:rPr>
              <a:t>天</a:t>
            </a:r>
            <a:r>
              <a:rPr lang="zh-CN" altLang="en-US" dirty="0"/>
              <a:t>。</a:t>
            </a:r>
          </a:p>
          <a:p>
            <a:pPr>
              <a:spcBef>
                <a:spcPts val="0"/>
              </a:spcBef>
              <a:buNone/>
              <a:defRPr/>
            </a:pPr>
            <a:r>
              <a:rPr lang="zh-CN" altLang="en-US" dirty="0"/>
              <a:t>                        晚育且领</a:t>
            </a:r>
            <a:r>
              <a:rPr lang="en-US" altLang="zh-CN" dirty="0"/>
              <a:t>《</a:t>
            </a:r>
            <a:r>
              <a:rPr lang="zh-CN" altLang="en-US" dirty="0"/>
              <a:t>独生子女父母光荣证</a:t>
            </a:r>
            <a:r>
              <a:rPr lang="en-US" altLang="zh-CN" dirty="0"/>
              <a:t>》</a:t>
            </a:r>
            <a:r>
              <a:rPr lang="zh-CN" altLang="en-US" dirty="0"/>
              <a:t>的，增加</a:t>
            </a:r>
            <a:r>
              <a:rPr lang="en-US" altLang="zh-CN" dirty="0">
                <a:solidFill>
                  <a:srgbClr val="00B0F0"/>
                </a:solidFill>
              </a:rPr>
              <a:t>44</a:t>
            </a:r>
            <a:r>
              <a:rPr lang="zh-CN" altLang="en-US" dirty="0">
                <a:solidFill>
                  <a:srgbClr val="00B0F0"/>
                </a:solidFill>
              </a:rPr>
              <a:t>天。</a:t>
            </a:r>
            <a:r>
              <a:rPr lang="zh-CN" altLang="en-US" dirty="0"/>
              <a:t>	</a:t>
            </a:r>
          </a:p>
          <a:p>
            <a:pPr>
              <a:spcBef>
                <a:spcPts val="0"/>
              </a:spcBef>
              <a:buSzPct val="80000"/>
              <a:buNone/>
              <a:defRPr/>
            </a:pPr>
            <a:r>
              <a:rPr lang="zh-CN" altLang="en-US" dirty="0">
                <a:solidFill>
                  <a:prstClr val="black"/>
                </a:solidFill>
              </a:rPr>
              <a:t>                        剖宫产的，增加</a:t>
            </a:r>
            <a:r>
              <a:rPr lang="en-US" altLang="zh-CN" dirty="0">
                <a:solidFill>
                  <a:srgbClr val="00B0F0"/>
                </a:solidFill>
              </a:rPr>
              <a:t>15</a:t>
            </a:r>
            <a:r>
              <a:rPr lang="zh-CN" altLang="en-US" dirty="0">
                <a:solidFill>
                  <a:srgbClr val="00B0F0"/>
                </a:solidFill>
              </a:rPr>
              <a:t>天</a:t>
            </a:r>
            <a:r>
              <a:rPr lang="zh-CN" altLang="en-US" dirty="0">
                <a:solidFill>
                  <a:prstClr val="black"/>
                </a:solidFill>
              </a:rPr>
              <a:t>。</a:t>
            </a:r>
          </a:p>
          <a:p>
            <a:pPr>
              <a:spcBef>
                <a:spcPts val="0"/>
              </a:spcBef>
              <a:buNone/>
              <a:defRPr/>
            </a:pPr>
            <a:r>
              <a:rPr lang="zh-CN" altLang="en-US" dirty="0">
                <a:solidFill>
                  <a:prstClr val="black"/>
                </a:solidFill>
              </a:rPr>
              <a:t>                        多胞胎生育的，每多生育一名婴儿，增加</a:t>
            </a:r>
            <a:r>
              <a:rPr lang="en-US" altLang="zh-CN" dirty="0">
                <a:solidFill>
                  <a:srgbClr val="00B0F0"/>
                </a:solidFill>
              </a:rPr>
              <a:t>15</a:t>
            </a:r>
            <a:r>
              <a:rPr lang="zh-CN" altLang="en-US" dirty="0">
                <a:solidFill>
                  <a:srgbClr val="00B0F0"/>
                </a:solidFill>
              </a:rPr>
              <a:t>天</a:t>
            </a:r>
            <a:r>
              <a:rPr lang="zh-CN" altLang="en-US" dirty="0">
                <a:solidFill>
                  <a:prstClr val="black"/>
                </a:solidFill>
              </a:rPr>
              <a:t>。</a:t>
            </a:r>
          </a:p>
          <a:p>
            <a:pPr>
              <a:spcBef>
                <a:spcPts val="0"/>
              </a:spcBef>
              <a:buNone/>
              <a:defRPr/>
            </a:pPr>
            <a:r>
              <a:rPr lang="zh-CN" altLang="en-US" dirty="0">
                <a:solidFill>
                  <a:prstClr val="black"/>
                </a:solidFill>
              </a:rPr>
              <a:t>                        产后陪护假：</a:t>
            </a:r>
            <a:r>
              <a:rPr lang="en-US" altLang="zh-CN" dirty="0">
                <a:solidFill>
                  <a:prstClr val="black"/>
                </a:solidFill>
              </a:rPr>
              <a:t>7</a:t>
            </a:r>
            <a:r>
              <a:rPr lang="zh-CN" altLang="en-US" dirty="0">
                <a:solidFill>
                  <a:prstClr val="black"/>
                </a:solidFill>
              </a:rPr>
              <a:t>天</a:t>
            </a:r>
            <a:r>
              <a:rPr lang="en-US" altLang="zh-CN" dirty="0">
                <a:solidFill>
                  <a:prstClr val="black"/>
                </a:solidFill>
              </a:rPr>
              <a:t>(</a:t>
            </a:r>
            <a:r>
              <a:rPr lang="zh-CN" altLang="en-US" dirty="0">
                <a:solidFill>
                  <a:prstClr val="black"/>
                </a:solidFill>
              </a:rPr>
              <a:t>男</a:t>
            </a:r>
            <a:r>
              <a:rPr lang="en-US" altLang="zh-CN" dirty="0">
                <a:solidFill>
                  <a:prstClr val="black"/>
                </a:solidFill>
              </a:rPr>
              <a:t>)</a:t>
            </a:r>
          </a:p>
          <a:p>
            <a:pPr>
              <a:spcBef>
                <a:spcPts val="0"/>
              </a:spcBef>
              <a:defRPr/>
            </a:pPr>
            <a:r>
              <a:rPr lang="zh-CN" altLang="en-US" dirty="0"/>
              <a:t>产假包括法定节假日和公休假日在内。</a:t>
            </a:r>
            <a:endParaRPr lang="en-US" altLang="zh-CN" dirty="0"/>
          </a:p>
          <a:p>
            <a:pPr>
              <a:spcBef>
                <a:spcPts val="0"/>
              </a:spcBef>
              <a:defRPr/>
            </a:pPr>
            <a:endParaRPr lang="zh-CN" altLang="en-US" dirty="0"/>
          </a:p>
          <a:p>
            <a:pPr>
              <a:spcBef>
                <a:spcPts val="0"/>
              </a:spcBef>
              <a:buSzPct val="80000"/>
              <a:defRPr/>
            </a:pPr>
            <a:endParaRPr lang="en-US" altLang="zh-CN" dirty="0"/>
          </a:p>
        </p:txBody>
      </p:sp>
      <p:sp>
        <p:nvSpPr>
          <p:cNvPr id="5" name="文本占位符 2"/>
          <p:cNvSpPr txBox="1">
            <a:spLocks/>
          </p:cNvSpPr>
          <p:nvPr/>
        </p:nvSpPr>
        <p:spPr>
          <a:xfrm>
            <a:off x="431801" y="1100667"/>
            <a:ext cx="7488767" cy="984251"/>
          </a:xfrm>
          <a:prstGeom prst="rect">
            <a:avLst/>
          </a:prstGeom>
        </p:spPr>
        <p:txBody>
          <a:bodyPr/>
          <a:lstStyle/>
          <a:p>
            <a:pPr marL="457189" indent="-457189">
              <a:lnSpc>
                <a:spcPct val="150000"/>
              </a:lnSpc>
              <a:buClr>
                <a:schemeClr val="accent6">
                  <a:lumMod val="75000"/>
                </a:schemeClr>
              </a:buClr>
              <a:buFont typeface="Wingdings" pitchFamily="2" charset="2"/>
              <a:buChar char="n"/>
              <a:defRPr/>
            </a:pPr>
            <a:r>
              <a:rPr lang="zh-CN" altLang="en-US" sz="1867" b="1" dirty="0">
                <a:solidFill>
                  <a:srgbClr val="00B0F0"/>
                </a:solidFill>
                <a:latin typeface="微软雅黑" pitchFamily="34" charset="-122"/>
                <a:ea typeface="微软雅黑" pitchFamily="34" charset="-122"/>
              </a:rPr>
              <a:t>前提：</a:t>
            </a:r>
            <a:r>
              <a:rPr lang="zh-CN" altLang="en-US" sz="1867" dirty="0">
                <a:latin typeface="微软雅黑" pitchFamily="34" charset="-122"/>
                <a:ea typeface="微软雅黑" pitchFamily="34" charset="-122"/>
              </a:rPr>
              <a:t>遵守国家计划生育政策（已婚、计划内生育）。</a:t>
            </a:r>
          </a:p>
          <a:p>
            <a:pPr marL="457189" indent="-457189">
              <a:lnSpc>
                <a:spcPct val="150000"/>
              </a:lnSpc>
              <a:buClr>
                <a:schemeClr val="accent6">
                  <a:lumMod val="75000"/>
                </a:schemeClr>
              </a:buClr>
              <a:buFont typeface="Wingdings" pitchFamily="2" charset="2"/>
              <a:buChar char="n"/>
              <a:defRPr/>
            </a:pPr>
            <a:r>
              <a:rPr lang="zh-CN" altLang="en-US" sz="1867" b="1" dirty="0">
                <a:solidFill>
                  <a:srgbClr val="00B0F0"/>
                </a:solidFill>
                <a:latin typeface="微软雅黑" pitchFamily="34" charset="-122"/>
                <a:ea typeface="微软雅黑" pitchFamily="34" charset="-122"/>
              </a:rPr>
              <a:t>分类：</a:t>
            </a:r>
            <a:r>
              <a:rPr lang="zh-CN" altLang="en-US" sz="1867" dirty="0">
                <a:latin typeface="微软雅黑" pitchFamily="34" charset="-122"/>
                <a:ea typeface="微软雅黑" pitchFamily="34" charset="-122"/>
              </a:rPr>
              <a:t>产前检查假</a:t>
            </a:r>
            <a:r>
              <a:rPr lang="en-US" altLang="zh-CN" sz="1867" dirty="0">
                <a:latin typeface="微软雅黑" pitchFamily="34" charset="-122"/>
                <a:ea typeface="微软雅黑" pitchFamily="34" charset="-122"/>
              </a:rPr>
              <a:t>(</a:t>
            </a:r>
            <a:r>
              <a:rPr lang="zh-CN" altLang="en-US" sz="1867" dirty="0">
                <a:latin typeface="微软雅黑" pitchFamily="34" charset="-122"/>
                <a:ea typeface="微软雅黑" pitchFamily="34" charset="-122"/>
              </a:rPr>
              <a:t>女</a:t>
            </a:r>
            <a:r>
              <a:rPr lang="en-US" altLang="zh-CN" sz="1867" dirty="0">
                <a:latin typeface="微软雅黑" pitchFamily="34" charset="-122"/>
                <a:ea typeface="微软雅黑" pitchFamily="34" charset="-122"/>
              </a:rPr>
              <a:t>)</a:t>
            </a:r>
            <a:r>
              <a:rPr lang="zh-CN" altLang="en-US" sz="1867" dirty="0">
                <a:latin typeface="微软雅黑" pitchFamily="34" charset="-122"/>
                <a:ea typeface="微软雅黑" pitchFamily="34" charset="-122"/>
              </a:rPr>
              <a:t>、生育产假</a:t>
            </a:r>
            <a:r>
              <a:rPr lang="en-US" altLang="zh-CN" sz="1867" dirty="0">
                <a:latin typeface="微软雅黑" pitchFamily="34" charset="-122"/>
                <a:ea typeface="微软雅黑" pitchFamily="34" charset="-122"/>
              </a:rPr>
              <a:t>(</a:t>
            </a:r>
            <a:r>
              <a:rPr lang="zh-CN" altLang="en-US" sz="1867" dirty="0">
                <a:latin typeface="微软雅黑" pitchFamily="34" charset="-122"/>
                <a:ea typeface="微软雅黑" pitchFamily="34" charset="-122"/>
              </a:rPr>
              <a:t>女</a:t>
            </a:r>
            <a:r>
              <a:rPr lang="en-US" altLang="zh-CN" sz="1867" dirty="0">
                <a:latin typeface="微软雅黑" pitchFamily="34" charset="-122"/>
                <a:ea typeface="微软雅黑" pitchFamily="34" charset="-122"/>
              </a:rPr>
              <a:t>)</a:t>
            </a:r>
            <a:r>
              <a:rPr lang="zh-CN" altLang="en-US" sz="1867" dirty="0">
                <a:latin typeface="微软雅黑" pitchFamily="34" charset="-122"/>
                <a:ea typeface="微软雅黑" pitchFamily="34" charset="-122"/>
              </a:rPr>
              <a:t>、产后陪护假</a:t>
            </a:r>
            <a:r>
              <a:rPr lang="en-US" altLang="zh-CN" sz="1867" dirty="0">
                <a:latin typeface="微软雅黑" pitchFamily="34" charset="-122"/>
                <a:ea typeface="微软雅黑" pitchFamily="34" charset="-122"/>
              </a:rPr>
              <a:t>(</a:t>
            </a:r>
            <a:r>
              <a:rPr lang="zh-CN" altLang="en-US" sz="1867" dirty="0">
                <a:latin typeface="微软雅黑" pitchFamily="34" charset="-122"/>
                <a:ea typeface="微软雅黑" pitchFamily="34" charset="-122"/>
              </a:rPr>
              <a:t>男</a:t>
            </a:r>
            <a:r>
              <a:rPr lang="en-US" altLang="zh-CN" sz="1867" dirty="0">
                <a:latin typeface="微软雅黑" pitchFamily="34" charset="-122"/>
                <a:ea typeface="微软雅黑" pitchFamily="34" charset="-122"/>
              </a:rPr>
              <a:t>)</a:t>
            </a:r>
            <a:r>
              <a:rPr lang="zh-CN" altLang="en-US" sz="1867" dirty="0">
                <a:latin typeface="微软雅黑" pitchFamily="34" charset="-122"/>
                <a:ea typeface="微软雅黑" pitchFamily="34" charset="-122"/>
              </a:rPr>
              <a:t>。</a:t>
            </a:r>
          </a:p>
        </p:txBody>
      </p:sp>
      <p:sp>
        <p:nvSpPr>
          <p:cNvPr id="8" name="燕尾形 7"/>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燕尾形 8"/>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文本框 9"/>
          <p:cNvSpPr txBox="1"/>
          <p:nvPr/>
        </p:nvSpPr>
        <p:spPr>
          <a:xfrm>
            <a:off x="709386" y="93508"/>
            <a:ext cx="1162498"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05</a:t>
            </a:r>
            <a:r>
              <a:rPr lang="zh-CN" altLang="en-US" sz="2400" dirty="0">
                <a:solidFill>
                  <a:schemeClr val="bg1"/>
                </a:solidFill>
                <a:latin typeface="微软雅黑" panose="020B0503020204020204" pitchFamily="34" charset="-122"/>
                <a:ea typeface="微软雅黑" panose="020B0503020204020204" pitchFamily="34" charset="-122"/>
              </a:rPr>
              <a:t>产假</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3072174"/>
            <a:ext cx="5437996" cy="3601789"/>
          </a:xfrm>
          <a:prstGeom prst="rect">
            <a:avLst/>
          </a:prstGeom>
        </p:spPr>
      </p:pic>
      <p:sp>
        <p:nvSpPr>
          <p:cNvPr id="12" name="文本框 11"/>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14" name="椭圆 13"/>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1033164711"/>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6" presetClass="entr" presetSubtype="2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Horizontal)">
                                      <p:cBhvr>
                                        <p:cTn id="16" dur="500"/>
                                        <p:tgtEl>
                                          <p:spTgt spid="5"/>
                                        </p:tgtEl>
                                      </p:cBhvr>
                                    </p:animEffect>
                                  </p:childTnLst>
                                </p:cTn>
                              </p:par>
                            </p:childTnLst>
                          </p:cTn>
                        </p:par>
                        <p:par>
                          <p:cTn id="17" fill="hold" nodeType="afterGroup">
                            <p:stCondLst>
                              <p:cond delay="1000"/>
                            </p:stCondLst>
                            <p:childTnLst>
                              <p:par>
                                <p:cTn id="18" presetID="16" presetClass="entr" presetSubtype="26"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Horizontal)">
                                      <p:cBhvr>
                                        <p:cTn id="20" dur="500"/>
                                        <p:tgtEl>
                                          <p:spTgt spid="3">
                                            <p:txEl>
                                              <p:pRg st="0" end="0"/>
                                            </p:txEl>
                                          </p:spTgt>
                                        </p:tgtEl>
                                      </p:cBhvr>
                                    </p:animEffect>
                                  </p:childTnLst>
                                </p:cTn>
                              </p:par>
                            </p:childTnLst>
                          </p:cTn>
                        </p:par>
                        <p:par>
                          <p:cTn id="21" fill="hold" nodeType="afterGroup">
                            <p:stCondLst>
                              <p:cond delay="1500"/>
                            </p:stCondLst>
                            <p:childTnLst>
                              <p:par>
                                <p:cTn id="22" presetID="16" presetClass="entr" presetSubtype="2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Horizontal)">
                                      <p:cBhvr>
                                        <p:cTn id="24" dur="500"/>
                                        <p:tgtEl>
                                          <p:spTgt spid="3">
                                            <p:txEl>
                                              <p:pRg st="1" end="1"/>
                                            </p:txEl>
                                          </p:spTgt>
                                        </p:tgtEl>
                                      </p:cBhvr>
                                    </p:animEffect>
                                  </p:childTnLst>
                                </p:cTn>
                              </p:par>
                            </p:childTnLst>
                          </p:cTn>
                        </p:par>
                        <p:par>
                          <p:cTn id="25" fill="hold" nodeType="afterGroup">
                            <p:stCondLst>
                              <p:cond delay="2000"/>
                            </p:stCondLst>
                            <p:childTnLst>
                              <p:par>
                                <p:cTn id="26" presetID="16" presetClass="entr" presetSubtype="26"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Horizontal)">
                                      <p:cBhvr>
                                        <p:cTn id="28" dur="500"/>
                                        <p:tgtEl>
                                          <p:spTgt spid="3">
                                            <p:txEl>
                                              <p:pRg st="2" end="2"/>
                                            </p:txEl>
                                          </p:spTgt>
                                        </p:tgtEl>
                                      </p:cBhvr>
                                    </p:animEffect>
                                  </p:childTnLst>
                                </p:cTn>
                              </p:par>
                            </p:childTnLst>
                          </p:cTn>
                        </p:par>
                        <p:par>
                          <p:cTn id="29" fill="hold" nodeType="afterGroup">
                            <p:stCondLst>
                              <p:cond delay="2500"/>
                            </p:stCondLst>
                            <p:childTnLst>
                              <p:par>
                                <p:cTn id="30" presetID="16" presetClass="entr" presetSubtype="26"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Horizontal)">
                                      <p:cBhvr>
                                        <p:cTn id="32" dur="500"/>
                                        <p:tgtEl>
                                          <p:spTgt spid="3">
                                            <p:txEl>
                                              <p:pRg st="3" end="3"/>
                                            </p:txEl>
                                          </p:spTgt>
                                        </p:tgtEl>
                                      </p:cBhvr>
                                    </p:animEffect>
                                  </p:childTnLst>
                                </p:cTn>
                              </p:par>
                            </p:childTnLst>
                          </p:cTn>
                        </p:par>
                        <p:par>
                          <p:cTn id="33" fill="hold" nodeType="afterGroup">
                            <p:stCondLst>
                              <p:cond delay="3000"/>
                            </p:stCondLst>
                            <p:childTnLst>
                              <p:par>
                                <p:cTn id="34" presetID="16" presetClass="entr" presetSubtype="26"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arn(inHorizontal)">
                                      <p:cBhvr>
                                        <p:cTn id="36" dur="500"/>
                                        <p:tgtEl>
                                          <p:spTgt spid="3">
                                            <p:txEl>
                                              <p:pRg st="4" end="4"/>
                                            </p:txEl>
                                          </p:spTgt>
                                        </p:tgtEl>
                                      </p:cBhvr>
                                    </p:animEffect>
                                  </p:childTnLst>
                                </p:cTn>
                              </p:par>
                            </p:childTnLst>
                          </p:cTn>
                        </p:par>
                        <p:par>
                          <p:cTn id="37" fill="hold" nodeType="afterGroup">
                            <p:stCondLst>
                              <p:cond delay="3500"/>
                            </p:stCondLst>
                            <p:childTnLst>
                              <p:par>
                                <p:cTn id="38" presetID="16" presetClass="entr" presetSubtype="26" fill="hold" grpId="0"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arn(inHorizontal)">
                                      <p:cBhvr>
                                        <p:cTn id="40" dur="500"/>
                                        <p:tgtEl>
                                          <p:spTgt spid="3">
                                            <p:txEl>
                                              <p:pRg st="5" end="5"/>
                                            </p:txEl>
                                          </p:spTgt>
                                        </p:tgtEl>
                                      </p:cBhvr>
                                    </p:animEffect>
                                  </p:childTnLst>
                                </p:cTn>
                              </p:par>
                            </p:childTnLst>
                          </p:cTn>
                        </p:par>
                        <p:par>
                          <p:cTn id="41" fill="hold" nodeType="afterGroup">
                            <p:stCondLst>
                              <p:cond delay="4000"/>
                            </p:stCondLst>
                            <p:childTnLst>
                              <p:par>
                                <p:cTn id="42" presetID="16" presetClass="entr" presetSubtype="26"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Horizontal)">
                                      <p:cBhvr>
                                        <p:cTn id="44" dur="500"/>
                                        <p:tgtEl>
                                          <p:spTgt spid="3">
                                            <p:txEl>
                                              <p:pRg st="6" end="6"/>
                                            </p:txEl>
                                          </p:spTgt>
                                        </p:tgtEl>
                                      </p:cBhvr>
                                    </p:animEffect>
                                  </p:childTnLst>
                                </p:cTn>
                              </p:par>
                            </p:childTnLst>
                          </p:cTn>
                        </p:par>
                        <p:par>
                          <p:cTn id="45" fill="hold" nodeType="afterGroup">
                            <p:stCondLst>
                              <p:cond delay="4500"/>
                            </p:stCondLst>
                            <p:childTnLst>
                              <p:par>
                                <p:cTn id="46" presetID="16" presetClass="entr" presetSubtype="26" fill="hold" grpId="0"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Horizontal)">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2" grpId="0"/>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燕尾形 6"/>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文本框 7"/>
          <p:cNvSpPr txBox="1"/>
          <p:nvPr/>
        </p:nvSpPr>
        <p:spPr>
          <a:xfrm>
            <a:off x="709386" y="93508"/>
            <a:ext cx="1162498"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05</a:t>
            </a:r>
            <a:r>
              <a:rPr lang="zh-CN" altLang="en-US" sz="2400" dirty="0">
                <a:solidFill>
                  <a:schemeClr val="bg1"/>
                </a:solidFill>
                <a:latin typeface="微软雅黑" panose="020B0503020204020204" pitchFamily="34" charset="-122"/>
                <a:ea typeface="微软雅黑" panose="020B0503020204020204" pitchFamily="34" charset="-122"/>
              </a:rPr>
              <a:t>产假</a:t>
            </a:r>
          </a:p>
        </p:txBody>
      </p:sp>
      <p:sp>
        <p:nvSpPr>
          <p:cNvPr id="10" name="文本占位符 2"/>
          <p:cNvSpPr txBox="1">
            <a:spLocks/>
          </p:cNvSpPr>
          <p:nvPr/>
        </p:nvSpPr>
        <p:spPr>
          <a:xfrm>
            <a:off x="462643" y="1419622"/>
            <a:ext cx="5597978" cy="2204415"/>
          </a:xfrm>
          <a:prstGeom prst="rect">
            <a:avLst/>
          </a:prstGeom>
          <a:ln>
            <a:noFill/>
          </a:ln>
        </p:spPr>
        <p:txBody>
          <a:bodyPr vert="horz" lIns="91440" tIns="45720" rIns="91440" bIns="45720" rtlCol="0" anchor="ctr">
            <a:norm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333"/>
              </a:spcBef>
              <a:buClr>
                <a:srgbClr val="08A5EF"/>
              </a:buClr>
              <a:buSzPct val="80000"/>
              <a:buFont typeface="Wingdings" panose="05000000000000000000" pitchFamily="2" charset="2"/>
              <a:buChar char="l"/>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女员工怀孕期间的特殊考勤。</a:t>
            </a:r>
          </a:p>
          <a:p>
            <a:pPr>
              <a:spcBef>
                <a:spcPts val="1333"/>
              </a:spcBef>
              <a:buClr>
                <a:srgbClr val="08A5EF"/>
              </a:buClr>
              <a:buSzPct val="80000"/>
              <a:buFont typeface="Wingdings" panose="05000000000000000000" pitchFamily="2" charset="2"/>
              <a:buChar char="l"/>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怀孕后，可视情申请</a:t>
            </a:r>
            <a:r>
              <a:rPr lang="zh-CN" altLang="en-US" sz="1600" dirty="0">
                <a:solidFill>
                  <a:srgbClr val="00B0F0"/>
                </a:solidFill>
                <a:latin typeface="微软雅黑" panose="020B0503020204020204" pitchFamily="34" charset="-122"/>
                <a:ea typeface="微软雅黑" panose="020B0503020204020204" pitchFamily="34" charset="-122"/>
              </a:rPr>
              <a:t>推迟半小时</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上班，以错开交通高峰期的拥挤人流，避免发生意外。</a:t>
            </a:r>
          </a:p>
          <a:p>
            <a:pPr>
              <a:spcBef>
                <a:spcPts val="1333"/>
              </a:spcBef>
              <a:buClr>
                <a:srgbClr val="08A5EF"/>
              </a:buClr>
              <a:buSzPct val="80000"/>
              <a:buFont typeface="Wingdings" panose="05000000000000000000" pitchFamily="2" charset="2"/>
              <a:buChar char="l"/>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怀孕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个月（含）以上，各部门可根据实际工作需要</a:t>
            </a:r>
            <a:r>
              <a:rPr lang="zh-CN" altLang="en-US" sz="1600" dirty="0">
                <a:latin typeface="微软雅黑" panose="020B0503020204020204" pitchFamily="34" charset="-122"/>
                <a:ea typeface="微软雅黑" panose="020B0503020204020204" pitchFamily="34" charset="-122"/>
              </a:rPr>
              <a:t>，</a:t>
            </a:r>
            <a:r>
              <a:rPr lang="zh-CN" altLang="en-US" sz="1600" dirty="0">
                <a:solidFill>
                  <a:srgbClr val="00B0F0"/>
                </a:solidFill>
                <a:latin typeface="微软雅黑" panose="020B0503020204020204" pitchFamily="34" charset="-122"/>
                <a:ea typeface="微软雅黑" panose="020B0503020204020204" pitchFamily="34" charset="-122"/>
              </a:rPr>
              <a:t>每天安排一小时额外休息时间</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，期间计算为劳动时间。</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462643" y="1486325"/>
            <a:ext cx="5597978" cy="2071008"/>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aphicFrame>
        <p:nvGraphicFramePr>
          <p:cNvPr id="12" name="Group 29"/>
          <p:cNvGraphicFramePr>
            <a:graphicFrameLocks noGrp="1"/>
          </p:cNvGraphicFramePr>
          <p:nvPr>
            <p:extLst>
              <p:ext uri="{D42A27DB-BD31-4B8C-83A1-F6EECF244321}">
                <p14:modId xmlns:p14="http://schemas.microsoft.com/office/powerpoint/2010/main" val="1232944684"/>
              </p:ext>
            </p:extLst>
          </p:nvPr>
        </p:nvGraphicFramePr>
        <p:xfrm>
          <a:off x="2974977" y="4443919"/>
          <a:ext cx="9217023" cy="2225215"/>
        </p:xfrm>
        <a:graphic>
          <a:graphicData uri="http://schemas.openxmlformats.org/drawingml/2006/table">
            <a:tbl>
              <a:tblPr>
                <a:tableStyleId>{35758FB7-9AC5-4552-8A53-C91805E547FA}</a:tableStyleId>
              </a:tblPr>
              <a:tblGrid>
                <a:gridCol w="3257911">
                  <a:extLst>
                    <a:ext uri="{9D8B030D-6E8A-4147-A177-3AD203B41FA5}">
                      <a16:colId xmlns:a16="http://schemas.microsoft.com/office/drawing/2014/main" val="20000"/>
                    </a:ext>
                  </a:extLst>
                </a:gridCol>
                <a:gridCol w="5959112">
                  <a:extLst>
                    <a:ext uri="{9D8B030D-6E8A-4147-A177-3AD203B41FA5}">
                      <a16:colId xmlns:a16="http://schemas.microsoft.com/office/drawing/2014/main" val="20001"/>
                    </a:ext>
                  </a:extLst>
                </a:gridCol>
              </a:tblGrid>
              <a:tr h="628635">
                <a:tc>
                  <a:txBody>
                    <a:bodyPr/>
                    <a:lstStyle>
                      <a:lvl1pPr algn="l" eaLnBrk="0" hangingPunct="0">
                        <a:spcBef>
                          <a:spcPct val="20000"/>
                        </a:spcBef>
                        <a:defRPr sz="2800">
                          <a:solidFill>
                            <a:schemeClr val="tx1"/>
                          </a:solidFill>
                          <a:latin typeface="Arial" pitchFamily="34" charset="0"/>
                          <a:ea typeface="宋体" pitchFamily="2" charset="-122"/>
                        </a:defRPr>
                      </a:lvl1pPr>
                      <a:lvl2pPr marL="742950" indent="-285750" algn="l" eaLnBrk="0" hangingPunct="0">
                        <a:spcBef>
                          <a:spcPct val="20000"/>
                        </a:spcBef>
                        <a:defRPr sz="2400">
                          <a:solidFill>
                            <a:schemeClr val="tx1"/>
                          </a:solidFill>
                          <a:latin typeface="Arial" pitchFamily="34" charset="0"/>
                          <a:ea typeface="宋体" pitchFamily="2" charset="-122"/>
                        </a:defRPr>
                      </a:lvl2pPr>
                      <a:lvl3pPr marL="1143000" indent="-228600" algn="l" eaLnBrk="0" hangingPunct="0">
                        <a:spcBef>
                          <a:spcPct val="20000"/>
                        </a:spcBef>
                        <a:defRPr sz="2000">
                          <a:solidFill>
                            <a:schemeClr val="tx1"/>
                          </a:solidFill>
                          <a:latin typeface="Arial" pitchFamily="34" charset="0"/>
                          <a:ea typeface="宋体" pitchFamily="2" charset="-122"/>
                        </a:defRPr>
                      </a:lvl3pPr>
                      <a:lvl4pPr marL="1600200" indent="-228600" algn="l" eaLnBrk="0" hangingPunct="0">
                        <a:spcBef>
                          <a:spcPct val="20000"/>
                        </a:spcBef>
                        <a:defRPr>
                          <a:solidFill>
                            <a:schemeClr val="tx1"/>
                          </a:solidFill>
                          <a:latin typeface="Arial" pitchFamily="34" charset="0"/>
                          <a:ea typeface="宋体" pitchFamily="2" charset="-122"/>
                        </a:defRPr>
                      </a:lvl4pPr>
                      <a:lvl5pPr marL="2057400" indent="-228600" algn="l" eaLnBrk="0" hangingPunct="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0" fontAlgn="base" latinLnBrk="0" hangingPunct="0">
                        <a:lnSpc>
                          <a:spcPct val="150000"/>
                        </a:lnSpc>
                        <a:spcBef>
                          <a:spcPct val="0"/>
                        </a:spcBef>
                        <a:spcAft>
                          <a:spcPct val="35000"/>
                        </a:spcAft>
                        <a:buClr>
                          <a:srgbClr val="678BA8"/>
                        </a:buClr>
                        <a:buSzTx/>
                        <a:buFontTx/>
                        <a:buNone/>
                        <a:tabLst/>
                      </a:pPr>
                      <a:r>
                        <a:rPr kumimoji="0" lang="zh-CN" altLang="en-US" sz="1900" b="1" u="none" strike="noStrike" cap="none" normalizeH="0" baseline="0" dirty="0">
                          <a:ln>
                            <a:noFill/>
                          </a:ln>
                          <a:solidFill>
                            <a:schemeClr val="bg1"/>
                          </a:solidFill>
                          <a:effectLst/>
                          <a:latin typeface="微软雅黑" pitchFamily="34" charset="-122"/>
                          <a:ea typeface="微软雅黑" pitchFamily="34" charset="-122"/>
                        </a:rPr>
                        <a:t>怀孕时长</a:t>
                      </a:r>
                      <a:endParaRPr kumimoji="0" lang="zh-CN" altLang="en-US" sz="1900" b="1" i="0" u="none" strike="noStrike" cap="none" normalizeH="0" baseline="0" dirty="0">
                        <a:ln>
                          <a:noFill/>
                        </a:ln>
                        <a:solidFill>
                          <a:schemeClr val="bg1"/>
                        </a:solidFill>
                        <a:effectLst/>
                        <a:latin typeface="微软雅黑" pitchFamily="34" charset="-122"/>
                        <a:ea typeface="微软雅黑" pitchFamily="34" charset="-122"/>
                        <a:cs typeface="楷体_GB2312"/>
                      </a:endParaRPr>
                    </a:p>
                  </a:txBody>
                  <a:tcPr marL="120000" marR="120000" marT="46811" marB="468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lvl1pPr algn="l" eaLnBrk="0" hangingPunct="0">
                        <a:spcBef>
                          <a:spcPct val="20000"/>
                        </a:spcBef>
                        <a:defRPr sz="2800">
                          <a:solidFill>
                            <a:schemeClr val="tx1"/>
                          </a:solidFill>
                          <a:latin typeface="Arial" pitchFamily="34" charset="0"/>
                          <a:ea typeface="宋体" pitchFamily="2" charset="-122"/>
                        </a:defRPr>
                      </a:lvl1pPr>
                      <a:lvl2pPr marL="742950" indent="-285750" algn="l" eaLnBrk="0" hangingPunct="0">
                        <a:spcBef>
                          <a:spcPct val="20000"/>
                        </a:spcBef>
                        <a:defRPr sz="2400">
                          <a:solidFill>
                            <a:schemeClr val="tx1"/>
                          </a:solidFill>
                          <a:latin typeface="Arial" pitchFamily="34" charset="0"/>
                          <a:ea typeface="宋体" pitchFamily="2" charset="-122"/>
                        </a:defRPr>
                      </a:lvl2pPr>
                      <a:lvl3pPr marL="1143000" indent="-228600" algn="l" eaLnBrk="0" hangingPunct="0">
                        <a:spcBef>
                          <a:spcPct val="20000"/>
                        </a:spcBef>
                        <a:defRPr sz="2000">
                          <a:solidFill>
                            <a:schemeClr val="tx1"/>
                          </a:solidFill>
                          <a:latin typeface="Arial" pitchFamily="34" charset="0"/>
                          <a:ea typeface="宋体" pitchFamily="2" charset="-122"/>
                        </a:defRPr>
                      </a:lvl3pPr>
                      <a:lvl4pPr marL="1600200" indent="-228600" algn="l" eaLnBrk="0" hangingPunct="0">
                        <a:spcBef>
                          <a:spcPct val="20000"/>
                        </a:spcBef>
                        <a:defRPr>
                          <a:solidFill>
                            <a:schemeClr val="tx1"/>
                          </a:solidFill>
                          <a:latin typeface="Arial" pitchFamily="34" charset="0"/>
                          <a:ea typeface="宋体" pitchFamily="2" charset="-122"/>
                        </a:defRPr>
                      </a:lvl4pPr>
                      <a:lvl5pPr marL="2057400" indent="-228600" algn="l" eaLnBrk="0" hangingPunct="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0" fontAlgn="base" latinLnBrk="0" hangingPunct="0">
                        <a:lnSpc>
                          <a:spcPct val="150000"/>
                        </a:lnSpc>
                        <a:spcBef>
                          <a:spcPct val="0"/>
                        </a:spcBef>
                        <a:spcAft>
                          <a:spcPct val="35000"/>
                        </a:spcAft>
                        <a:buClr>
                          <a:srgbClr val="678BA8"/>
                        </a:buClr>
                        <a:buSzTx/>
                        <a:buFontTx/>
                        <a:buNone/>
                        <a:tabLst/>
                      </a:pPr>
                      <a:r>
                        <a:rPr kumimoji="0" lang="zh-CN" altLang="en-US" sz="1900" b="1" u="none" strike="noStrike" cap="none" normalizeH="0" baseline="0" dirty="0">
                          <a:ln>
                            <a:noFill/>
                          </a:ln>
                          <a:solidFill>
                            <a:schemeClr val="bg1"/>
                          </a:solidFill>
                          <a:effectLst/>
                          <a:latin typeface="微软雅黑" pitchFamily="34" charset="-122"/>
                          <a:ea typeface="微软雅黑" pitchFamily="34" charset="-122"/>
                        </a:rPr>
                        <a:t>流产假期</a:t>
                      </a:r>
                      <a:endParaRPr kumimoji="0" lang="zh-CN" altLang="en-US" sz="1900" b="1" i="0" u="none" strike="noStrike" cap="none" normalizeH="0" baseline="0" dirty="0">
                        <a:ln>
                          <a:noFill/>
                        </a:ln>
                        <a:solidFill>
                          <a:schemeClr val="bg1"/>
                        </a:solidFill>
                        <a:effectLst/>
                        <a:latin typeface="微软雅黑" pitchFamily="34" charset="-122"/>
                        <a:ea typeface="微软雅黑" pitchFamily="34" charset="-122"/>
                        <a:cs typeface="楷体_GB2312"/>
                      </a:endParaRPr>
                    </a:p>
                  </a:txBody>
                  <a:tcPr marL="120000" marR="120000" marT="46811" marB="468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47061">
                <a:tc>
                  <a:txBody>
                    <a:bodyPr/>
                    <a:lstStyle>
                      <a:lvl1pPr algn="l" eaLnBrk="0" hangingPunct="0">
                        <a:spcBef>
                          <a:spcPct val="20000"/>
                        </a:spcBef>
                        <a:defRPr sz="2800">
                          <a:solidFill>
                            <a:schemeClr val="tx1"/>
                          </a:solidFill>
                          <a:latin typeface="Arial" pitchFamily="34" charset="0"/>
                          <a:ea typeface="宋体" pitchFamily="2" charset="-122"/>
                        </a:defRPr>
                      </a:lvl1pPr>
                      <a:lvl2pPr marL="742950" indent="-285750" algn="l" eaLnBrk="0" hangingPunct="0">
                        <a:spcBef>
                          <a:spcPct val="20000"/>
                        </a:spcBef>
                        <a:defRPr sz="2400">
                          <a:solidFill>
                            <a:schemeClr val="tx1"/>
                          </a:solidFill>
                          <a:latin typeface="Arial" pitchFamily="34" charset="0"/>
                          <a:ea typeface="宋体" pitchFamily="2" charset="-122"/>
                        </a:defRPr>
                      </a:lvl2pPr>
                      <a:lvl3pPr marL="1143000" indent="-228600" algn="l" eaLnBrk="0" hangingPunct="0">
                        <a:spcBef>
                          <a:spcPct val="20000"/>
                        </a:spcBef>
                        <a:defRPr sz="2000">
                          <a:solidFill>
                            <a:schemeClr val="tx1"/>
                          </a:solidFill>
                          <a:latin typeface="Arial" pitchFamily="34" charset="0"/>
                          <a:ea typeface="宋体" pitchFamily="2" charset="-122"/>
                        </a:defRPr>
                      </a:lvl3pPr>
                      <a:lvl4pPr marL="1600200" indent="-228600" algn="l" eaLnBrk="0" hangingPunct="0">
                        <a:spcBef>
                          <a:spcPct val="20000"/>
                        </a:spcBef>
                        <a:defRPr>
                          <a:solidFill>
                            <a:schemeClr val="tx1"/>
                          </a:solidFill>
                          <a:latin typeface="Arial" pitchFamily="34" charset="0"/>
                          <a:ea typeface="宋体" pitchFamily="2" charset="-122"/>
                        </a:defRPr>
                      </a:lvl4pPr>
                      <a:lvl5pPr marL="2057400" indent="-228600" algn="l" eaLnBrk="0" hangingPunct="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0" fontAlgn="base" latinLnBrk="0" hangingPunct="0">
                        <a:lnSpc>
                          <a:spcPct val="150000"/>
                        </a:lnSpc>
                        <a:spcBef>
                          <a:spcPct val="0"/>
                        </a:spcBef>
                        <a:spcAft>
                          <a:spcPct val="35000"/>
                        </a:spcAft>
                        <a:buClr>
                          <a:srgbClr val="678BA8"/>
                        </a:buClr>
                        <a:buSzTx/>
                        <a:buFontTx/>
                        <a:buNone/>
                        <a:tabLst/>
                      </a:pPr>
                      <a:r>
                        <a:rPr kumimoji="0" lang="zh-CN" altLang="en-US" sz="1900" b="1" u="none" strike="noStrike" cap="none" normalizeH="0" baseline="0" dirty="0">
                          <a:ln>
                            <a:noFill/>
                          </a:ln>
                          <a:solidFill>
                            <a:schemeClr val="bg1"/>
                          </a:solidFill>
                          <a:effectLst/>
                          <a:latin typeface="微软雅黑" pitchFamily="34" charset="-122"/>
                          <a:ea typeface="微软雅黑" pitchFamily="34" charset="-122"/>
                        </a:rPr>
                        <a:t>怀孕</a:t>
                      </a:r>
                      <a:r>
                        <a:rPr kumimoji="0" lang="en-US" altLang="zh-CN" sz="1900" b="1" u="none" strike="noStrike" cap="none" normalizeH="0" baseline="0" dirty="0">
                          <a:ln>
                            <a:noFill/>
                          </a:ln>
                          <a:solidFill>
                            <a:schemeClr val="bg1"/>
                          </a:solidFill>
                          <a:effectLst/>
                          <a:latin typeface="微软雅黑" pitchFamily="34" charset="-122"/>
                          <a:ea typeface="微软雅黑" pitchFamily="34" charset="-122"/>
                        </a:rPr>
                        <a:t>4</a:t>
                      </a:r>
                      <a:r>
                        <a:rPr kumimoji="0" lang="zh-CN" altLang="en-US" sz="1900" b="1" u="none" strike="noStrike" cap="none" normalizeH="0" baseline="0" dirty="0">
                          <a:ln>
                            <a:noFill/>
                          </a:ln>
                          <a:solidFill>
                            <a:schemeClr val="bg1"/>
                          </a:solidFill>
                          <a:effectLst/>
                          <a:latin typeface="微软雅黑" pitchFamily="34" charset="-122"/>
                          <a:ea typeface="微软雅黑" pitchFamily="34" charset="-122"/>
                        </a:rPr>
                        <a:t>个月以内</a:t>
                      </a:r>
                      <a:endParaRPr kumimoji="0" lang="zh-CN" altLang="en-US" sz="1900" b="1" i="0" u="none" strike="noStrike" cap="none" normalizeH="0" baseline="0" dirty="0">
                        <a:ln>
                          <a:noFill/>
                        </a:ln>
                        <a:solidFill>
                          <a:schemeClr val="bg1"/>
                        </a:solidFill>
                        <a:effectLst/>
                        <a:latin typeface="微软雅黑" pitchFamily="34" charset="-122"/>
                        <a:ea typeface="微软雅黑" pitchFamily="34" charset="-122"/>
                        <a:cs typeface="楷体_GB2312"/>
                      </a:endParaRPr>
                    </a:p>
                  </a:txBody>
                  <a:tcPr marL="120000" marR="120000" marT="46811" marB="468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lvl1pPr algn="l" eaLnBrk="0" hangingPunct="0">
                        <a:spcBef>
                          <a:spcPct val="20000"/>
                        </a:spcBef>
                        <a:defRPr sz="2800">
                          <a:solidFill>
                            <a:schemeClr val="tx1"/>
                          </a:solidFill>
                          <a:latin typeface="Arial" pitchFamily="34" charset="0"/>
                          <a:ea typeface="宋体" pitchFamily="2" charset="-122"/>
                        </a:defRPr>
                      </a:lvl1pPr>
                      <a:lvl2pPr marL="742950" indent="-285750" algn="l" eaLnBrk="0" hangingPunct="0">
                        <a:spcBef>
                          <a:spcPct val="20000"/>
                        </a:spcBef>
                        <a:defRPr sz="2400">
                          <a:solidFill>
                            <a:schemeClr val="tx1"/>
                          </a:solidFill>
                          <a:latin typeface="Arial" pitchFamily="34" charset="0"/>
                          <a:ea typeface="宋体" pitchFamily="2" charset="-122"/>
                        </a:defRPr>
                      </a:lvl2pPr>
                      <a:lvl3pPr marL="1143000" indent="-228600" algn="l" eaLnBrk="0" hangingPunct="0">
                        <a:spcBef>
                          <a:spcPct val="20000"/>
                        </a:spcBef>
                        <a:defRPr sz="2000">
                          <a:solidFill>
                            <a:schemeClr val="tx1"/>
                          </a:solidFill>
                          <a:latin typeface="Arial" pitchFamily="34" charset="0"/>
                          <a:ea typeface="宋体" pitchFamily="2" charset="-122"/>
                        </a:defRPr>
                      </a:lvl3pPr>
                      <a:lvl4pPr marL="1600200" indent="-228600" algn="l" eaLnBrk="0" hangingPunct="0">
                        <a:spcBef>
                          <a:spcPct val="20000"/>
                        </a:spcBef>
                        <a:defRPr>
                          <a:solidFill>
                            <a:schemeClr val="tx1"/>
                          </a:solidFill>
                          <a:latin typeface="Arial" pitchFamily="34" charset="0"/>
                          <a:ea typeface="宋体" pitchFamily="2" charset="-122"/>
                        </a:defRPr>
                      </a:lvl4pPr>
                      <a:lvl5pPr marL="2057400" indent="-228600" algn="l" eaLnBrk="0" hangingPunct="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0" fontAlgn="base" latinLnBrk="0" hangingPunct="0">
                        <a:lnSpc>
                          <a:spcPct val="150000"/>
                        </a:lnSpc>
                        <a:spcBef>
                          <a:spcPct val="0"/>
                        </a:spcBef>
                        <a:spcAft>
                          <a:spcPct val="35000"/>
                        </a:spcAft>
                        <a:buClr>
                          <a:srgbClr val="678BA8"/>
                        </a:buClr>
                        <a:buSzTx/>
                        <a:buFontTx/>
                        <a:buNone/>
                        <a:tabLst/>
                      </a:pPr>
                      <a:r>
                        <a:rPr kumimoji="0" lang="en-US" altLang="zh-CN" sz="1900" b="1" u="none" strike="noStrike" cap="none" normalizeH="0" baseline="0" dirty="0">
                          <a:ln>
                            <a:noFill/>
                          </a:ln>
                          <a:solidFill>
                            <a:schemeClr val="bg1"/>
                          </a:solidFill>
                          <a:effectLst/>
                          <a:latin typeface="微软雅黑" pitchFamily="34" charset="-122"/>
                          <a:ea typeface="微软雅黑" pitchFamily="34" charset="-122"/>
                        </a:rPr>
                        <a:t>15</a:t>
                      </a:r>
                      <a:r>
                        <a:rPr kumimoji="0" lang="zh-CN" altLang="en-US" sz="1900" b="1" u="none" strike="noStrike" cap="none" normalizeH="0" baseline="0" dirty="0">
                          <a:ln>
                            <a:noFill/>
                          </a:ln>
                          <a:solidFill>
                            <a:schemeClr val="bg1"/>
                          </a:solidFill>
                          <a:effectLst/>
                          <a:latin typeface="微软雅黑" pitchFamily="34" charset="-122"/>
                          <a:ea typeface="微软雅黑" pitchFamily="34" charset="-122"/>
                        </a:rPr>
                        <a:t>天</a:t>
                      </a:r>
                      <a:r>
                        <a:rPr kumimoji="0" lang="en-US" altLang="zh-CN" sz="1900" b="1" u="none" strike="noStrike" cap="none" normalizeH="0" baseline="0" dirty="0">
                          <a:ln>
                            <a:noFill/>
                          </a:ln>
                          <a:solidFill>
                            <a:schemeClr val="bg1"/>
                          </a:solidFill>
                          <a:effectLst/>
                          <a:latin typeface="微软雅黑" pitchFamily="34" charset="-122"/>
                          <a:ea typeface="微软雅黑" pitchFamily="34" charset="-122"/>
                        </a:rPr>
                        <a:t>,</a:t>
                      </a:r>
                      <a:r>
                        <a:rPr kumimoji="0" lang="zh-CN" altLang="en-US" sz="1900" b="1" u="none" strike="noStrike" cap="none" normalizeH="0" baseline="0" dirty="0">
                          <a:ln>
                            <a:noFill/>
                          </a:ln>
                          <a:solidFill>
                            <a:schemeClr val="bg1"/>
                          </a:solidFill>
                          <a:effectLst/>
                          <a:latin typeface="微软雅黑" pitchFamily="34" charset="-122"/>
                          <a:ea typeface="微软雅黑" pitchFamily="34" charset="-122"/>
                        </a:rPr>
                        <a:t>特殊情况由医务部门出具意见，可适当延长，但最多不超过</a:t>
                      </a:r>
                      <a:r>
                        <a:rPr kumimoji="0" lang="en-US" altLang="zh-CN" sz="1900" b="1" u="none" strike="noStrike" cap="none" normalizeH="0" baseline="0" dirty="0">
                          <a:ln>
                            <a:noFill/>
                          </a:ln>
                          <a:solidFill>
                            <a:schemeClr val="bg1"/>
                          </a:solidFill>
                          <a:effectLst/>
                          <a:latin typeface="微软雅黑" pitchFamily="34" charset="-122"/>
                          <a:ea typeface="微软雅黑" pitchFamily="34" charset="-122"/>
                        </a:rPr>
                        <a:t>30</a:t>
                      </a:r>
                      <a:r>
                        <a:rPr kumimoji="0" lang="zh-CN" altLang="en-US" sz="1900" b="1" u="none" strike="noStrike" cap="none" normalizeH="0" baseline="0" dirty="0">
                          <a:ln>
                            <a:noFill/>
                          </a:ln>
                          <a:solidFill>
                            <a:schemeClr val="bg1"/>
                          </a:solidFill>
                          <a:effectLst/>
                          <a:latin typeface="微软雅黑" pitchFamily="34" charset="-122"/>
                          <a:ea typeface="微软雅黑" pitchFamily="34" charset="-122"/>
                        </a:rPr>
                        <a:t>天。</a:t>
                      </a:r>
                      <a:endParaRPr kumimoji="0" lang="en-US" altLang="zh-CN" sz="1900" b="1" i="0" u="none" strike="noStrike" cap="none" normalizeH="0" baseline="0" dirty="0">
                        <a:ln>
                          <a:noFill/>
                        </a:ln>
                        <a:solidFill>
                          <a:schemeClr val="bg1"/>
                        </a:solidFill>
                        <a:effectLst/>
                        <a:latin typeface="微软雅黑" pitchFamily="34" charset="-122"/>
                        <a:ea typeface="微软雅黑" pitchFamily="34" charset="-122"/>
                        <a:cs typeface="楷体_GB2312"/>
                      </a:endParaRPr>
                    </a:p>
                  </a:txBody>
                  <a:tcPr marL="120000" marR="120000" marT="46811" marB="468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649519">
                <a:tc>
                  <a:txBody>
                    <a:bodyPr/>
                    <a:lstStyle>
                      <a:lvl1pPr algn="l" eaLnBrk="0" hangingPunct="0">
                        <a:spcBef>
                          <a:spcPct val="20000"/>
                        </a:spcBef>
                        <a:defRPr sz="2800">
                          <a:solidFill>
                            <a:schemeClr val="tx1"/>
                          </a:solidFill>
                          <a:latin typeface="Arial" pitchFamily="34" charset="0"/>
                          <a:ea typeface="宋体" pitchFamily="2" charset="-122"/>
                        </a:defRPr>
                      </a:lvl1pPr>
                      <a:lvl2pPr marL="742950" indent="-285750" algn="l" eaLnBrk="0" hangingPunct="0">
                        <a:spcBef>
                          <a:spcPct val="20000"/>
                        </a:spcBef>
                        <a:defRPr sz="2400">
                          <a:solidFill>
                            <a:schemeClr val="tx1"/>
                          </a:solidFill>
                          <a:latin typeface="Arial" pitchFamily="34" charset="0"/>
                          <a:ea typeface="宋体" pitchFamily="2" charset="-122"/>
                        </a:defRPr>
                      </a:lvl2pPr>
                      <a:lvl3pPr marL="1143000" indent="-228600" algn="l" eaLnBrk="0" hangingPunct="0">
                        <a:spcBef>
                          <a:spcPct val="20000"/>
                        </a:spcBef>
                        <a:defRPr sz="2000">
                          <a:solidFill>
                            <a:schemeClr val="tx1"/>
                          </a:solidFill>
                          <a:latin typeface="Arial" pitchFamily="34" charset="0"/>
                          <a:ea typeface="宋体" pitchFamily="2" charset="-122"/>
                        </a:defRPr>
                      </a:lvl3pPr>
                      <a:lvl4pPr marL="1600200" indent="-228600" algn="l" eaLnBrk="0" hangingPunct="0">
                        <a:spcBef>
                          <a:spcPct val="20000"/>
                        </a:spcBef>
                        <a:defRPr>
                          <a:solidFill>
                            <a:schemeClr val="tx1"/>
                          </a:solidFill>
                          <a:latin typeface="Arial" pitchFamily="34" charset="0"/>
                          <a:ea typeface="宋体" pitchFamily="2" charset="-122"/>
                        </a:defRPr>
                      </a:lvl4pPr>
                      <a:lvl5pPr marL="2057400" indent="-228600" algn="l" eaLnBrk="0" hangingPunct="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0" fontAlgn="base" latinLnBrk="0" hangingPunct="0">
                        <a:lnSpc>
                          <a:spcPct val="150000"/>
                        </a:lnSpc>
                        <a:spcBef>
                          <a:spcPct val="0"/>
                        </a:spcBef>
                        <a:spcAft>
                          <a:spcPct val="35000"/>
                        </a:spcAft>
                        <a:buClr>
                          <a:srgbClr val="678BA8"/>
                        </a:buClr>
                        <a:buSzTx/>
                        <a:buFontTx/>
                        <a:buNone/>
                        <a:tabLst/>
                      </a:pPr>
                      <a:r>
                        <a:rPr kumimoji="0" lang="zh-CN" altLang="en-US" sz="1900" b="1" u="none" strike="noStrike" cap="none" normalizeH="0" baseline="0" dirty="0">
                          <a:ln>
                            <a:noFill/>
                          </a:ln>
                          <a:solidFill>
                            <a:schemeClr val="bg1"/>
                          </a:solidFill>
                          <a:effectLst/>
                          <a:latin typeface="微软雅黑" pitchFamily="34" charset="-122"/>
                          <a:ea typeface="微软雅黑" pitchFamily="34" charset="-122"/>
                        </a:rPr>
                        <a:t>怀孕</a:t>
                      </a:r>
                      <a:r>
                        <a:rPr kumimoji="0" lang="en-US" altLang="zh-CN" sz="1900" b="1" u="none" strike="noStrike" cap="none" normalizeH="0" baseline="0" dirty="0">
                          <a:ln>
                            <a:noFill/>
                          </a:ln>
                          <a:solidFill>
                            <a:schemeClr val="bg1"/>
                          </a:solidFill>
                          <a:effectLst/>
                          <a:latin typeface="微软雅黑" pitchFamily="34" charset="-122"/>
                          <a:ea typeface="微软雅黑" pitchFamily="34" charset="-122"/>
                        </a:rPr>
                        <a:t>4</a:t>
                      </a:r>
                      <a:r>
                        <a:rPr kumimoji="0" lang="zh-CN" altLang="en-US" sz="1900" b="1" u="none" strike="noStrike" cap="none" normalizeH="0" baseline="0" dirty="0">
                          <a:ln>
                            <a:noFill/>
                          </a:ln>
                          <a:solidFill>
                            <a:schemeClr val="bg1"/>
                          </a:solidFill>
                          <a:effectLst/>
                          <a:latin typeface="微软雅黑" pitchFamily="34" charset="-122"/>
                          <a:ea typeface="微软雅黑" pitchFamily="34" charset="-122"/>
                        </a:rPr>
                        <a:t>个月</a:t>
                      </a:r>
                      <a:r>
                        <a:rPr kumimoji="0" lang="en-US" altLang="zh-CN" sz="1900" b="1" u="none" strike="noStrike" cap="none" normalizeH="0" baseline="0" dirty="0">
                          <a:ln>
                            <a:noFill/>
                          </a:ln>
                          <a:solidFill>
                            <a:schemeClr val="bg1"/>
                          </a:solidFill>
                          <a:effectLst/>
                          <a:latin typeface="微软雅黑" pitchFamily="34" charset="-122"/>
                          <a:ea typeface="微软雅黑" pitchFamily="34" charset="-122"/>
                        </a:rPr>
                        <a:t>(</a:t>
                      </a:r>
                      <a:r>
                        <a:rPr kumimoji="0" lang="zh-CN" altLang="en-US" sz="1900" b="1" u="none" strike="noStrike" cap="none" normalizeH="0" baseline="0" dirty="0">
                          <a:ln>
                            <a:noFill/>
                          </a:ln>
                          <a:solidFill>
                            <a:schemeClr val="bg1"/>
                          </a:solidFill>
                          <a:effectLst/>
                          <a:latin typeface="微软雅黑" pitchFamily="34" charset="-122"/>
                          <a:ea typeface="微软雅黑" pitchFamily="34" charset="-122"/>
                        </a:rPr>
                        <a:t>含</a:t>
                      </a:r>
                      <a:r>
                        <a:rPr kumimoji="0" lang="en-US" altLang="zh-CN" sz="1900" b="1" u="none" strike="noStrike" cap="none" normalizeH="0" baseline="0" dirty="0">
                          <a:ln>
                            <a:noFill/>
                          </a:ln>
                          <a:solidFill>
                            <a:schemeClr val="bg1"/>
                          </a:solidFill>
                          <a:effectLst/>
                          <a:latin typeface="微软雅黑" pitchFamily="34" charset="-122"/>
                          <a:ea typeface="微软雅黑" pitchFamily="34" charset="-122"/>
                        </a:rPr>
                        <a:t>)</a:t>
                      </a:r>
                      <a:r>
                        <a:rPr kumimoji="0" lang="zh-CN" altLang="en-US" sz="1900" b="1" u="none" strike="noStrike" cap="none" normalizeH="0" baseline="0" dirty="0">
                          <a:ln>
                            <a:noFill/>
                          </a:ln>
                          <a:solidFill>
                            <a:schemeClr val="bg1"/>
                          </a:solidFill>
                          <a:effectLst/>
                          <a:latin typeface="微软雅黑" pitchFamily="34" charset="-122"/>
                          <a:ea typeface="微软雅黑" pitchFamily="34" charset="-122"/>
                        </a:rPr>
                        <a:t>以上</a:t>
                      </a:r>
                      <a:endParaRPr kumimoji="0" lang="zh-CN" altLang="en-US" sz="1900" b="1" i="0" u="none" strike="noStrike" cap="none" normalizeH="0" baseline="0" dirty="0">
                        <a:ln>
                          <a:noFill/>
                        </a:ln>
                        <a:solidFill>
                          <a:schemeClr val="bg1"/>
                        </a:solidFill>
                        <a:effectLst/>
                        <a:latin typeface="微软雅黑" pitchFamily="34" charset="-122"/>
                        <a:ea typeface="微软雅黑" pitchFamily="34" charset="-122"/>
                        <a:cs typeface="楷体_GB2312"/>
                      </a:endParaRPr>
                    </a:p>
                  </a:txBody>
                  <a:tcPr marL="120000" marR="120000" marT="46811" marB="468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lvl1pPr algn="l" eaLnBrk="0" hangingPunct="0">
                        <a:spcBef>
                          <a:spcPct val="20000"/>
                        </a:spcBef>
                        <a:defRPr sz="2800">
                          <a:solidFill>
                            <a:schemeClr val="tx1"/>
                          </a:solidFill>
                          <a:latin typeface="Arial" pitchFamily="34" charset="0"/>
                          <a:ea typeface="宋体" pitchFamily="2" charset="-122"/>
                        </a:defRPr>
                      </a:lvl1pPr>
                      <a:lvl2pPr marL="742950" indent="-285750" algn="l" eaLnBrk="0" hangingPunct="0">
                        <a:spcBef>
                          <a:spcPct val="20000"/>
                        </a:spcBef>
                        <a:defRPr sz="2400">
                          <a:solidFill>
                            <a:schemeClr val="tx1"/>
                          </a:solidFill>
                          <a:latin typeface="Arial" pitchFamily="34" charset="0"/>
                          <a:ea typeface="宋体" pitchFamily="2" charset="-122"/>
                        </a:defRPr>
                      </a:lvl2pPr>
                      <a:lvl3pPr marL="1143000" indent="-228600" algn="l" eaLnBrk="0" hangingPunct="0">
                        <a:spcBef>
                          <a:spcPct val="20000"/>
                        </a:spcBef>
                        <a:defRPr sz="2000">
                          <a:solidFill>
                            <a:schemeClr val="tx1"/>
                          </a:solidFill>
                          <a:latin typeface="Arial" pitchFamily="34" charset="0"/>
                          <a:ea typeface="宋体" pitchFamily="2" charset="-122"/>
                        </a:defRPr>
                      </a:lvl3pPr>
                      <a:lvl4pPr marL="1600200" indent="-228600" algn="l" eaLnBrk="0" hangingPunct="0">
                        <a:spcBef>
                          <a:spcPct val="20000"/>
                        </a:spcBef>
                        <a:defRPr>
                          <a:solidFill>
                            <a:schemeClr val="tx1"/>
                          </a:solidFill>
                          <a:latin typeface="Arial" pitchFamily="34" charset="0"/>
                          <a:ea typeface="宋体" pitchFamily="2" charset="-122"/>
                        </a:defRPr>
                      </a:lvl4pPr>
                      <a:lvl5pPr marL="2057400" indent="-228600" algn="l" eaLnBrk="0" hangingPunct="0">
                        <a:spcBef>
                          <a:spcPct val="20000"/>
                        </a:spcBef>
                        <a:defRPr>
                          <a:solidFill>
                            <a:schemeClr val="tx1"/>
                          </a:solidFill>
                          <a:latin typeface="Arial"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0" fontAlgn="base" latinLnBrk="0" hangingPunct="0">
                        <a:lnSpc>
                          <a:spcPct val="150000"/>
                        </a:lnSpc>
                        <a:spcBef>
                          <a:spcPct val="0"/>
                        </a:spcBef>
                        <a:spcAft>
                          <a:spcPct val="35000"/>
                        </a:spcAft>
                        <a:buClr>
                          <a:srgbClr val="678BA8"/>
                        </a:buClr>
                        <a:buSzTx/>
                        <a:buFontTx/>
                        <a:buNone/>
                        <a:tabLst/>
                      </a:pPr>
                      <a:r>
                        <a:rPr kumimoji="0" lang="en-US" altLang="zh-CN" sz="1900" b="1" u="none" strike="noStrike" cap="none" normalizeH="0" baseline="0" dirty="0">
                          <a:ln>
                            <a:noFill/>
                          </a:ln>
                          <a:solidFill>
                            <a:schemeClr val="bg1"/>
                          </a:solidFill>
                          <a:effectLst/>
                          <a:latin typeface="微软雅黑" pitchFamily="34" charset="-122"/>
                          <a:ea typeface="微软雅黑" pitchFamily="34" charset="-122"/>
                        </a:rPr>
                        <a:t>42</a:t>
                      </a:r>
                      <a:r>
                        <a:rPr kumimoji="0" lang="zh-CN" altLang="en-US" sz="1900" b="1" u="none" strike="noStrike" cap="none" normalizeH="0" baseline="0" dirty="0">
                          <a:ln>
                            <a:noFill/>
                          </a:ln>
                          <a:solidFill>
                            <a:schemeClr val="bg1"/>
                          </a:solidFill>
                          <a:effectLst/>
                          <a:latin typeface="微软雅黑" pitchFamily="34" charset="-122"/>
                          <a:ea typeface="微软雅黑" pitchFamily="34" charset="-122"/>
                        </a:rPr>
                        <a:t>天</a:t>
                      </a:r>
                      <a:endParaRPr kumimoji="0" lang="zh-CN" altLang="en-US" sz="1900" b="1" i="0" u="none" strike="noStrike" cap="none" normalizeH="0" baseline="0" dirty="0">
                        <a:ln>
                          <a:noFill/>
                        </a:ln>
                        <a:solidFill>
                          <a:schemeClr val="bg1"/>
                        </a:solidFill>
                        <a:effectLst/>
                        <a:latin typeface="微软雅黑" pitchFamily="34" charset="-122"/>
                        <a:ea typeface="微软雅黑" pitchFamily="34" charset="-122"/>
                        <a:cs typeface="楷体_GB2312"/>
                      </a:endParaRPr>
                    </a:p>
                  </a:txBody>
                  <a:tcPr marL="120000" marR="120000" marT="46811" marB="468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bl>
          </a:graphicData>
        </a:graphic>
      </p:graphicFrame>
      <p:sp>
        <p:nvSpPr>
          <p:cNvPr id="13" name="文本占位符 2"/>
          <p:cNvSpPr txBox="1">
            <a:spLocks/>
          </p:cNvSpPr>
          <p:nvPr/>
        </p:nvSpPr>
        <p:spPr>
          <a:xfrm>
            <a:off x="6724349" y="1971222"/>
            <a:ext cx="7488767" cy="4224867"/>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000" dirty="0">
                <a:solidFill>
                  <a:schemeClr val="tx1"/>
                </a:solidFill>
                <a:latin typeface="微软雅黑" panose="020B0503020204020204" pitchFamily="34" charset="-122"/>
                <a:ea typeface="微软雅黑" panose="020B0503020204020204" pitchFamily="34" charset="-122"/>
              </a:rPr>
              <a:t>已婚女员工怀孕流产</a:t>
            </a:r>
          </a:p>
        </p:txBody>
      </p:sp>
      <p:sp>
        <p:nvSpPr>
          <p:cNvPr id="14" name="文本框 13"/>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16" name="椭圆 15"/>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1337500076"/>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diamond(in)">
                                      <p:cBhvr>
                                        <p:cTn id="16" dur="500"/>
                                        <p:tgtEl>
                                          <p:spTgt spid="10">
                                            <p:txEl>
                                              <p:pRg st="0" end="0"/>
                                            </p:txEl>
                                          </p:spTgt>
                                        </p:tgtEl>
                                      </p:cBhvr>
                                    </p:animEffect>
                                  </p:childTnLst>
                                </p:cTn>
                              </p:par>
                            </p:childTnLst>
                          </p:cTn>
                        </p:par>
                        <p:par>
                          <p:cTn id="17" fill="hold">
                            <p:stCondLst>
                              <p:cond delay="1000"/>
                            </p:stCondLst>
                            <p:childTnLst>
                              <p:par>
                                <p:cTn id="18" presetID="8" presetClass="entr" presetSubtype="16" fill="hold" grpId="0" nodeType="after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diamond(in)">
                                      <p:cBhvr>
                                        <p:cTn id="20" dur="500"/>
                                        <p:tgtEl>
                                          <p:spTgt spid="10">
                                            <p:txEl>
                                              <p:pRg st="1" end="1"/>
                                            </p:txEl>
                                          </p:spTgt>
                                        </p:tgtEl>
                                      </p:cBhvr>
                                    </p:animEffect>
                                  </p:childTnLst>
                                </p:cTn>
                              </p:par>
                            </p:childTnLst>
                          </p:cTn>
                        </p:par>
                        <p:par>
                          <p:cTn id="21" fill="hold">
                            <p:stCondLst>
                              <p:cond delay="1500"/>
                            </p:stCondLst>
                            <p:childTnLst>
                              <p:par>
                                <p:cTn id="22" presetID="8" presetClass="entr" presetSubtype="16" fill="hold" grpId="0" nodeType="after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diamond(in)">
                                      <p:cBhvr>
                                        <p:cTn id="24" dur="500"/>
                                        <p:tgtEl>
                                          <p:spTgt spid="10">
                                            <p:txEl>
                                              <p:pRg st="2" end="2"/>
                                            </p:txEl>
                                          </p:spTgt>
                                        </p:tgtEl>
                                      </p:cBhvr>
                                    </p:animEffect>
                                  </p:childTnLst>
                                </p:cTn>
                              </p:par>
                            </p:childTnLst>
                          </p:cTn>
                        </p:par>
                        <p:par>
                          <p:cTn id="25" fill="hold">
                            <p:stCondLst>
                              <p:cond delay="2000"/>
                            </p:stCondLst>
                            <p:childTnLst>
                              <p:par>
                                <p:cTn id="26" presetID="53"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500"/>
                            </p:stCondLst>
                            <p:childTnLst>
                              <p:par>
                                <p:cTn id="32" presetID="53" presetClass="entr" presetSubtype="0" fill="hold" grpId="0" nodeType="after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p:cTn id="3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1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3" grpId="0" build="p"/>
      <p:bldP spid="14" grpId="0"/>
      <p:bldP spid="16"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096685" y="2421467"/>
            <a:ext cx="5566833" cy="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cxnSp>
        <p:nvCxnSpPr>
          <p:cNvPr id="7" name="直接连接符 6"/>
          <p:cNvCxnSpPr/>
          <p:nvPr/>
        </p:nvCxnSpPr>
        <p:spPr>
          <a:xfrm>
            <a:off x="1390651" y="2468033"/>
            <a:ext cx="9410700"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207684" y="2766182"/>
            <a:ext cx="7776633" cy="2883610"/>
          </a:xfrm>
          <a:prstGeom prst="rect">
            <a:avLst/>
          </a:prstGeom>
        </p:spPr>
        <p:txBody>
          <a:bodyPr>
            <a:spAutoFit/>
          </a:bodyPr>
          <a:lstStyle/>
          <a:p>
            <a:pPr>
              <a:lnSpc>
                <a:spcPct val="150000"/>
              </a:lnSpc>
              <a:spcBef>
                <a:spcPts val="800"/>
              </a:spcBef>
              <a:buClr>
                <a:schemeClr val="accent6">
                  <a:lumMod val="75000"/>
                </a:schemeClr>
              </a:buClr>
              <a:buFont typeface="Wingdings" pitchFamily="2" charset="2"/>
              <a:buChar char="n"/>
              <a:defRPr/>
            </a:pPr>
            <a:r>
              <a:rPr lang="zh-CN" altLang="en-US" sz="1867" b="1" dirty="0">
                <a:latin typeface="微软雅黑" pitchFamily="34" charset="-122"/>
                <a:ea typeface="微软雅黑" pitchFamily="34" charset="-122"/>
              </a:rPr>
              <a:t>产假工资又叫生育津贴，社会保险中生育保险的相关规定如下：</a:t>
            </a:r>
          </a:p>
          <a:p>
            <a:pPr>
              <a:lnSpc>
                <a:spcPct val="150000"/>
              </a:lnSpc>
              <a:spcBef>
                <a:spcPts val="800"/>
              </a:spcBef>
              <a:buClr>
                <a:schemeClr val="accent6">
                  <a:lumMod val="75000"/>
                </a:schemeClr>
              </a:buClr>
              <a:buFont typeface="Wingdings" pitchFamily="2" charset="2"/>
              <a:buChar char="n"/>
              <a:defRPr/>
            </a:pPr>
            <a:r>
              <a:rPr lang="zh-CN" altLang="en-US" sz="1867" dirty="0">
                <a:latin typeface="微软雅黑" pitchFamily="34" charset="-122"/>
                <a:ea typeface="微软雅黑" pitchFamily="34" charset="-122"/>
              </a:rPr>
              <a:t>女职工按规定享受产假期间的</a:t>
            </a:r>
            <a:r>
              <a:rPr lang="zh-CN" altLang="en-US" sz="1867" dirty="0">
                <a:solidFill>
                  <a:srgbClr val="00B0F0"/>
                </a:solidFill>
                <a:latin typeface="微软雅黑" pitchFamily="34" charset="-122"/>
                <a:ea typeface="微软雅黑" pitchFamily="34" charset="-122"/>
              </a:rPr>
              <a:t>生育津贴</a:t>
            </a:r>
            <a:r>
              <a:rPr lang="zh-CN" altLang="en-US" sz="1867" dirty="0">
                <a:latin typeface="微软雅黑" pitchFamily="34" charset="-122"/>
                <a:ea typeface="微软雅黑" pitchFamily="34" charset="-122"/>
              </a:rPr>
              <a:t>，生育津贴按照女职工本人生育当月的缴费基数除以</a:t>
            </a:r>
            <a:r>
              <a:rPr lang="en-US" altLang="zh-CN" sz="1867" dirty="0">
                <a:latin typeface="微软雅黑" pitchFamily="34" charset="-122"/>
                <a:ea typeface="微软雅黑" pitchFamily="34" charset="-122"/>
              </a:rPr>
              <a:t>30</a:t>
            </a:r>
            <a:r>
              <a:rPr lang="zh-CN" altLang="en-US" sz="1867" dirty="0">
                <a:latin typeface="微软雅黑" pitchFamily="34" charset="-122"/>
                <a:ea typeface="微软雅黑" pitchFamily="34" charset="-122"/>
              </a:rPr>
              <a:t>再乘以产假天数计算，生育津贴为女职工产假期间的工资。</a:t>
            </a:r>
          </a:p>
          <a:p>
            <a:pPr>
              <a:lnSpc>
                <a:spcPct val="150000"/>
              </a:lnSpc>
              <a:spcBef>
                <a:spcPts val="800"/>
              </a:spcBef>
              <a:buClr>
                <a:schemeClr val="accent6">
                  <a:lumMod val="75000"/>
                </a:schemeClr>
              </a:buClr>
              <a:buFont typeface="Wingdings" pitchFamily="2" charset="2"/>
              <a:buChar char="n"/>
              <a:defRPr/>
            </a:pPr>
            <a:r>
              <a:rPr lang="zh-CN" altLang="en-US" sz="1867" dirty="0">
                <a:latin typeface="微软雅黑" pitchFamily="34" charset="-122"/>
                <a:ea typeface="微软雅黑" pitchFamily="34" charset="-122"/>
              </a:rPr>
              <a:t>生育津贴由社会保险经办机构拨付到用人单位，用人单位按实际金额发放员工生育津贴。</a:t>
            </a:r>
          </a:p>
        </p:txBody>
      </p:sp>
      <p:sp>
        <p:nvSpPr>
          <p:cNvPr id="11" name="燕尾形 10"/>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燕尾形 11"/>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文本框 12"/>
          <p:cNvSpPr txBox="1"/>
          <p:nvPr/>
        </p:nvSpPr>
        <p:spPr>
          <a:xfrm>
            <a:off x="709386" y="93508"/>
            <a:ext cx="2393604"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05</a:t>
            </a:r>
            <a:r>
              <a:rPr lang="zh-CN" altLang="en-US" sz="2400" dirty="0">
                <a:solidFill>
                  <a:schemeClr val="bg1"/>
                </a:solidFill>
                <a:latin typeface="微软雅黑" panose="020B0503020204020204" pitchFamily="34" charset="-122"/>
                <a:ea typeface="微软雅黑" panose="020B0503020204020204" pitchFamily="34" charset="-122"/>
              </a:rPr>
              <a:t>产假工资计算</a:t>
            </a:r>
          </a:p>
        </p:txBody>
      </p:sp>
      <p:sp>
        <p:nvSpPr>
          <p:cNvPr id="14" name="文本框 13"/>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16" name="椭圆 15"/>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grpSp>
        <p:nvGrpSpPr>
          <p:cNvPr id="18" name="组合 17"/>
          <p:cNvGrpSpPr/>
          <p:nvPr/>
        </p:nvGrpSpPr>
        <p:grpSpPr>
          <a:xfrm>
            <a:off x="951023" y="1921956"/>
            <a:ext cx="1256661" cy="1092153"/>
            <a:chOff x="2694476" y="858160"/>
            <a:chExt cx="1256661" cy="1092153"/>
          </a:xfrm>
        </p:grpSpPr>
        <p:grpSp>
          <p:nvGrpSpPr>
            <p:cNvPr id="19" name="组合 18"/>
            <p:cNvGrpSpPr/>
            <p:nvPr/>
          </p:nvGrpSpPr>
          <p:grpSpPr>
            <a:xfrm>
              <a:off x="2694476" y="858160"/>
              <a:ext cx="1256661" cy="1092153"/>
              <a:chOff x="3112298" y="1278043"/>
              <a:chExt cx="1635013" cy="1420976"/>
            </a:xfrm>
          </p:grpSpPr>
          <p:sp>
            <p:nvSpPr>
              <p:cNvPr id="21"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22" name="Freeform 5"/>
              <p:cNvSpPr>
                <a:spLocks/>
              </p:cNvSpPr>
              <p:nvPr/>
            </p:nvSpPr>
            <p:spPr bwMode="auto">
              <a:xfrm>
                <a:off x="3329423" y="1479822"/>
                <a:ext cx="1202037" cy="104468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20" name="文本框 19"/>
            <p:cNvSpPr txBox="1"/>
            <p:nvPr/>
          </p:nvSpPr>
          <p:spPr>
            <a:xfrm>
              <a:off x="2987648" y="1067362"/>
              <a:ext cx="697627" cy="707886"/>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产假</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工资</a:t>
              </a:r>
            </a:p>
          </p:txBody>
        </p:sp>
      </p:grpSp>
    </p:spTree>
    <p:extLst>
      <p:ext uri="{BB962C8B-B14F-4D97-AF65-F5344CB8AC3E}">
        <p14:creationId xmlns:p14="http://schemas.microsoft.com/office/powerpoint/2010/main" val="469346354"/>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1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par>
                          <p:cTn id="23" fill="hold" nodeType="afterGroup">
                            <p:stCondLst>
                              <p:cond delay="1000"/>
                            </p:stCondLst>
                            <p:childTnLst>
                              <p:par>
                                <p:cTn id="24" presetID="1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Bottom)">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燕尾形 6"/>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文本框 7"/>
          <p:cNvSpPr txBox="1"/>
          <p:nvPr/>
        </p:nvSpPr>
        <p:spPr>
          <a:xfrm>
            <a:off x="709386" y="93508"/>
            <a:ext cx="1470274"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05</a:t>
            </a:r>
            <a:r>
              <a:rPr lang="zh-CN" altLang="en-US" sz="2400" dirty="0">
                <a:solidFill>
                  <a:schemeClr val="bg1"/>
                </a:solidFill>
                <a:latin typeface="微软雅黑" panose="020B0503020204020204" pitchFamily="34" charset="-122"/>
                <a:ea typeface="微软雅黑" panose="020B0503020204020204" pitchFamily="34" charset="-122"/>
              </a:rPr>
              <a:t>哺乳假</a:t>
            </a:r>
          </a:p>
        </p:txBody>
      </p:sp>
      <p:grpSp>
        <p:nvGrpSpPr>
          <p:cNvPr id="9" name="组合 8"/>
          <p:cNvGrpSpPr>
            <a:grpSpLocks/>
          </p:cNvGrpSpPr>
          <p:nvPr/>
        </p:nvGrpSpPr>
        <p:grpSpPr bwMode="auto">
          <a:xfrm>
            <a:off x="1121228" y="2526695"/>
            <a:ext cx="1966384" cy="2734734"/>
            <a:chOff x="4504410" y="1516287"/>
            <a:chExt cx="3330370" cy="1998222"/>
          </a:xfrm>
        </p:grpSpPr>
        <p:sp>
          <p:nvSpPr>
            <p:cNvPr id="10" name="任意多边形 9"/>
            <p:cNvSpPr/>
            <p:nvPr/>
          </p:nvSpPr>
          <p:spPr>
            <a:xfrm>
              <a:off x="4504410" y="1516287"/>
              <a:ext cx="3330369"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00B0F0"/>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lIns="162560" tIns="162560" rIns="162560" bIns="162560" spcCol="1270" anchor="ctr"/>
            <a:lstStyle/>
            <a:p>
              <a:pPr algn="ctr" defTabSz="1896486">
                <a:lnSpc>
                  <a:spcPct val="90000"/>
                </a:lnSpc>
                <a:spcAft>
                  <a:spcPct val="35000"/>
                </a:spcAft>
                <a:defRPr/>
              </a:pPr>
              <a:endParaRPr lang="en-US" sz="4267" dirty="0">
                <a:solidFill>
                  <a:srgbClr val="FFFFFF"/>
                </a:solidFill>
                <a:latin typeface="微软雅黑" pitchFamily="34" charset="-122"/>
                <a:ea typeface="微软雅黑" pitchFamily="34" charset="-122"/>
              </a:endParaRPr>
            </a:p>
          </p:txBody>
        </p:sp>
        <p:grpSp>
          <p:nvGrpSpPr>
            <p:cNvPr id="11" name="组合 29"/>
            <p:cNvGrpSpPr>
              <a:grpSpLocks/>
            </p:cNvGrpSpPr>
            <p:nvPr/>
          </p:nvGrpSpPr>
          <p:grpSpPr bwMode="auto">
            <a:xfrm>
              <a:off x="4504410" y="1629190"/>
              <a:ext cx="3330370" cy="431504"/>
              <a:chOff x="841001" y="1629190"/>
              <a:chExt cx="3330370" cy="431504"/>
            </a:xfrm>
          </p:grpSpPr>
          <p:sp>
            <p:nvSpPr>
              <p:cNvPr id="13" name="矩形 12"/>
              <p:cNvSpPr/>
              <p:nvPr/>
            </p:nvSpPr>
            <p:spPr>
              <a:xfrm>
                <a:off x="841001" y="1629190"/>
                <a:ext cx="3330370" cy="43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rgbClr val="00B0F0"/>
                  </a:solidFill>
                  <a:latin typeface="微软雅黑" pitchFamily="34" charset="-122"/>
                  <a:ea typeface="微软雅黑" pitchFamily="34" charset="-122"/>
                </a:endParaRPr>
              </a:p>
            </p:txBody>
          </p:sp>
          <p:sp>
            <p:nvSpPr>
              <p:cNvPr id="14" name="TextBox 6"/>
              <p:cNvSpPr txBox="1"/>
              <p:nvPr/>
            </p:nvSpPr>
            <p:spPr>
              <a:xfrm>
                <a:off x="841001" y="1638469"/>
                <a:ext cx="3330370" cy="348903"/>
              </a:xfrm>
              <a:prstGeom prst="rect">
                <a:avLst/>
              </a:prstGeom>
              <a:noFill/>
            </p:spPr>
            <p:txBody>
              <a:bodyPr>
                <a:spAutoFit/>
              </a:bodyPr>
              <a:lstStyle/>
              <a:p>
                <a:pPr algn="ctr">
                  <a:lnSpc>
                    <a:spcPct val="130000"/>
                  </a:lnSpc>
                  <a:defRPr/>
                </a:pPr>
                <a:r>
                  <a:rPr lang="zh-CN" altLang="en-US" sz="2133" b="1" dirty="0">
                    <a:latin typeface="微软雅黑" pitchFamily="34" charset="-122"/>
                    <a:ea typeface="微软雅黑" pitchFamily="34" charset="-122"/>
                  </a:rPr>
                  <a:t>前提</a:t>
                </a:r>
              </a:p>
            </p:txBody>
          </p:sp>
        </p:grpSp>
        <p:sp>
          <p:nvSpPr>
            <p:cNvPr id="12" name="TextBox 6"/>
            <p:cNvSpPr txBox="1">
              <a:spLocks noChangeArrowheads="1"/>
            </p:cNvSpPr>
            <p:nvPr/>
          </p:nvSpPr>
          <p:spPr bwMode="auto">
            <a:xfrm>
              <a:off x="4576421" y="2109730"/>
              <a:ext cx="3186350" cy="88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1867">
                  <a:solidFill>
                    <a:schemeClr val="bg1"/>
                  </a:solidFill>
                  <a:latin typeface="微软雅黑" panose="020B0503020204020204" pitchFamily="34" charset="-122"/>
                  <a:ea typeface="微软雅黑" panose="020B0503020204020204" pitchFamily="34" charset="-122"/>
                </a:rPr>
                <a:t>遵守国家计划生育政策（已婚、计划内生育）。</a:t>
              </a:r>
            </a:p>
          </p:txBody>
        </p:sp>
      </p:grpSp>
      <p:grpSp>
        <p:nvGrpSpPr>
          <p:cNvPr id="15" name="组合 14"/>
          <p:cNvGrpSpPr>
            <a:grpSpLocks/>
          </p:cNvGrpSpPr>
          <p:nvPr/>
        </p:nvGrpSpPr>
        <p:grpSpPr bwMode="auto">
          <a:xfrm>
            <a:off x="3436861" y="2526695"/>
            <a:ext cx="7681384" cy="2734733"/>
            <a:chOff x="8167816" y="1516287"/>
            <a:chExt cx="3351688" cy="2052000"/>
          </a:xfrm>
        </p:grpSpPr>
        <p:sp>
          <p:nvSpPr>
            <p:cNvPr id="16" name="任意多边形 15"/>
            <p:cNvSpPr/>
            <p:nvPr/>
          </p:nvSpPr>
          <p:spPr>
            <a:xfrm>
              <a:off x="8167817" y="1516287"/>
              <a:ext cx="3330369" cy="2052000"/>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00B0F0"/>
            </a:solidFill>
            <a:ln>
              <a:noFill/>
            </a:ln>
          </p:spPr>
          <p:style>
            <a:lnRef idx="1">
              <a:schemeClr val="accent5"/>
            </a:lnRef>
            <a:fillRef idx="3">
              <a:schemeClr val="accent5"/>
            </a:fillRef>
            <a:effectRef idx="2">
              <a:schemeClr val="accent5"/>
            </a:effectRef>
            <a:fontRef idx="minor">
              <a:schemeClr val="lt1"/>
            </a:fontRef>
          </p:style>
          <p:txBody>
            <a:bodyPr lIns="162560" tIns="162560" rIns="162560" bIns="162560" spcCol="1270" anchor="ctr"/>
            <a:lstStyle/>
            <a:p>
              <a:pPr algn="ctr" defTabSz="1896486">
                <a:lnSpc>
                  <a:spcPct val="90000"/>
                </a:lnSpc>
                <a:spcAft>
                  <a:spcPct val="35000"/>
                </a:spcAft>
                <a:defRPr/>
              </a:pPr>
              <a:endParaRPr lang="en-US" sz="4267" dirty="0">
                <a:solidFill>
                  <a:srgbClr val="FFFFFF"/>
                </a:solidFill>
                <a:latin typeface="Segoe UI"/>
              </a:endParaRPr>
            </a:p>
          </p:txBody>
        </p:sp>
        <p:grpSp>
          <p:nvGrpSpPr>
            <p:cNvPr id="17" name="组合 35"/>
            <p:cNvGrpSpPr>
              <a:grpSpLocks/>
            </p:cNvGrpSpPr>
            <p:nvPr/>
          </p:nvGrpSpPr>
          <p:grpSpPr bwMode="auto">
            <a:xfrm>
              <a:off x="8167816" y="1629052"/>
              <a:ext cx="3330445" cy="432000"/>
              <a:chOff x="841001" y="1629052"/>
              <a:chExt cx="3330445" cy="432000"/>
            </a:xfrm>
          </p:grpSpPr>
          <p:sp>
            <p:nvSpPr>
              <p:cNvPr id="19" name="矩形 18"/>
              <p:cNvSpPr/>
              <p:nvPr/>
            </p:nvSpPr>
            <p:spPr>
              <a:xfrm>
                <a:off x="841001" y="1629052"/>
                <a:ext cx="333044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20" name="TextBox 6"/>
              <p:cNvSpPr txBox="1"/>
              <p:nvPr/>
            </p:nvSpPr>
            <p:spPr>
              <a:xfrm>
                <a:off x="841001" y="1638582"/>
                <a:ext cx="3330445" cy="358293"/>
              </a:xfrm>
              <a:prstGeom prst="rect">
                <a:avLst/>
              </a:prstGeom>
              <a:noFill/>
            </p:spPr>
            <p:txBody>
              <a:bodyPr>
                <a:spAutoFit/>
              </a:bodyPr>
              <a:lstStyle/>
              <a:p>
                <a:pPr algn="ctr">
                  <a:lnSpc>
                    <a:spcPct val="130000"/>
                  </a:lnSpc>
                  <a:defRPr/>
                </a:pPr>
                <a:r>
                  <a:rPr lang="zh-CN" altLang="en-US" sz="2133" b="1" dirty="0">
                    <a:latin typeface="微软雅黑" pitchFamily="34" charset="-122"/>
                    <a:ea typeface="微软雅黑" pitchFamily="34" charset="-122"/>
                  </a:rPr>
                  <a:t>时间</a:t>
                </a:r>
              </a:p>
            </p:txBody>
          </p:sp>
        </p:grpSp>
        <p:sp>
          <p:nvSpPr>
            <p:cNvPr id="18" name="TextBox 6"/>
            <p:cNvSpPr txBox="1">
              <a:spLocks noChangeArrowheads="1"/>
            </p:cNvSpPr>
            <p:nvPr/>
          </p:nvSpPr>
          <p:spPr bwMode="auto">
            <a:xfrm>
              <a:off x="8209712" y="2068787"/>
              <a:ext cx="3309792" cy="147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1867">
                  <a:solidFill>
                    <a:schemeClr val="bg1"/>
                  </a:solidFill>
                  <a:latin typeface="微软雅黑" panose="020B0503020204020204" pitchFamily="34" charset="-122"/>
                  <a:ea typeface="微软雅黑" panose="020B0503020204020204" pitchFamily="34" charset="-122"/>
                </a:rPr>
                <a:t>1</a:t>
              </a:r>
              <a:r>
                <a:rPr lang="zh-CN" altLang="en-US" sz="1867">
                  <a:solidFill>
                    <a:schemeClr val="bg1"/>
                  </a:solidFill>
                  <a:latin typeface="微软雅黑" panose="020B0503020204020204" pitchFamily="34" charset="-122"/>
                  <a:ea typeface="微软雅黑" panose="020B0503020204020204" pitchFamily="34" charset="-122"/>
                </a:rPr>
                <a:t>、有不满一周岁婴儿的女职工，每天两次，每次</a:t>
              </a:r>
              <a:r>
                <a:rPr lang="en-US" altLang="zh-CN" sz="1867">
                  <a:solidFill>
                    <a:schemeClr val="bg1"/>
                  </a:solidFill>
                  <a:latin typeface="微软雅黑" panose="020B0503020204020204" pitchFamily="34" charset="-122"/>
                  <a:ea typeface="微软雅黑" panose="020B0503020204020204" pitchFamily="34" charset="-122"/>
                </a:rPr>
                <a:t>30</a:t>
              </a:r>
              <a:r>
                <a:rPr lang="zh-CN" altLang="en-US" sz="1867">
                  <a:solidFill>
                    <a:schemeClr val="bg1"/>
                  </a:solidFill>
                  <a:latin typeface="微软雅黑" panose="020B0503020204020204" pitchFamily="34" charset="-122"/>
                  <a:ea typeface="微软雅黑" panose="020B0503020204020204" pitchFamily="34" charset="-122"/>
                </a:rPr>
                <a:t>分钟（包括路途时间，也可合并为每天一小时，但不能累积存休）直至婴儿一周岁。</a:t>
              </a:r>
            </a:p>
            <a:p>
              <a:pPr eaLnBrk="1" hangingPunct="1">
                <a:lnSpc>
                  <a:spcPct val="130000"/>
                </a:lnSpc>
              </a:pPr>
              <a:r>
                <a:rPr lang="en-US" altLang="zh-CN" sz="1867">
                  <a:solidFill>
                    <a:schemeClr val="bg1"/>
                  </a:solidFill>
                  <a:latin typeface="微软雅黑" panose="020B0503020204020204" pitchFamily="34" charset="-122"/>
                  <a:ea typeface="微软雅黑" panose="020B0503020204020204" pitchFamily="34" charset="-122"/>
                </a:rPr>
                <a:t>2</a:t>
              </a:r>
              <a:r>
                <a:rPr lang="zh-CN" altLang="en-US" sz="1867">
                  <a:solidFill>
                    <a:schemeClr val="bg1"/>
                  </a:solidFill>
                  <a:latin typeface="微软雅黑" panose="020B0503020204020204" pitchFamily="34" charset="-122"/>
                  <a:ea typeface="微软雅黑" panose="020B0503020204020204" pitchFamily="34" charset="-122"/>
                </a:rPr>
                <a:t>、多胞胎生育的，每多哺乳一名婴儿，每次增加</a:t>
              </a:r>
              <a:r>
                <a:rPr lang="en-US" altLang="zh-CN" sz="1867">
                  <a:solidFill>
                    <a:schemeClr val="bg1"/>
                  </a:solidFill>
                  <a:latin typeface="微软雅黑" panose="020B0503020204020204" pitchFamily="34" charset="-122"/>
                  <a:ea typeface="微软雅黑" panose="020B0503020204020204" pitchFamily="34" charset="-122"/>
                </a:rPr>
                <a:t>30</a:t>
              </a:r>
              <a:r>
                <a:rPr lang="zh-CN" altLang="en-US" sz="1867">
                  <a:solidFill>
                    <a:schemeClr val="bg1"/>
                  </a:solidFill>
                  <a:latin typeface="微软雅黑" panose="020B0503020204020204" pitchFamily="34" charset="-122"/>
                  <a:ea typeface="微软雅黑" panose="020B0503020204020204" pitchFamily="34" charset="-122"/>
                </a:rPr>
                <a:t>分钟。</a:t>
              </a:r>
            </a:p>
            <a:p>
              <a:pPr eaLnBrk="1" hangingPunct="1">
                <a:lnSpc>
                  <a:spcPct val="130000"/>
                </a:lnSpc>
              </a:pPr>
              <a:r>
                <a:rPr lang="en-US" altLang="zh-CN" sz="1867">
                  <a:solidFill>
                    <a:schemeClr val="bg1"/>
                  </a:solidFill>
                  <a:latin typeface="微软雅黑" panose="020B0503020204020204" pitchFamily="34" charset="-122"/>
                  <a:ea typeface="微软雅黑" panose="020B0503020204020204" pitchFamily="34" charset="-122"/>
                </a:rPr>
                <a:t>3</a:t>
              </a:r>
              <a:r>
                <a:rPr lang="zh-CN" altLang="en-US" sz="1867">
                  <a:solidFill>
                    <a:schemeClr val="bg1"/>
                  </a:solidFill>
                  <a:latin typeface="微软雅黑" panose="020B0503020204020204" pitchFamily="34" charset="-122"/>
                  <a:ea typeface="微软雅黑" panose="020B0503020204020204" pitchFamily="34" charset="-122"/>
                </a:rPr>
                <a:t>、若哺乳期满时值盛夏，可根据实际情况，适当延长</a:t>
              </a:r>
              <a:r>
                <a:rPr lang="en-US" altLang="zh-CN" sz="1867">
                  <a:solidFill>
                    <a:schemeClr val="bg1"/>
                  </a:solidFill>
                  <a:latin typeface="微软雅黑" panose="020B0503020204020204" pitchFamily="34" charset="-122"/>
                  <a:ea typeface="微软雅黑" panose="020B0503020204020204" pitchFamily="34" charset="-122"/>
                </a:rPr>
                <a:t>1-2</a:t>
              </a:r>
              <a:r>
                <a:rPr lang="zh-CN" altLang="en-US" sz="1867">
                  <a:solidFill>
                    <a:schemeClr val="bg1"/>
                  </a:solidFill>
                  <a:latin typeface="微软雅黑" panose="020B0503020204020204" pitchFamily="34" charset="-122"/>
                  <a:ea typeface="微软雅黑" panose="020B0503020204020204" pitchFamily="34" charset="-122"/>
                </a:rPr>
                <a:t>个月。婴儿身体特别虚弱的，经医务部门证明，可酌情延长。</a:t>
              </a:r>
            </a:p>
          </p:txBody>
        </p:sp>
      </p:grpSp>
      <p:sp>
        <p:nvSpPr>
          <p:cNvPr id="21" name="文本框 20"/>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23" name="椭圆 22"/>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38343638"/>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500"/>
                            </p:stCondLst>
                            <p:childTnLst>
                              <p:par>
                                <p:cTn id="14" presetID="2" presetClass="entr" presetSubtype="8" decel="10000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decel="10000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p:cNvSpPr>
            <a:spLocks noGrp="1"/>
          </p:cNvSpPr>
          <p:nvPr>
            <p:ph type="body" sz="quarter" idx="10"/>
          </p:nvPr>
        </p:nvSpPr>
        <p:spPr>
          <a:xfrm>
            <a:off x="334434" y="2131485"/>
            <a:ext cx="11425767" cy="1009649"/>
          </a:xfrm>
        </p:spPr>
        <p:txBody>
          <a:bodyPr/>
          <a:lstStyle/>
          <a:p>
            <a:pPr>
              <a:spcBef>
                <a:spcPts val="0"/>
              </a:spcBef>
              <a:defRPr/>
            </a:pPr>
            <a:r>
              <a:rPr lang="zh-CN" altLang="zh-CN" sz="1600" dirty="0"/>
              <a:t>各部门只有在具备下列条件之一时，才可组织员工加班：</a:t>
            </a:r>
            <a:endParaRPr lang="en-US" altLang="zh-CN" sz="1600" dirty="0"/>
          </a:p>
          <a:p>
            <a:pPr>
              <a:spcBef>
                <a:spcPts val="0"/>
              </a:spcBef>
              <a:buNone/>
              <a:defRPr/>
            </a:pPr>
            <a:r>
              <a:rPr lang="en-US" altLang="zh-CN" b="1" dirty="0">
                <a:solidFill>
                  <a:srgbClr val="C00000"/>
                </a:solidFill>
              </a:rPr>
              <a:t>      </a:t>
            </a:r>
            <a:r>
              <a:rPr lang="zh-CN" altLang="zh-CN" b="1" dirty="0">
                <a:solidFill>
                  <a:srgbClr val="00B0F0"/>
                </a:solidFill>
              </a:rPr>
              <a:t>（</a:t>
            </a:r>
            <a:r>
              <a:rPr lang="en-US" altLang="zh-CN" b="1" dirty="0">
                <a:solidFill>
                  <a:srgbClr val="00B0F0"/>
                </a:solidFill>
              </a:rPr>
              <a:t>1</a:t>
            </a:r>
            <a:r>
              <a:rPr lang="zh-CN" altLang="zh-CN" b="1" dirty="0">
                <a:solidFill>
                  <a:srgbClr val="00B0F0"/>
                </a:solidFill>
              </a:rPr>
              <a:t>）公司原因须安排加班的；</a:t>
            </a:r>
            <a:r>
              <a:rPr lang="en-US" altLang="zh-CN" b="1" dirty="0">
                <a:solidFill>
                  <a:srgbClr val="00B0F0"/>
                </a:solidFill>
              </a:rPr>
              <a:t>    </a:t>
            </a:r>
            <a:r>
              <a:rPr lang="zh-CN" altLang="zh-CN" b="1" dirty="0">
                <a:solidFill>
                  <a:srgbClr val="00B0F0"/>
                </a:solidFill>
              </a:rPr>
              <a:t>（</a:t>
            </a:r>
            <a:r>
              <a:rPr lang="en-US" altLang="zh-CN" b="1" dirty="0">
                <a:solidFill>
                  <a:srgbClr val="00B0F0"/>
                </a:solidFill>
              </a:rPr>
              <a:t>2</a:t>
            </a:r>
            <a:r>
              <a:rPr lang="zh-CN" altLang="zh-CN" b="1" dirty="0">
                <a:solidFill>
                  <a:srgbClr val="00B0F0"/>
                </a:solidFill>
              </a:rPr>
              <a:t>）为完成公司下达的紧急任务的。</a:t>
            </a:r>
            <a:endParaRPr lang="zh-CN" altLang="en-US" dirty="0">
              <a:solidFill>
                <a:srgbClr val="00B0F0"/>
              </a:solidFill>
            </a:endParaRPr>
          </a:p>
          <a:p>
            <a:pPr>
              <a:spcBef>
                <a:spcPts val="0"/>
              </a:spcBef>
              <a:defRPr/>
            </a:pPr>
            <a:endParaRPr lang="zh-CN" altLang="en-US" dirty="0"/>
          </a:p>
        </p:txBody>
      </p:sp>
      <p:sp>
        <p:nvSpPr>
          <p:cNvPr id="6" name="矩形 5"/>
          <p:cNvSpPr/>
          <p:nvPr/>
        </p:nvSpPr>
        <p:spPr>
          <a:xfrm>
            <a:off x="334434" y="1284818"/>
            <a:ext cx="11233151" cy="954364"/>
          </a:xfrm>
          <a:prstGeom prst="rect">
            <a:avLst/>
          </a:prstGeom>
        </p:spPr>
        <p:txBody>
          <a:bodyPr>
            <a:spAutoFit/>
          </a:bodyPr>
          <a:lstStyle/>
          <a:p>
            <a:pPr marL="380990" indent="-380990">
              <a:lnSpc>
                <a:spcPct val="150000"/>
              </a:lnSpc>
              <a:spcBef>
                <a:spcPct val="20000"/>
              </a:spcBef>
              <a:buClr>
                <a:schemeClr val="accent6">
                  <a:lumMod val="75000"/>
                </a:schemeClr>
              </a:buClr>
              <a:buFont typeface="Wingdings" panose="05000000000000000000" pitchFamily="2" charset="2"/>
              <a:buChar char="n"/>
              <a:defRPr/>
            </a:pPr>
            <a:r>
              <a:rPr lang="zh-CN" altLang="en-US" sz="1867" dirty="0">
                <a:solidFill>
                  <a:prstClr val="black"/>
                </a:solidFill>
                <a:latin typeface="微软雅黑" pitchFamily="34" charset="-122"/>
                <a:ea typeface="微软雅黑" pitchFamily="34" charset="-122"/>
              </a:rPr>
              <a:t>公司提倡每位员工通过改进工作方式、提高工作效率的方法完成工作，在规定的时间内完成工作，尽        </a:t>
            </a:r>
            <a:r>
              <a:rPr lang="en-US" altLang="zh-CN" sz="1867" dirty="0">
                <a:solidFill>
                  <a:prstClr val="black"/>
                </a:solidFill>
                <a:latin typeface="微软雅黑" pitchFamily="34" charset="-122"/>
                <a:ea typeface="微软雅黑" pitchFamily="34" charset="-122"/>
              </a:rPr>
              <a:t>  </a:t>
            </a:r>
            <a:r>
              <a:rPr lang="zh-CN" altLang="en-US" sz="1867" dirty="0">
                <a:solidFill>
                  <a:prstClr val="black"/>
                </a:solidFill>
                <a:latin typeface="微软雅黑" pitchFamily="34" charset="-122"/>
                <a:ea typeface="微软雅黑" pitchFamily="34" charset="-122"/>
              </a:rPr>
              <a:t>量避免超时工作，原则上公司不鼓员工加班，部门负责人有责任关注并避免过多的加班。</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496300" y="4074268"/>
            <a:ext cx="3276600" cy="217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8" name="文本占位符 2"/>
          <p:cNvSpPr txBox="1">
            <a:spLocks/>
          </p:cNvSpPr>
          <p:nvPr/>
        </p:nvSpPr>
        <p:spPr>
          <a:xfrm>
            <a:off x="334433" y="4347633"/>
            <a:ext cx="7969251" cy="2017184"/>
          </a:xfrm>
          <a:prstGeom prst="rect">
            <a:avLst/>
          </a:prstGeom>
        </p:spPr>
        <p:txBody>
          <a:bodyPr/>
          <a:lstStyle/>
          <a:p>
            <a:pPr marL="457189" indent="-457189">
              <a:lnSpc>
                <a:spcPct val="150000"/>
              </a:lnSpc>
              <a:buClr>
                <a:schemeClr val="accent6">
                  <a:lumMod val="75000"/>
                </a:schemeClr>
              </a:buClr>
              <a:buFont typeface="Wingdings" pitchFamily="2" charset="2"/>
              <a:buChar char="n"/>
              <a:defRPr/>
            </a:pPr>
            <a:r>
              <a:rPr lang="zh-CN" altLang="en-US" sz="1867" b="1" dirty="0">
                <a:solidFill>
                  <a:srgbClr val="00B0F0"/>
                </a:solidFill>
                <a:latin typeface="微软雅黑" pitchFamily="34" charset="-122"/>
                <a:ea typeface="微软雅黑" pitchFamily="34" charset="-122"/>
              </a:rPr>
              <a:t>加班起止时间以打卡为准；</a:t>
            </a:r>
          </a:p>
          <a:p>
            <a:pPr marL="457189" indent="-457189">
              <a:lnSpc>
                <a:spcPct val="150000"/>
              </a:lnSpc>
              <a:buClr>
                <a:schemeClr val="accent6">
                  <a:lumMod val="75000"/>
                </a:schemeClr>
              </a:buClr>
              <a:buFont typeface="Wingdings" pitchFamily="2" charset="2"/>
              <a:buChar char="n"/>
              <a:defRPr/>
            </a:pPr>
            <a:r>
              <a:rPr lang="zh-CN" altLang="en-US" sz="1867" b="1" dirty="0">
                <a:solidFill>
                  <a:srgbClr val="00B0F0"/>
                </a:solidFill>
                <a:latin typeface="微软雅黑" pitchFamily="34" charset="-122"/>
                <a:ea typeface="微软雅黑" pitchFamily="34" charset="-122"/>
              </a:rPr>
              <a:t>加班需一次一申请，禁止月累计填写申请单。</a:t>
            </a:r>
            <a:endParaRPr lang="en-US" altLang="zh-CN" sz="1867" b="1" dirty="0">
              <a:solidFill>
                <a:srgbClr val="00B0F0"/>
              </a:solidFill>
              <a:latin typeface="微软雅黑" pitchFamily="34" charset="-122"/>
              <a:ea typeface="微软雅黑" pitchFamily="34" charset="-122"/>
            </a:endParaRPr>
          </a:p>
          <a:p>
            <a:pPr marL="457189" indent="-457189">
              <a:lnSpc>
                <a:spcPct val="150000"/>
              </a:lnSpc>
              <a:buClr>
                <a:schemeClr val="accent6">
                  <a:lumMod val="75000"/>
                </a:schemeClr>
              </a:buClr>
              <a:buFont typeface="Wingdings" pitchFamily="2" charset="2"/>
              <a:buChar char="n"/>
              <a:defRPr/>
            </a:pPr>
            <a:r>
              <a:rPr lang="zh-CN" altLang="en-US" sz="1867" dirty="0">
                <a:latin typeface="微软雅黑" pitchFamily="34" charset="-122"/>
                <a:ea typeface="微软雅黑" pitchFamily="34" charset="-122"/>
              </a:rPr>
              <a:t>工作日加班时间一般</a:t>
            </a:r>
            <a:r>
              <a:rPr lang="en-US" altLang="zh-CN" sz="1867" b="1" dirty="0">
                <a:solidFill>
                  <a:srgbClr val="00B0F0"/>
                </a:solidFill>
                <a:latin typeface="微软雅黑" pitchFamily="34" charset="-122"/>
                <a:ea typeface="微软雅黑" pitchFamily="34" charset="-122"/>
              </a:rPr>
              <a:t>1</a:t>
            </a:r>
            <a:r>
              <a:rPr lang="zh-CN" altLang="en-US" sz="1867" b="1" dirty="0">
                <a:solidFill>
                  <a:srgbClr val="00B0F0"/>
                </a:solidFill>
                <a:latin typeface="微软雅黑" pitchFamily="34" charset="-122"/>
                <a:ea typeface="微软雅黑" pitchFamily="34" charset="-122"/>
              </a:rPr>
              <a:t>小时</a:t>
            </a:r>
            <a:r>
              <a:rPr lang="zh-CN" altLang="en-US" sz="1867" dirty="0">
                <a:solidFill>
                  <a:srgbClr val="00B0F0"/>
                </a:solidFill>
                <a:latin typeface="微软雅黑" pitchFamily="34" charset="-122"/>
                <a:ea typeface="微软雅黑" pitchFamily="34" charset="-122"/>
              </a:rPr>
              <a:t>，</a:t>
            </a:r>
            <a:r>
              <a:rPr lang="zh-CN" altLang="en-US" sz="1867" dirty="0">
                <a:latin typeface="微软雅黑" pitchFamily="34" charset="-122"/>
                <a:ea typeface="微软雅黑" pitchFamily="34" charset="-122"/>
              </a:rPr>
              <a:t>经公司与该员工协商后，在保证员工身体健康的前提下最多不得超</a:t>
            </a:r>
            <a:r>
              <a:rPr lang="en-US" altLang="zh-CN" sz="1867" dirty="0">
                <a:latin typeface="微软雅黑" pitchFamily="34" charset="-122"/>
                <a:ea typeface="微软雅黑" pitchFamily="34" charset="-122"/>
              </a:rPr>
              <a:t>3</a:t>
            </a:r>
            <a:r>
              <a:rPr lang="zh-CN" altLang="en-US" sz="1867" dirty="0">
                <a:latin typeface="微软雅黑" pitchFamily="34" charset="-122"/>
                <a:ea typeface="微软雅黑" pitchFamily="34" charset="-122"/>
              </a:rPr>
              <a:t>小时</a:t>
            </a:r>
            <a:r>
              <a:rPr lang="en-US" altLang="zh-CN" sz="1867" dirty="0">
                <a:latin typeface="微软雅黑" pitchFamily="34" charset="-122"/>
                <a:ea typeface="微软雅黑" pitchFamily="34" charset="-122"/>
              </a:rPr>
              <a:t>/</a:t>
            </a:r>
            <a:r>
              <a:rPr lang="zh-CN" altLang="en-US" sz="1867" dirty="0">
                <a:latin typeface="微软雅黑" pitchFamily="34" charset="-122"/>
                <a:ea typeface="微软雅黑" pitchFamily="34" charset="-122"/>
              </a:rPr>
              <a:t>天，每个月加班时间</a:t>
            </a:r>
            <a:r>
              <a:rPr lang="zh-CN" altLang="en-US" sz="1867" b="1" dirty="0">
                <a:solidFill>
                  <a:srgbClr val="00B0F0"/>
                </a:solidFill>
                <a:latin typeface="微软雅黑" pitchFamily="34" charset="-122"/>
                <a:ea typeface="微软雅黑" pitchFamily="34" charset="-122"/>
              </a:rPr>
              <a:t>不得超过</a:t>
            </a:r>
            <a:r>
              <a:rPr lang="en-US" altLang="zh-CN" sz="1867" b="1" dirty="0">
                <a:solidFill>
                  <a:srgbClr val="00B0F0"/>
                </a:solidFill>
                <a:latin typeface="微软雅黑" pitchFamily="34" charset="-122"/>
                <a:ea typeface="微软雅黑" pitchFamily="34" charset="-122"/>
              </a:rPr>
              <a:t>36</a:t>
            </a:r>
            <a:r>
              <a:rPr lang="zh-CN" altLang="en-US" sz="1867" b="1" dirty="0">
                <a:solidFill>
                  <a:srgbClr val="00B0F0"/>
                </a:solidFill>
                <a:latin typeface="微软雅黑" pitchFamily="34" charset="-122"/>
                <a:ea typeface="微软雅黑" pitchFamily="34" charset="-122"/>
              </a:rPr>
              <a:t>小时</a:t>
            </a:r>
            <a:r>
              <a:rPr lang="zh-CN" altLang="en-US" sz="1867" dirty="0">
                <a:latin typeface="微软雅黑" pitchFamily="34" charset="-122"/>
                <a:ea typeface="微软雅黑" pitchFamily="34" charset="-122"/>
              </a:rPr>
              <a:t>。</a:t>
            </a:r>
          </a:p>
        </p:txBody>
      </p:sp>
      <p:sp>
        <p:nvSpPr>
          <p:cNvPr id="9" name="文本占位符 2"/>
          <p:cNvSpPr txBox="1">
            <a:spLocks/>
          </p:cNvSpPr>
          <p:nvPr/>
        </p:nvSpPr>
        <p:spPr>
          <a:xfrm>
            <a:off x="334434" y="3075518"/>
            <a:ext cx="11233151" cy="1536700"/>
          </a:xfrm>
          <a:prstGeom prst="rect">
            <a:avLst/>
          </a:prstGeom>
        </p:spPr>
        <p:txBody>
          <a:bodyPr/>
          <a:lstStyle/>
          <a:p>
            <a:pPr marL="457189" indent="-457189">
              <a:lnSpc>
                <a:spcPct val="150000"/>
              </a:lnSpc>
              <a:buClr>
                <a:schemeClr val="accent6">
                  <a:lumMod val="75000"/>
                </a:schemeClr>
              </a:buClr>
              <a:buFont typeface="Wingdings" pitchFamily="2" charset="2"/>
              <a:buChar char="n"/>
              <a:defRPr/>
            </a:pPr>
            <a:r>
              <a:rPr lang="zh-CN" altLang="zh-CN" sz="1867" dirty="0">
                <a:latin typeface="微软雅黑" pitchFamily="34" charset="-122"/>
                <a:ea typeface="微软雅黑" pitchFamily="34" charset="-122"/>
              </a:rPr>
              <a:t>加班人员应提前向人事部递交《</a:t>
            </a:r>
            <a:r>
              <a:rPr lang="zh-CN" altLang="zh-CN" sz="1867" b="1" dirty="0">
                <a:solidFill>
                  <a:srgbClr val="00B0F0"/>
                </a:solidFill>
                <a:latin typeface="微软雅黑" pitchFamily="34" charset="-122"/>
                <a:ea typeface="微软雅黑" pitchFamily="34" charset="-122"/>
              </a:rPr>
              <a:t>加班申请单</a:t>
            </a:r>
            <a:r>
              <a:rPr lang="zh-CN" altLang="zh-CN" sz="1867" dirty="0">
                <a:latin typeface="微软雅黑" pitchFamily="34" charset="-122"/>
                <a:ea typeface="微软雅黑" pitchFamily="34" charset="-122"/>
              </a:rPr>
              <a:t>》，（</a:t>
            </a:r>
            <a:r>
              <a:rPr lang="zh-CN" altLang="zh-CN" sz="1600" dirty="0">
                <a:latin typeface="微软雅黑" pitchFamily="34" charset="-122"/>
                <a:ea typeface="微软雅黑" pitchFamily="34" charset="-122"/>
              </a:rPr>
              <a:t>递交时间</a:t>
            </a:r>
            <a:r>
              <a:rPr lang="en-US" altLang="zh-CN" sz="1600" dirty="0">
                <a:latin typeface="微软雅黑" pitchFamily="34" charset="-122"/>
                <a:ea typeface="微软雅黑" pitchFamily="34" charset="-122"/>
              </a:rPr>
              <a:t>:</a:t>
            </a:r>
            <a:r>
              <a:rPr lang="zh-CN" altLang="zh-CN" sz="1600" dirty="0">
                <a:latin typeface="微软雅黑" pitchFamily="34" charset="-122"/>
                <a:ea typeface="微软雅黑" pitchFamily="34" charset="-122"/>
              </a:rPr>
              <a:t>工作日应急加班于当天</a:t>
            </a:r>
            <a:r>
              <a:rPr lang="en-US" altLang="zh-CN" sz="1600" dirty="0">
                <a:latin typeface="微软雅黑" pitchFamily="34" charset="-122"/>
                <a:ea typeface="微软雅黑" pitchFamily="34" charset="-122"/>
              </a:rPr>
              <a:t>18</a:t>
            </a:r>
            <a:r>
              <a:rPr lang="zh-CN" altLang="zh-CN"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00</a:t>
            </a:r>
            <a:r>
              <a:rPr lang="zh-CN" altLang="zh-CN" sz="1600" dirty="0">
                <a:latin typeface="微软雅黑" pitchFamily="34" charset="-122"/>
                <a:ea typeface="微软雅黑" pitchFamily="34" charset="-122"/>
              </a:rPr>
              <a:t>前；周末加班于加班前最后一个星期五的</a:t>
            </a:r>
            <a:r>
              <a:rPr lang="en-US" altLang="zh-CN" sz="1600" dirty="0">
                <a:latin typeface="微软雅黑" pitchFamily="34" charset="-122"/>
                <a:ea typeface="微软雅黑" pitchFamily="34" charset="-122"/>
              </a:rPr>
              <a:t>18</a:t>
            </a:r>
            <a:r>
              <a:rPr lang="zh-CN" altLang="zh-CN"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00</a:t>
            </a:r>
            <a:r>
              <a:rPr lang="zh-CN" altLang="zh-CN" sz="1600" dirty="0">
                <a:latin typeface="微软雅黑" pitchFamily="34" charset="-122"/>
                <a:ea typeface="微软雅黑" pitchFamily="34" charset="-122"/>
              </a:rPr>
              <a:t>前，国家法定节假日加班则于加班前一周。</a:t>
            </a:r>
            <a:r>
              <a:rPr lang="zh-CN" altLang="zh-CN" sz="1867" dirty="0">
                <a:latin typeface="微软雅黑" pitchFamily="34" charset="-122"/>
                <a:ea typeface="微软雅黑" pitchFamily="34" charset="-122"/>
              </a:rPr>
              <a:t>）</a:t>
            </a:r>
            <a:r>
              <a:rPr lang="zh-CN" altLang="zh-CN" sz="1600" dirty="0">
                <a:latin typeface="微软雅黑" pitchFamily="34" charset="-122"/>
                <a:ea typeface="微软雅黑" pitchFamily="34" charset="-122"/>
              </a:rPr>
              <a:t>；特殊情况不能按时提交者，应由加班人员的部门主管电话通知人事部，在正常上班后的第一个工作日</a:t>
            </a:r>
            <a:r>
              <a:rPr lang="en-US" altLang="zh-CN" sz="1600" dirty="0">
                <a:latin typeface="微软雅黑" pitchFamily="34" charset="-122"/>
                <a:ea typeface="微软雅黑" pitchFamily="34" charset="-122"/>
              </a:rPr>
              <a:t>18:00</a:t>
            </a:r>
            <a:r>
              <a:rPr lang="zh-CN" altLang="zh-CN" sz="1600" dirty="0">
                <a:latin typeface="微软雅黑" pitchFamily="34" charset="-122"/>
                <a:ea typeface="微软雅黑" pitchFamily="34" charset="-122"/>
              </a:rPr>
              <a:t>前补交。</a:t>
            </a:r>
          </a:p>
        </p:txBody>
      </p:sp>
      <p:sp>
        <p:nvSpPr>
          <p:cNvPr id="11" name="燕尾形 10"/>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燕尾形 11"/>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文本框 12"/>
          <p:cNvSpPr txBox="1"/>
          <p:nvPr/>
        </p:nvSpPr>
        <p:spPr>
          <a:xfrm>
            <a:off x="709386" y="93508"/>
            <a:ext cx="270138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06</a:t>
            </a:r>
            <a:r>
              <a:rPr lang="zh-CN" altLang="en-US" sz="2400" dirty="0">
                <a:solidFill>
                  <a:schemeClr val="bg1"/>
                </a:solidFill>
                <a:latin typeface="微软雅黑" panose="020B0503020204020204" pitchFamily="34" charset="-122"/>
                <a:ea typeface="微软雅黑" panose="020B0503020204020204" pitchFamily="34" charset="-122"/>
              </a:rPr>
              <a:t>加班和调休制度</a:t>
            </a:r>
          </a:p>
        </p:txBody>
      </p:sp>
      <p:sp>
        <p:nvSpPr>
          <p:cNvPr id="14" name="文本框 13"/>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16" name="椭圆 15"/>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2943655982"/>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nodeType="afterGroup">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dissolve">
                                      <p:cBhvr>
                                        <p:cTn id="23" dur="500"/>
                                        <p:tgtEl>
                                          <p:spTgt spid="3">
                                            <p:txEl>
                                              <p:pRg st="0" end="0"/>
                                            </p:txEl>
                                          </p:spTgt>
                                        </p:tgtEl>
                                      </p:cBhvr>
                                    </p:animEffect>
                                  </p:childTnLst>
                                </p:cTn>
                              </p:par>
                            </p:childTnLst>
                          </p:cTn>
                        </p:par>
                        <p:par>
                          <p:cTn id="24" fill="hold" nodeType="afterGroup">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dissolve">
                                      <p:cBhvr>
                                        <p:cTn id="27" dur="500"/>
                                        <p:tgtEl>
                                          <p:spTgt spid="3">
                                            <p:txEl>
                                              <p:pRg st="1" end="1"/>
                                            </p:txEl>
                                          </p:spTgt>
                                        </p:tgtEl>
                                      </p:cBhvr>
                                    </p:animEffect>
                                  </p:childTnLst>
                                </p:cTn>
                              </p:par>
                            </p:childTnLst>
                          </p:cTn>
                        </p:par>
                        <p:par>
                          <p:cTn id="28" fill="hold" nodeType="afterGroup">
                            <p:stCondLst>
                              <p:cond delay="2000"/>
                            </p:stCondLst>
                            <p:childTnLst>
                              <p:par>
                                <p:cTn id="29" presetID="9"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par>
                          <p:cTn id="32" fill="hold" nodeType="afterGroup">
                            <p:stCondLst>
                              <p:cond delay="2500"/>
                            </p:stCondLst>
                            <p:childTnLst>
                              <p:par>
                                <p:cTn id="33" presetID="9"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p:bldP spid="14" grpId="0"/>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1"/>
            <a:ext cx="12192000" cy="23420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2173358" y="3219310"/>
            <a:ext cx="50093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5"/>
          <p:cNvSpPr>
            <a:spLocks/>
          </p:cNvSpPr>
          <p:nvPr/>
        </p:nvSpPr>
        <p:spPr bwMode="auto">
          <a:xfrm>
            <a:off x="-1285" y="1121908"/>
            <a:ext cx="2792178" cy="2426658"/>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grpSp>
        <p:nvGrpSpPr>
          <p:cNvPr id="11" name="组合 10"/>
          <p:cNvGrpSpPr/>
          <p:nvPr/>
        </p:nvGrpSpPr>
        <p:grpSpPr>
          <a:xfrm>
            <a:off x="361058" y="1440538"/>
            <a:ext cx="2046703" cy="1778772"/>
            <a:chOff x="3112298" y="1278043"/>
            <a:chExt cx="1635013" cy="1420976"/>
          </a:xfrm>
        </p:grpSpPr>
        <p:sp>
          <p:nvSpPr>
            <p:cNvPr id="12"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13"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14" name="文本框 13"/>
          <p:cNvSpPr txBox="1"/>
          <p:nvPr/>
        </p:nvSpPr>
        <p:spPr>
          <a:xfrm>
            <a:off x="830411" y="2006758"/>
            <a:ext cx="1107996" cy="646331"/>
          </a:xfrm>
          <a:prstGeom prst="rect">
            <a:avLst/>
          </a:prstGeom>
          <a:noFill/>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目录</a:t>
            </a:r>
          </a:p>
        </p:txBody>
      </p:sp>
      <p:cxnSp>
        <p:nvCxnSpPr>
          <p:cNvPr id="15" name="直接连接符 14"/>
          <p:cNvCxnSpPr/>
          <p:nvPr/>
        </p:nvCxnSpPr>
        <p:spPr>
          <a:xfrm>
            <a:off x="1351026" y="3548566"/>
            <a:ext cx="0" cy="29324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346556" y="6487853"/>
            <a:ext cx="1084544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a:spLocks noChangeArrowheads="1"/>
          </p:cNvSpPr>
          <p:nvPr/>
        </p:nvSpPr>
        <p:spPr bwMode="auto">
          <a:xfrm>
            <a:off x="2407761" y="4337918"/>
            <a:ext cx="2305051" cy="181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Clr>
                <a:srgbClr val="1C207A"/>
              </a:buClr>
            </a:pPr>
            <a:r>
              <a:rPr lang="zh-CN" altLang="en-US" sz="1867" b="1" dirty="0">
                <a:latin typeface="微软雅黑" panose="020B0503020204020204" pitchFamily="34" charset="-122"/>
                <a:ea typeface="微软雅黑" panose="020B0503020204020204" pitchFamily="34" charset="-122"/>
              </a:rPr>
              <a:t>一、入职流程</a:t>
            </a:r>
            <a:endParaRPr lang="en-US" altLang="zh-CN" sz="1867" b="1" dirty="0">
              <a:latin typeface="微软雅黑" panose="020B0503020204020204" pitchFamily="34" charset="-122"/>
              <a:ea typeface="微软雅黑" panose="020B0503020204020204" pitchFamily="34" charset="-122"/>
            </a:endParaRPr>
          </a:p>
          <a:p>
            <a:pPr eaLnBrk="1" hangingPunct="1">
              <a:lnSpc>
                <a:spcPct val="150000"/>
              </a:lnSpc>
              <a:buClr>
                <a:srgbClr val="1C207A"/>
              </a:buClr>
            </a:pPr>
            <a:r>
              <a:rPr lang="zh-CN" altLang="en-US" sz="1867" b="1" dirty="0">
                <a:latin typeface="微软雅黑" panose="020B0503020204020204" pitchFamily="34" charset="-122"/>
                <a:ea typeface="微软雅黑" panose="020B0503020204020204" pitchFamily="34" charset="-122"/>
              </a:rPr>
              <a:t>二、劳动合同</a:t>
            </a:r>
            <a:endParaRPr lang="en-US" altLang="zh-CN" sz="1867" b="1" dirty="0">
              <a:latin typeface="微软雅黑" panose="020B0503020204020204" pitchFamily="34" charset="-122"/>
              <a:ea typeface="微软雅黑" panose="020B0503020204020204" pitchFamily="34" charset="-122"/>
            </a:endParaRPr>
          </a:p>
          <a:p>
            <a:pPr eaLnBrk="1" hangingPunct="1">
              <a:lnSpc>
                <a:spcPct val="150000"/>
              </a:lnSpc>
              <a:buClr>
                <a:srgbClr val="1C207A"/>
              </a:buClr>
            </a:pPr>
            <a:r>
              <a:rPr lang="zh-CN" altLang="en-US" sz="1867" b="1" dirty="0">
                <a:latin typeface="微软雅黑" panose="020B0503020204020204" pitchFamily="34" charset="-122"/>
                <a:ea typeface="微软雅黑" panose="020B0503020204020204" pitchFamily="34" charset="-122"/>
              </a:rPr>
              <a:t>三、考勤制度</a:t>
            </a:r>
            <a:endParaRPr lang="en-US" altLang="zh-CN" sz="1867" b="1" dirty="0">
              <a:latin typeface="微软雅黑" panose="020B0503020204020204" pitchFamily="34" charset="-122"/>
              <a:ea typeface="微软雅黑" panose="020B0503020204020204" pitchFamily="34" charset="-122"/>
            </a:endParaRPr>
          </a:p>
          <a:p>
            <a:pPr eaLnBrk="1" hangingPunct="1">
              <a:lnSpc>
                <a:spcPct val="150000"/>
              </a:lnSpc>
              <a:buClr>
                <a:srgbClr val="1C207A"/>
              </a:buClr>
            </a:pPr>
            <a:r>
              <a:rPr lang="zh-CN" altLang="en-US" sz="1867" b="1" dirty="0">
                <a:latin typeface="微软雅黑" panose="020B0503020204020204" pitchFamily="34" charset="-122"/>
                <a:ea typeface="微软雅黑" panose="020B0503020204020204" pitchFamily="34" charset="-122"/>
              </a:rPr>
              <a:t>四、请假制度</a:t>
            </a:r>
            <a:endParaRPr lang="en-US" altLang="zh-CN" sz="1867" b="1" dirty="0">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4782482" y="4337918"/>
            <a:ext cx="2590800" cy="181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Clr>
                <a:srgbClr val="1C207A"/>
              </a:buClr>
            </a:pPr>
            <a:r>
              <a:rPr lang="zh-CN" altLang="en-US" sz="1867" b="1" dirty="0">
                <a:latin typeface="微软雅黑" panose="020B0503020204020204" pitchFamily="34" charset="-122"/>
                <a:ea typeface="微软雅黑" panose="020B0503020204020204" pitchFamily="34" charset="-122"/>
              </a:rPr>
              <a:t>五、休假制度</a:t>
            </a:r>
            <a:endParaRPr lang="en-US" altLang="zh-CN" sz="1867" b="1" dirty="0">
              <a:latin typeface="微软雅黑" panose="020B0503020204020204" pitchFamily="34" charset="-122"/>
              <a:ea typeface="微软雅黑" panose="020B0503020204020204" pitchFamily="34" charset="-122"/>
            </a:endParaRPr>
          </a:p>
          <a:p>
            <a:pPr eaLnBrk="1" hangingPunct="1">
              <a:lnSpc>
                <a:spcPct val="150000"/>
              </a:lnSpc>
              <a:buClr>
                <a:srgbClr val="1C207A"/>
              </a:buClr>
            </a:pPr>
            <a:r>
              <a:rPr lang="zh-CN" altLang="en-US" sz="1867" b="1" dirty="0">
                <a:latin typeface="微软雅黑" panose="020B0503020204020204" pitchFamily="34" charset="-122"/>
                <a:ea typeface="微软雅黑" panose="020B0503020204020204" pitchFamily="34" charset="-122"/>
              </a:rPr>
              <a:t>六、加班和调休制度</a:t>
            </a:r>
            <a:endParaRPr lang="en-US" altLang="zh-CN" sz="1867" b="1" dirty="0">
              <a:latin typeface="微软雅黑" panose="020B0503020204020204" pitchFamily="34" charset="-122"/>
              <a:ea typeface="微软雅黑" panose="020B0503020204020204" pitchFamily="34" charset="-122"/>
            </a:endParaRPr>
          </a:p>
          <a:p>
            <a:pPr eaLnBrk="1" hangingPunct="1">
              <a:lnSpc>
                <a:spcPct val="150000"/>
              </a:lnSpc>
              <a:buClr>
                <a:srgbClr val="1C207A"/>
              </a:buClr>
            </a:pPr>
            <a:r>
              <a:rPr lang="zh-CN" altLang="en-US" sz="1867" b="1" dirty="0">
                <a:latin typeface="微软雅黑" panose="020B0503020204020204" pitchFamily="34" charset="-122"/>
                <a:ea typeface="微软雅黑" panose="020B0503020204020204" pitchFamily="34" charset="-122"/>
              </a:rPr>
              <a:t>七、薪酬管理制度</a:t>
            </a:r>
            <a:endParaRPr lang="en-US" altLang="zh-CN" sz="1867" b="1" dirty="0">
              <a:latin typeface="微软雅黑" panose="020B0503020204020204" pitchFamily="34" charset="-122"/>
              <a:ea typeface="微软雅黑" panose="020B0503020204020204" pitchFamily="34" charset="-122"/>
            </a:endParaRPr>
          </a:p>
          <a:p>
            <a:pPr eaLnBrk="1" hangingPunct="1">
              <a:lnSpc>
                <a:spcPct val="150000"/>
              </a:lnSpc>
              <a:buClr>
                <a:srgbClr val="1C207A"/>
              </a:buClr>
            </a:pPr>
            <a:r>
              <a:rPr lang="zh-CN" altLang="en-US" sz="1867" b="1" dirty="0">
                <a:latin typeface="微软雅黑" panose="020B0503020204020204" pitchFamily="34" charset="-122"/>
                <a:ea typeface="微软雅黑" panose="020B0503020204020204" pitchFamily="34" charset="-122"/>
              </a:rPr>
              <a:t>八、公司福利</a:t>
            </a:r>
            <a:endParaRPr lang="en-US" altLang="zh-CN" sz="1867" b="1" dirty="0">
              <a:latin typeface="微软雅黑" panose="020B0503020204020204" pitchFamily="34" charset="-122"/>
              <a:ea typeface="微软雅黑" panose="020B0503020204020204" pitchFamily="34" charset="-122"/>
            </a:endParaRPr>
          </a:p>
        </p:txBody>
      </p:sp>
      <p:grpSp>
        <p:nvGrpSpPr>
          <p:cNvPr id="20" name="组合 19"/>
          <p:cNvGrpSpPr>
            <a:grpSpLocks/>
          </p:cNvGrpSpPr>
          <p:nvPr/>
        </p:nvGrpSpPr>
        <p:grpSpPr bwMode="auto">
          <a:xfrm>
            <a:off x="1346556" y="3405730"/>
            <a:ext cx="5836124" cy="598647"/>
            <a:chOff x="3315767" y="1906823"/>
            <a:chExt cx="4377032" cy="448903"/>
          </a:xfrm>
        </p:grpSpPr>
        <p:sp>
          <p:nvSpPr>
            <p:cNvPr id="21" name="TextBox 7"/>
            <p:cNvSpPr txBox="1"/>
            <p:nvPr/>
          </p:nvSpPr>
          <p:spPr>
            <a:xfrm>
              <a:off x="3923928" y="1906823"/>
              <a:ext cx="3600400" cy="369265"/>
            </a:xfrm>
            <a:prstGeom prst="rect">
              <a:avLst/>
            </a:prstGeom>
            <a:noFill/>
          </p:spPr>
          <p:txBody>
            <a:bodyPr lIns="0" tIns="0" rIns="0" bIns="0" anchor="ctr">
              <a:spAutoFit/>
            </a:bodyPr>
            <a:lstStyle/>
            <a:p>
              <a:pPr algn="ctr">
                <a:defRPr/>
              </a:pPr>
              <a:r>
                <a:rPr lang="zh-CN" altLang="en-US" sz="3200" b="1" dirty="0">
                  <a:solidFill>
                    <a:srgbClr val="00B0F0"/>
                  </a:solidFill>
                  <a:latin typeface="Impact" pitchFamily="34" charset="0"/>
                  <a:ea typeface="微软雅黑" pitchFamily="34" charset="-122"/>
                </a:rPr>
                <a:t>第一章      人事管理制度</a:t>
              </a:r>
            </a:p>
          </p:txBody>
        </p:sp>
        <p:cxnSp>
          <p:nvCxnSpPr>
            <p:cNvPr id="22" name="直接连接符 21"/>
            <p:cNvCxnSpPr/>
            <p:nvPr/>
          </p:nvCxnSpPr>
          <p:spPr>
            <a:xfrm>
              <a:off x="3315767" y="2355726"/>
              <a:ext cx="437703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8" name="矩形 27"/>
          <p:cNvSpPr>
            <a:spLocks noChangeArrowheads="1"/>
          </p:cNvSpPr>
          <p:nvPr/>
        </p:nvSpPr>
        <p:spPr bwMode="auto">
          <a:xfrm>
            <a:off x="10263232" y="4572203"/>
            <a:ext cx="2302933" cy="12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buClr>
                <a:srgbClr val="1C207A"/>
              </a:buClr>
            </a:pPr>
            <a:r>
              <a:rPr lang="zh-CN" altLang="en-US" sz="1867" b="1" dirty="0">
                <a:latin typeface="微软雅黑" panose="020B0503020204020204" pitchFamily="34" charset="-122"/>
                <a:ea typeface="微软雅黑" panose="020B0503020204020204" pitchFamily="34" charset="-122"/>
              </a:rPr>
              <a:t>三、发文制度</a:t>
            </a:r>
            <a:endParaRPr lang="en-US" altLang="zh-CN" sz="1867" b="1" dirty="0">
              <a:latin typeface="微软雅黑" panose="020B0503020204020204" pitchFamily="34" charset="-122"/>
              <a:ea typeface="微软雅黑" panose="020B0503020204020204" pitchFamily="34" charset="-122"/>
            </a:endParaRPr>
          </a:p>
          <a:p>
            <a:pPr eaLnBrk="1" hangingPunct="1">
              <a:lnSpc>
                <a:spcPct val="200000"/>
              </a:lnSpc>
              <a:buClr>
                <a:srgbClr val="1C207A"/>
              </a:buClr>
            </a:pPr>
            <a:r>
              <a:rPr lang="zh-CN" altLang="en-US" sz="1867" b="1" dirty="0">
                <a:latin typeface="微软雅黑" panose="020B0503020204020204" pitchFamily="34" charset="-122"/>
                <a:ea typeface="微软雅黑" panose="020B0503020204020204" pitchFamily="34" charset="-122"/>
              </a:rPr>
              <a:t>四、员工意识</a:t>
            </a:r>
          </a:p>
        </p:txBody>
      </p:sp>
      <p:grpSp>
        <p:nvGrpSpPr>
          <p:cNvPr id="29" name="组合 28"/>
          <p:cNvGrpSpPr>
            <a:grpSpLocks/>
          </p:cNvGrpSpPr>
          <p:nvPr/>
        </p:nvGrpSpPr>
        <p:grpSpPr bwMode="auto">
          <a:xfrm>
            <a:off x="7182679" y="3405730"/>
            <a:ext cx="5009322" cy="598647"/>
            <a:chOff x="3767389" y="2716043"/>
            <a:chExt cx="3756939" cy="448903"/>
          </a:xfrm>
        </p:grpSpPr>
        <p:sp>
          <p:nvSpPr>
            <p:cNvPr id="30" name="TextBox 10"/>
            <p:cNvSpPr txBox="1"/>
            <p:nvPr/>
          </p:nvSpPr>
          <p:spPr>
            <a:xfrm>
              <a:off x="3923928" y="2716043"/>
              <a:ext cx="3600400" cy="369265"/>
            </a:xfrm>
            <a:prstGeom prst="rect">
              <a:avLst/>
            </a:prstGeom>
            <a:noFill/>
          </p:spPr>
          <p:txBody>
            <a:bodyPr lIns="0" tIns="0" rIns="0" bIns="0" anchor="ctr">
              <a:spAutoFit/>
            </a:bodyPr>
            <a:lstStyle/>
            <a:p>
              <a:pPr algn="ctr">
                <a:defRPr/>
              </a:pPr>
              <a:r>
                <a:rPr lang="zh-CN" altLang="en-US" sz="3200" b="1" dirty="0">
                  <a:solidFill>
                    <a:srgbClr val="00B0F0"/>
                  </a:solidFill>
                  <a:latin typeface="Impact" pitchFamily="34" charset="0"/>
                  <a:ea typeface="微软雅黑" pitchFamily="34" charset="-122"/>
                </a:rPr>
                <a:t>第二章       行政管理制度</a:t>
              </a:r>
            </a:p>
          </p:txBody>
        </p:sp>
        <p:cxnSp>
          <p:nvCxnSpPr>
            <p:cNvPr id="31" name="直接连接符 30"/>
            <p:cNvCxnSpPr/>
            <p:nvPr/>
          </p:nvCxnSpPr>
          <p:spPr>
            <a:xfrm>
              <a:off x="3767389" y="3164946"/>
              <a:ext cx="375693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2" name="矩形 31"/>
          <p:cNvSpPr>
            <a:spLocks noChangeArrowheads="1"/>
          </p:cNvSpPr>
          <p:nvPr/>
        </p:nvSpPr>
        <p:spPr bwMode="auto">
          <a:xfrm>
            <a:off x="7769243" y="4572203"/>
            <a:ext cx="2305051" cy="12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buClr>
                <a:srgbClr val="1C207A"/>
              </a:buClr>
            </a:pPr>
            <a:r>
              <a:rPr lang="zh-CN" altLang="en-US" sz="1867" b="1" dirty="0">
                <a:latin typeface="微软雅黑" panose="020B0503020204020204" pitchFamily="34" charset="-122"/>
                <a:ea typeface="微软雅黑" panose="020B0503020204020204" pitchFamily="34" charset="-122"/>
              </a:rPr>
              <a:t>一、行为规范</a:t>
            </a:r>
            <a:endParaRPr lang="en-US" altLang="zh-CN" sz="1867" b="1" dirty="0">
              <a:latin typeface="微软雅黑" panose="020B0503020204020204" pitchFamily="34" charset="-122"/>
              <a:ea typeface="微软雅黑" panose="020B0503020204020204" pitchFamily="34" charset="-122"/>
            </a:endParaRPr>
          </a:p>
          <a:p>
            <a:pPr eaLnBrk="1" hangingPunct="1">
              <a:lnSpc>
                <a:spcPct val="200000"/>
              </a:lnSpc>
              <a:buClr>
                <a:srgbClr val="1C207A"/>
              </a:buClr>
            </a:pPr>
            <a:r>
              <a:rPr lang="zh-CN" altLang="en-US" sz="1867" b="1" dirty="0">
                <a:latin typeface="微软雅黑" panose="020B0503020204020204" pitchFamily="34" charset="-122"/>
                <a:ea typeface="微软雅黑" panose="020B0503020204020204" pitchFamily="34" charset="-122"/>
              </a:rPr>
              <a:t>二、规章制度</a:t>
            </a:r>
            <a:endParaRPr lang="en-US" altLang="zh-CN" sz="1867" b="1"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7182679" y="3219310"/>
            <a:ext cx="0" cy="3268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182679" y="3219310"/>
            <a:ext cx="50093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25" name="椭圆 24"/>
          <p:cNvSpPr/>
          <p:nvPr/>
        </p:nvSpPr>
        <p:spPr>
          <a:xfrm>
            <a:off x="10877320" y="123405"/>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0877320" y="443447"/>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1506855655"/>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3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strVal val="(6*min(max(#ppt_w*#ppt_h,.3),1)-7.4)/-.7*#ppt_w"/>
                                          </p:val>
                                        </p:tav>
                                        <p:tav tm="100000">
                                          <p:val>
                                            <p:strVal val="#ppt_w"/>
                                          </p:val>
                                        </p:tav>
                                      </p:tavLst>
                                    </p:anim>
                                    <p:anim calcmode="lin" valueType="num">
                                      <p:cBhvr>
                                        <p:cTn id="30" dur="500" fill="hold"/>
                                        <p:tgtEl>
                                          <p:spTgt spid="11"/>
                                        </p:tgtEl>
                                        <p:attrNameLst>
                                          <p:attrName>ppt_h</p:attrName>
                                        </p:attrNameLst>
                                      </p:cBhvr>
                                      <p:tavLst>
                                        <p:tav tm="0">
                                          <p:val>
                                            <p:strVal val="(6*min(max(#ppt_w*#ppt_h,.3),1)-7.4)/-.7*#ppt_h"/>
                                          </p:val>
                                        </p:tav>
                                        <p:tav tm="100000">
                                          <p:val>
                                            <p:strVal val="#ppt_h"/>
                                          </p:val>
                                        </p:tav>
                                      </p:tavLst>
                                    </p:anim>
                                    <p:anim calcmode="lin" valueType="num">
                                      <p:cBhvr>
                                        <p:cTn id="31" dur="500" fill="hold"/>
                                        <p:tgtEl>
                                          <p:spTgt spid="11"/>
                                        </p:tgtEl>
                                        <p:attrNameLst>
                                          <p:attrName>ppt_x</p:attrName>
                                        </p:attrNameLst>
                                      </p:cBhvr>
                                      <p:tavLst>
                                        <p:tav tm="0">
                                          <p:val>
                                            <p:fltVal val="0.5"/>
                                          </p:val>
                                        </p:tav>
                                        <p:tav tm="100000">
                                          <p:val>
                                            <p:strVal val="#ppt_x"/>
                                          </p:val>
                                        </p:tav>
                                      </p:tavLst>
                                    </p:anim>
                                    <p:anim calcmode="lin" valueType="num">
                                      <p:cBhvr>
                                        <p:cTn id="32"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75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1" fill="hold" nodeType="clickEffect">
                                  <p:stCondLst>
                                    <p:cond delay="0"/>
                                  </p:stCondLst>
                                  <p:childTnLst>
                                    <p:animEffect transition="out" filter="wipe(up)">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nodeType="clickEffect">
                                  <p:stCondLst>
                                    <p:cond delay="0"/>
                                  </p:stCondLst>
                                  <p:childTnLst>
                                    <p:animEffect transition="out" filter="wipe(left)">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par>
                                <p:cTn id="63" presetID="22" presetClass="exit" presetSubtype="8" fill="hold" nodeType="withEffect">
                                  <p:stCondLst>
                                    <p:cond delay="0"/>
                                  </p:stCondLst>
                                  <p:childTnLst>
                                    <p:animEffect transition="out" filter="wipe(left)">
                                      <p:cBhvr>
                                        <p:cTn id="64" dur="500"/>
                                        <p:tgtEl>
                                          <p:spTgt spid="40"/>
                                        </p:tgtEl>
                                      </p:cBhvr>
                                    </p:animEffect>
                                    <p:set>
                                      <p:cBhvr>
                                        <p:cTn id="65" dur="1" fill="hold">
                                          <p:stCondLst>
                                            <p:cond delay="499"/>
                                          </p:stCondLst>
                                        </p:cTn>
                                        <p:tgtEl>
                                          <p:spTgt spid="4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down)">
                                      <p:cBhvr>
                                        <p:cTn id="70" dur="500"/>
                                        <p:tgtEl>
                                          <p:spTgt spid="35"/>
                                        </p:tgtEl>
                                      </p:cBhvr>
                                    </p:animEffect>
                                  </p:childTnLst>
                                </p:cTn>
                              </p:par>
                              <p:par>
                                <p:cTn id="71" presetID="22" presetClass="exit" presetSubtype="4" fill="hold" nodeType="withEffect">
                                  <p:stCondLst>
                                    <p:cond delay="0"/>
                                  </p:stCondLst>
                                  <p:childTnLst>
                                    <p:animEffect transition="out" filter="wipe(down)">
                                      <p:cBhvr>
                                        <p:cTn id="72" dur="500"/>
                                        <p:tgtEl>
                                          <p:spTgt spid="35"/>
                                        </p:tgtEl>
                                      </p:cBhvr>
                                    </p:animEffect>
                                    <p:set>
                                      <p:cBhvr>
                                        <p:cTn id="73" dur="1" fill="hold">
                                          <p:stCondLst>
                                            <p:cond delay="499"/>
                                          </p:stCondLst>
                                        </p:cTn>
                                        <p:tgtEl>
                                          <p:spTgt spid="3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right)">
                                      <p:cBhvr>
                                        <p:cTn id="78" dur="500"/>
                                        <p:tgtEl>
                                          <p:spTgt spid="39"/>
                                        </p:tgtEl>
                                      </p:cBhvr>
                                    </p:animEffect>
                                  </p:childTnLst>
                                </p:cTn>
                              </p:par>
                              <p:par>
                                <p:cTn id="79" presetID="22" presetClass="exit" presetSubtype="2" fill="hold" nodeType="withEffect">
                                  <p:stCondLst>
                                    <p:cond delay="0"/>
                                  </p:stCondLst>
                                  <p:childTnLst>
                                    <p:animEffect transition="out" filter="wipe(right)">
                                      <p:cBhvr>
                                        <p:cTn id="80" dur="500"/>
                                        <p:tgtEl>
                                          <p:spTgt spid="39"/>
                                        </p:tgtEl>
                                      </p:cBhvr>
                                    </p:animEffect>
                                    <p:set>
                                      <p:cBhvr>
                                        <p:cTn id="81" dur="1" fill="hold">
                                          <p:stCondLst>
                                            <p:cond delay="499"/>
                                          </p:stCondLst>
                                        </p:cTn>
                                        <p:tgtEl>
                                          <p:spTgt spid="39"/>
                                        </p:tgtEl>
                                        <p:attrNameLst>
                                          <p:attrName>style.visibility</p:attrName>
                                        </p:attrNameLst>
                                      </p:cBhvr>
                                      <p:to>
                                        <p:strVal val="hidden"/>
                                      </p:to>
                                    </p:set>
                                  </p:childTnLst>
                                </p:cTn>
                              </p:par>
                            </p:childTnLst>
                          </p:cTn>
                        </p:par>
                        <p:par>
                          <p:cTn id="82" fill="hold">
                            <p:stCondLst>
                              <p:cond delay="500"/>
                            </p:stCondLst>
                            <p:childTnLst>
                              <p:par>
                                <p:cTn id="83" presetID="12" presetClass="entr" presetSubtype="8"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slide(fromLeft)">
                                      <p:cBhvr>
                                        <p:cTn id="85" dur="500"/>
                                        <p:tgtEl>
                                          <p:spTgt spid="20"/>
                                        </p:tgtEl>
                                      </p:cBhvr>
                                    </p:animEffect>
                                  </p:childTnLst>
                                </p:cTn>
                              </p:par>
                            </p:childTnLst>
                          </p:cTn>
                        </p:par>
                        <p:par>
                          <p:cTn id="86" fill="hold">
                            <p:stCondLst>
                              <p:cond delay="1000"/>
                            </p:stCondLst>
                            <p:childTnLst>
                              <p:par>
                                <p:cTn id="87" presetID="12" presetClass="entr" presetSubtype="8"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slide(fromLeft)">
                                      <p:cBhvr>
                                        <p:cTn id="89" dur="500"/>
                                        <p:tgtEl>
                                          <p:spTgt spid="18"/>
                                        </p:tgtEl>
                                      </p:cBhvr>
                                    </p:animEffect>
                                  </p:childTnLst>
                                </p:cTn>
                              </p:par>
                            </p:childTnLst>
                          </p:cTn>
                        </p:par>
                        <p:par>
                          <p:cTn id="90" fill="hold">
                            <p:stCondLst>
                              <p:cond delay="1500"/>
                            </p:stCondLst>
                            <p:childTnLst>
                              <p:par>
                                <p:cTn id="91" presetID="12" presetClass="entr" presetSubtype="8"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slide(fromLeft)">
                                      <p:cBhvr>
                                        <p:cTn id="93" dur="500"/>
                                        <p:tgtEl>
                                          <p:spTgt spid="19"/>
                                        </p:tgtEl>
                                      </p:cBhvr>
                                    </p:animEffect>
                                  </p:childTnLst>
                                </p:cTn>
                              </p:par>
                            </p:childTnLst>
                          </p:cTn>
                        </p:par>
                        <p:par>
                          <p:cTn id="94" fill="hold">
                            <p:stCondLst>
                              <p:cond delay="2000"/>
                            </p:stCondLst>
                            <p:childTnLst>
                              <p:par>
                                <p:cTn id="95" presetID="12" presetClass="entr" presetSubtype="8"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slide(fromLeft)">
                                      <p:cBhvr>
                                        <p:cTn id="97" dur="500"/>
                                        <p:tgtEl>
                                          <p:spTgt spid="29"/>
                                        </p:tgtEl>
                                      </p:cBhvr>
                                    </p:animEffect>
                                  </p:childTnLst>
                                </p:cTn>
                              </p:par>
                            </p:childTnLst>
                          </p:cTn>
                        </p:par>
                        <p:par>
                          <p:cTn id="98" fill="hold">
                            <p:stCondLst>
                              <p:cond delay="2500"/>
                            </p:stCondLst>
                            <p:childTnLst>
                              <p:par>
                                <p:cTn id="99" presetID="12" presetClass="entr" presetSubtype="8"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slide(fromLeft)">
                                      <p:cBhvr>
                                        <p:cTn id="101" dur="500"/>
                                        <p:tgtEl>
                                          <p:spTgt spid="32"/>
                                        </p:tgtEl>
                                      </p:cBhvr>
                                    </p:animEffect>
                                  </p:childTnLst>
                                </p:cTn>
                              </p:par>
                            </p:childTnLst>
                          </p:cTn>
                        </p:par>
                        <p:par>
                          <p:cTn id="102" fill="hold">
                            <p:stCondLst>
                              <p:cond delay="3000"/>
                            </p:stCondLst>
                            <p:childTnLst>
                              <p:par>
                                <p:cTn id="103" presetID="12" presetClass="entr" presetSubtype="8"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slide(fromLeft)">
                                      <p:cBhvr>
                                        <p:cTn id="105" dur="500"/>
                                        <p:tgtEl>
                                          <p:spTgt spid="2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animBg="1"/>
      <p:bldP spid="14" grpId="0"/>
      <p:bldP spid="18" grpId="0"/>
      <p:bldP spid="19" grpId="0"/>
      <p:bldP spid="28" grpId="0"/>
      <p:bldP spid="32" grpId="0"/>
      <p:bldP spid="23" grpId="0"/>
      <p:bldP spid="25"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399203" y="3847965"/>
            <a:ext cx="5376333" cy="480484"/>
          </a:xfrm>
        </p:spPr>
        <p:txBody>
          <a:bodyPr>
            <a:noAutofit/>
          </a:bodyPr>
          <a:lstStyle/>
          <a:p>
            <a:pPr>
              <a:defRPr/>
            </a:pPr>
            <a:r>
              <a:rPr sz="5400" dirty="0">
                <a:solidFill>
                  <a:srgbClr val="00B0F0"/>
                </a:solidFill>
              </a:rPr>
              <a:t>调  休</a:t>
            </a:r>
          </a:p>
        </p:txBody>
      </p:sp>
      <p:grpSp>
        <p:nvGrpSpPr>
          <p:cNvPr id="47" name="组合 46"/>
          <p:cNvGrpSpPr>
            <a:grpSpLocks/>
          </p:cNvGrpSpPr>
          <p:nvPr/>
        </p:nvGrpSpPr>
        <p:grpSpPr bwMode="auto">
          <a:xfrm>
            <a:off x="2124015" y="5874566"/>
            <a:ext cx="9840382" cy="388747"/>
            <a:chOff x="2964779" y="4510844"/>
            <a:chExt cx="7380253" cy="291267"/>
          </a:xfrm>
        </p:grpSpPr>
        <p:sp>
          <p:nvSpPr>
            <p:cNvPr id="33" name="矩形 32"/>
            <p:cNvSpPr/>
            <p:nvPr/>
          </p:nvSpPr>
          <p:spPr>
            <a:xfrm>
              <a:off x="3320033" y="4510844"/>
              <a:ext cx="6983381" cy="262933"/>
            </a:xfrm>
            <a:prstGeom prst="rect">
              <a:avLst/>
            </a:prstGeom>
          </p:spPr>
          <p:txBody>
            <a:bodyPr>
              <a:spAutoFit/>
            </a:bodyPr>
            <a:lstStyle/>
            <a:p>
              <a:pPr defTabSz="592652">
                <a:lnSpc>
                  <a:spcPct val="90000"/>
                </a:lnSpc>
                <a:spcAft>
                  <a:spcPct val="35000"/>
                </a:spcAft>
                <a:defRPr/>
              </a:pPr>
              <a:r>
                <a:rPr lang="zh-CN" altLang="en-US" sz="1867" b="1" dirty="0">
                  <a:solidFill>
                    <a:srgbClr val="00B0F0"/>
                  </a:solidFill>
                  <a:latin typeface="微软雅黑" panose="020B0503020204020204" pitchFamily="34" charset="-122"/>
                  <a:ea typeface="微软雅黑" panose="020B0503020204020204" pitchFamily="34" charset="-122"/>
                </a:rPr>
                <a:t>加班在一年以内调休完毕</a:t>
              </a:r>
              <a:r>
                <a:rPr lang="zh-CN" altLang="en-US" sz="1867" dirty="0">
                  <a:latin typeface="微软雅黑" panose="020B0503020204020204" pitchFamily="34" charset="-122"/>
                  <a:ea typeface="微软雅黑" panose="020B0503020204020204" pitchFamily="34" charset="-122"/>
                </a:rPr>
                <a:t>，每年末结清一次，不允许跨年调休。</a:t>
              </a:r>
            </a:p>
          </p:txBody>
        </p:sp>
        <p:cxnSp>
          <p:nvCxnSpPr>
            <p:cNvPr id="32" name="直接连接符 31"/>
            <p:cNvCxnSpPr/>
            <p:nvPr/>
          </p:nvCxnSpPr>
          <p:spPr>
            <a:xfrm>
              <a:off x="2964779" y="4802111"/>
              <a:ext cx="7380253" cy="0"/>
            </a:xfrm>
            <a:prstGeom prst="line">
              <a:avLst/>
            </a:prstGeom>
            <a:ln>
              <a:solidFill>
                <a:schemeClr val="tx1"/>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grpSp>
        <p:nvGrpSpPr>
          <p:cNvPr id="48" name="组合 47"/>
          <p:cNvGrpSpPr>
            <a:grpSpLocks/>
          </p:cNvGrpSpPr>
          <p:nvPr/>
        </p:nvGrpSpPr>
        <p:grpSpPr bwMode="auto">
          <a:xfrm>
            <a:off x="2681457" y="4485219"/>
            <a:ext cx="9901463" cy="913006"/>
            <a:chOff x="2731166" y="3363918"/>
            <a:chExt cx="7426659" cy="685270"/>
          </a:xfrm>
        </p:grpSpPr>
        <p:sp>
          <p:nvSpPr>
            <p:cNvPr id="50200" name="矩形 14"/>
            <p:cNvSpPr>
              <a:spLocks noChangeArrowheads="1"/>
            </p:cNvSpPr>
            <p:nvPr/>
          </p:nvSpPr>
          <p:spPr bwMode="auto">
            <a:xfrm>
              <a:off x="3173825" y="3666504"/>
              <a:ext cx="6984000" cy="32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867" dirty="0">
                  <a:latin typeface="微软雅黑" panose="020B0503020204020204" pitchFamily="34" charset="-122"/>
                  <a:ea typeface="微软雅黑" panose="020B0503020204020204" pitchFamily="34" charset="-122"/>
                </a:rPr>
                <a:t>如有加班，请病假、事假可以使用加班进行调休。</a:t>
              </a:r>
            </a:p>
          </p:txBody>
        </p:sp>
        <p:cxnSp>
          <p:nvCxnSpPr>
            <p:cNvPr id="8" name="直接连接符 7"/>
            <p:cNvCxnSpPr/>
            <p:nvPr/>
          </p:nvCxnSpPr>
          <p:spPr>
            <a:xfrm>
              <a:off x="2964816" y="4002574"/>
              <a:ext cx="6588623" cy="0"/>
            </a:xfrm>
            <a:prstGeom prst="line">
              <a:avLst/>
            </a:prstGeom>
            <a:ln>
              <a:solidFill>
                <a:schemeClr val="tx1"/>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50204" name="TextBox 37"/>
            <p:cNvSpPr txBox="1">
              <a:spLocks noChangeArrowheads="1"/>
            </p:cNvSpPr>
            <p:nvPr/>
          </p:nvSpPr>
          <p:spPr bwMode="auto">
            <a:xfrm>
              <a:off x="2731166" y="3363918"/>
              <a:ext cx="138558" cy="68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5333" dirty="0">
                <a:solidFill>
                  <a:srgbClr val="FFFFFF"/>
                </a:solidFill>
                <a:latin typeface="Broadway" panose="04040905080B02020502" pitchFamily="82" charset="0"/>
                <a:ea typeface="微软雅黑" panose="020B0503020204020204" pitchFamily="34" charset="-122"/>
              </a:endParaRPr>
            </a:p>
          </p:txBody>
        </p:sp>
      </p:grpSp>
      <p:grpSp>
        <p:nvGrpSpPr>
          <p:cNvPr id="49" name="组合 48"/>
          <p:cNvGrpSpPr>
            <a:grpSpLocks/>
          </p:cNvGrpSpPr>
          <p:nvPr/>
        </p:nvGrpSpPr>
        <p:grpSpPr bwMode="auto">
          <a:xfrm>
            <a:off x="3407833" y="3619499"/>
            <a:ext cx="8305800" cy="700618"/>
            <a:chOff x="2820685" y="2931227"/>
            <a:chExt cx="6228331" cy="524935"/>
          </a:xfrm>
        </p:grpSpPr>
        <p:sp>
          <p:nvSpPr>
            <p:cNvPr id="14" name="矩形 13"/>
            <p:cNvSpPr/>
            <p:nvPr/>
          </p:nvSpPr>
          <p:spPr>
            <a:xfrm>
              <a:off x="3095278" y="2931227"/>
              <a:ext cx="5774380" cy="499729"/>
            </a:xfrm>
            <a:prstGeom prst="rect">
              <a:avLst/>
            </a:prstGeom>
          </p:spPr>
          <p:txBody>
            <a:bodyPr>
              <a:spAutoFit/>
            </a:bodyPr>
            <a:lstStyle/>
            <a:p>
              <a:pPr>
                <a:defRPr/>
              </a:pPr>
              <a:r>
                <a:rPr lang="zh-CN" altLang="en-US" sz="1867" dirty="0">
                  <a:latin typeface="微软雅黑" panose="020B0503020204020204" pitchFamily="34" charset="-122"/>
                  <a:ea typeface="微软雅黑" panose="020B0503020204020204" pitchFamily="34" charset="-122"/>
                </a:rPr>
                <a:t>调休时间最长原则上</a:t>
              </a:r>
              <a:r>
                <a:rPr lang="zh-CN" altLang="en-US" sz="1867" b="1" dirty="0">
                  <a:solidFill>
                    <a:srgbClr val="00B0F0"/>
                  </a:solidFill>
                  <a:latin typeface="微软雅黑" panose="020B0503020204020204" pitchFamily="34" charset="-122"/>
                  <a:ea typeface="微软雅黑" panose="020B0503020204020204" pitchFamily="34" charset="-122"/>
                </a:rPr>
                <a:t>不得超过一周</a:t>
              </a:r>
              <a:r>
                <a:rPr lang="zh-CN" altLang="en-US" sz="1867" dirty="0">
                  <a:latin typeface="微软雅黑" panose="020B0503020204020204" pitchFamily="34" charset="-122"/>
                  <a:ea typeface="微软雅黑" panose="020B0503020204020204" pitchFamily="34" charset="-122"/>
                </a:rPr>
                <a:t>。具体调休时间由员工所在部门主管安排。</a:t>
              </a:r>
            </a:p>
          </p:txBody>
        </p:sp>
        <p:cxnSp>
          <p:nvCxnSpPr>
            <p:cNvPr id="9" name="直接连接符 8"/>
            <p:cNvCxnSpPr/>
            <p:nvPr/>
          </p:nvCxnSpPr>
          <p:spPr>
            <a:xfrm>
              <a:off x="2820685" y="3456162"/>
              <a:ext cx="6228331" cy="0"/>
            </a:xfrm>
            <a:prstGeom prst="line">
              <a:avLst/>
            </a:prstGeom>
            <a:ln>
              <a:solidFill>
                <a:schemeClr val="tx1"/>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grpSp>
        <p:nvGrpSpPr>
          <p:cNvPr id="50" name="组合 49"/>
          <p:cNvGrpSpPr>
            <a:grpSpLocks/>
          </p:cNvGrpSpPr>
          <p:nvPr/>
        </p:nvGrpSpPr>
        <p:grpSpPr bwMode="auto">
          <a:xfrm>
            <a:off x="2946402" y="2705102"/>
            <a:ext cx="8735483" cy="698501"/>
            <a:chOff x="2964824" y="1851647"/>
            <a:chExt cx="6552208" cy="524259"/>
          </a:xfrm>
        </p:grpSpPr>
        <p:cxnSp>
          <p:nvCxnSpPr>
            <p:cNvPr id="10" name="直接连接符 9"/>
            <p:cNvCxnSpPr/>
            <p:nvPr/>
          </p:nvCxnSpPr>
          <p:spPr>
            <a:xfrm>
              <a:off x="2964824" y="2375906"/>
              <a:ext cx="6552208" cy="0"/>
            </a:xfrm>
            <a:prstGeom prst="line">
              <a:avLst/>
            </a:prstGeom>
            <a:ln>
              <a:solidFill>
                <a:schemeClr val="tx1"/>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3" name="矩形 12"/>
            <p:cNvSpPr/>
            <p:nvPr/>
          </p:nvSpPr>
          <p:spPr>
            <a:xfrm>
              <a:off x="3239487" y="1851647"/>
              <a:ext cx="6191813" cy="500599"/>
            </a:xfrm>
            <a:prstGeom prst="rect">
              <a:avLst/>
            </a:prstGeom>
          </p:spPr>
          <p:txBody>
            <a:bodyPr>
              <a:spAutoFit/>
            </a:bodyPr>
            <a:lstStyle/>
            <a:p>
              <a:pPr>
                <a:defRPr/>
              </a:pPr>
              <a:r>
                <a:rPr lang="zh-CN" altLang="en-US" sz="1867" dirty="0">
                  <a:latin typeface="微软雅黑" panose="020B0503020204020204" pitchFamily="34" charset="-122"/>
                  <a:ea typeface="微软雅黑" panose="020B0503020204020204" pitchFamily="34" charset="-122"/>
                </a:rPr>
                <a:t>员工调休需提前</a:t>
              </a:r>
              <a:r>
                <a:rPr lang="en-US" altLang="zh-CN" sz="1867" b="1" dirty="0">
                  <a:solidFill>
                    <a:srgbClr val="00B0F0"/>
                  </a:solidFill>
                  <a:latin typeface="微软雅黑" panose="020B0503020204020204" pitchFamily="34" charset="-122"/>
                  <a:ea typeface="微软雅黑" panose="020B0503020204020204" pitchFamily="34" charset="-122"/>
                </a:rPr>
                <a:t>1-2</a:t>
              </a:r>
              <a:r>
                <a:rPr lang="zh-CN" altLang="en-US" sz="1867" dirty="0">
                  <a:latin typeface="微软雅黑" panose="020B0503020204020204" pitchFamily="34" charset="-122"/>
                  <a:ea typeface="微软雅黑" panose="020B0503020204020204" pitchFamily="34" charset="-122"/>
                </a:rPr>
                <a:t>个工作日填写</a:t>
              </a:r>
              <a:r>
                <a:rPr lang="en-US" altLang="zh-CN" sz="1867" dirty="0">
                  <a:latin typeface="微软雅黑" panose="020B0503020204020204" pitchFamily="34" charset="-122"/>
                  <a:ea typeface="微软雅黑" panose="020B0503020204020204" pitchFamily="34" charset="-122"/>
                </a:rPr>
                <a:t>《</a:t>
              </a:r>
              <a:r>
                <a:rPr lang="zh-CN" altLang="en-US" sz="1867" b="1" dirty="0">
                  <a:solidFill>
                    <a:srgbClr val="00B0F0"/>
                  </a:solidFill>
                  <a:latin typeface="微软雅黑" panose="020B0503020204020204" pitchFamily="34" charset="-122"/>
                  <a:ea typeface="微软雅黑" panose="020B0503020204020204" pitchFamily="34" charset="-122"/>
                </a:rPr>
                <a:t>调休申请单</a:t>
              </a:r>
              <a:r>
                <a:rPr lang="en-US" altLang="zh-CN" sz="1867" dirty="0">
                  <a:latin typeface="微软雅黑" panose="020B0503020204020204" pitchFamily="34" charset="-122"/>
                  <a:ea typeface="微软雅黑" panose="020B0503020204020204" pitchFamily="34" charset="-122"/>
                </a:rPr>
                <a:t>》</a:t>
              </a:r>
              <a:r>
                <a:rPr lang="zh-CN" altLang="en-US" sz="1867" dirty="0">
                  <a:latin typeface="微软雅黑" panose="020B0503020204020204" pitchFamily="34" charset="-122"/>
                  <a:ea typeface="微软雅黑" panose="020B0503020204020204" pitchFamily="34" charset="-122"/>
                </a:rPr>
                <a:t>，由</a:t>
              </a:r>
              <a:r>
                <a:rPr lang="zh-CN" altLang="en-US" sz="1867" b="1" dirty="0">
                  <a:solidFill>
                    <a:srgbClr val="00B0F0"/>
                  </a:solidFill>
                  <a:latin typeface="微软雅黑" panose="020B0503020204020204" pitchFamily="34" charset="-122"/>
                  <a:ea typeface="微软雅黑" panose="020B0503020204020204" pitchFamily="34" charset="-122"/>
                </a:rPr>
                <a:t>部门主管</a:t>
              </a:r>
              <a:r>
                <a:rPr lang="zh-CN" altLang="en-US" sz="1867" dirty="0">
                  <a:latin typeface="微软雅黑" panose="020B0503020204020204" pitchFamily="34" charset="-122"/>
                  <a:ea typeface="微软雅黑" panose="020B0503020204020204" pitchFamily="34" charset="-122"/>
                </a:rPr>
                <a:t>审批后交予人力资源部备案。</a:t>
              </a:r>
            </a:p>
          </p:txBody>
        </p:sp>
      </p:grpSp>
      <p:grpSp>
        <p:nvGrpSpPr>
          <p:cNvPr id="51" name="组合 50"/>
          <p:cNvGrpSpPr>
            <a:grpSpLocks/>
          </p:cNvGrpSpPr>
          <p:nvPr/>
        </p:nvGrpSpPr>
        <p:grpSpPr bwMode="auto">
          <a:xfrm>
            <a:off x="2338194" y="1803237"/>
            <a:ext cx="9745133" cy="783166"/>
            <a:chOff x="2604704" y="1037706"/>
            <a:chExt cx="7308288" cy="586652"/>
          </a:xfrm>
        </p:grpSpPr>
        <p:sp>
          <p:nvSpPr>
            <p:cNvPr id="50185" name="矩形 11"/>
            <p:cNvSpPr>
              <a:spLocks noChangeArrowheads="1"/>
            </p:cNvSpPr>
            <p:nvPr/>
          </p:nvSpPr>
          <p:spPr bwMode="auto">
            <a:xfrm>
              <a:off x="2807872" y="1037706"/>
              <a:ext cx="6948000" cy="58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867">
                  <a:latin typeface="微软雅黑" panose="020B0503020204020204" pitchFamily="34" charset="-122"/>
                  <a:ea typeface="微软雅黑" panose="020B0503020204020204" pitchFamily="34" charset="-122"/>
                </a:rPr>
                <a:t>员工平时零星加班以及周末加班或特殊原因的紧迫需要而统一的加班，原则上都采取调休的方式进行调休。调休最小单位为半天，不足半天的可将加班时间积累到一起调休。</a:t>
              </a:r>
            </a:p>
          </p:txBody>
        </p:sp>
        <p:cxnSp>
          <p:nvCxnSpPr>
            <p:cNvPr id="11" name="直接连接符 10"/>
            <p:cNvCxnSpPr/>
            <p:nvPr/>
          </p:nvCxnSpPr>
          <p:spPr>
            <a:xfrm>
              <a:off x="2604704" y="1624358"/>
              <a:ext cx="7308288" cy="0"/>
            </a:xfrm>
            <a:prstGeom prst="line">
              <a:avLst/>
            </a:prstGeom>
            <a:ln>
              <a:solidFill>
                <a:schemeClr val="tx1"/>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sp>
        <p:nvSpPr>
          <p:cNvPr id="35" name="燕尾形 34"/>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燕尾形 35"/>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文本框 36"/>
          <p:cNvSpPr txBox="1"/>
          <p:nvPr/>
        </p:nvSpPr>
        <p:spPr>
          <a:xfrm>
            <a:off x="709386" y="93508"/>
            <a:ext cx="270138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06</a:t>
            </a:r>
            <a:r>
              <a:rPr lang="zh-CN" altLang="en-US" sz="2400" dirty="0">
                <a:solidFill>
                  <a:schemeClr val="bg1"/>
                </a:solidFill>
                <a:latin typeface="微软雅黑" panose="020B0503020204020204" pitchFamily="34" charset="-122"/>
                <a:ea typeface="微软雅黑" panose="020B0503020204020204" pitchFamily="34" charset="-122"/>
              </a:rPr>
              <a:t>加班和调休制度</a:t>
            </a:r>
          </a:p>
        </p:txBody>
      </p:sp>
      <p:sp>
        <p:nvSpPr>
          <p:cNvPr id="38" name="文本框 37"/>
          <p:cNvSpPr txBox="1"/>
          <p:nvPr/>
        </p:nvSpPr>
        <p:spPr>
          <a:xfrm>
            <a:off x="8629650" y="-933450"/>
            <a:ext cx="877163" cy="369332"/>
          </a:xfrm>
          <a:prstGeom prst="rect">
            <a:avLst/>
          </a:prstGeom>
          <a:noFill/>
        </p:spPr>
        <p:txBody>
          <a:bodyPr wrap="none" rtlCol="0">
            <a:spAutoFit/>
          </a:bodyPr>
          <a:lstStyle/>
          <a:p>
            <a:r>
              <a:rPr lang="zh-CN" altLang="en-US" dirty="0"/>
              <a:t>延迟符</a:t>
            </a:r>
          </a:p>
        </p:txBody>
      </p:sp>
      <p:grpSp>
        <p:nvGrpSpPr>
          <p:cNvPr id="40" name="组合 39"/>
          <p:cNvGrpSpPr/>
          <p:nvPr/>
        </p:nvGrpSpPr>
        <p:grpSpPr>
          <a:xfrm>
            <a:off x="1464798" y="1803237"/>
            <a:ext cx="1114883" cy="968935"/>
            <a:chOff x="2694476" y="858160"/>
            <a:chExt cx="1256661" cy="1092153"/>
          </a:xfrm>
        </p:grpSpPr>
        <p:grpSp>
          <p:nvGrpSpPr>
            <p:cNvPr id="41" name="组合 40"/>
            <p:cNvGrpSpPr/>
            <p:nvPr/>
          </p:nvGrpSpPr>
          <p:grpSpPr>
            <a:xfrm>
              <a:off x="2694476" y="858160"/>
              <a:ext cx="1256661" cy="1092153"/>
              <a:chOff x="3112298" y="1278043"/>
              <a:chExt cx="1635013" cy="1420976"/>
            </a:xfrm>
          </p:grpSpPr>
          <p:sp>
            <p:nvSpPr>
              <p:cNvPr id="43"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44"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42" name="文本框 41"/>
            <p:cNvSpPr txBox="1"/>
            <p:nvPr/>
          </p:nvSpPr>
          <p:spPr>
            <a:xfrm>
              <a:off x="2937656" y="1085142"/>
              <a:ext cx="750206" cy="659140"/>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2124015" y="2639436"/>
            <a:ext cx="1114883" cy="968935"/>
            <a:chOff x="2694476" y="858160"/>
            <a:chExt cx="1256661" cy="1092153"/>
          </a:xfrm>
        </p:grpSpPr>
        <p:grpSp>
          <p:nvGrpSpPr>
            <p:cNvPr id="46" name="组合 45"/>
            <p:cNvGrpSpPr/>
            <p:nvPr/>
          </p:nvGrpSpPr>
          <p:grpSpPr>
            <a:xfrm>
              <a:off x="2694476" y="858160"/>
              <a:ext cx="1256661" cy="1092153"/>
              <a:chOff x="3112298" y="1278043"/>
              <a:chExt cx="1635013" cy="1420976"/>
            </a:xfrm>
          </p:grpSpPr>
          <p:sp>
            <p:nvSpPr>
              <p:cNvPr id="53"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54"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52" name="文本框 51"/>
            <p:cNvSpPr txBox="1"/>
            <p:nvPr/>
          </p:nvSpPr>
          <p:spPr>
            <a:xfrm>
              <a:off x="2937656" y="1085142"/>
              <a:ext cx="750206" cy="659140"/>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2529927" y="3635028"/>
            <a:ext cx="1114883" cy="968935"/>
            <a:chOff x="2694476" y="858160"/>
            <a:chExt cx="1256661" cy="1092153"/>
          </a:xfrm>
        </p:grpSpPr>
        <p:grpSp>
          <p:nvGrpSpPr>
            <p:cNvPr id="56" name="组合 55"/>
            <p:cNvGrpSpPr/>
            <p:nvPr/>
          </p:nvGrpSpPr>
          <p:grpSpPr>
            <a:xfrm>
              <a:off x="2694476" y="858160"/>
              <a:ext cx="1256661" cy="1092153"/>
              <a:chOff x="3112298" y="1278043"/>
              <a:chExt cx="1635013" cy="1420976"/>
            </a:xfrm>
          </p:grpSpPr>
          <p:sp>
            <p:nvSpPr>
              <p:cNvPr id="58"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59"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57" name="文本框 56"/>
            <p:cNvSpPr txBox="1"/>
            <p:nvPr/>
          </p:nvSpPr>
          <p:spPr>
            <a:xfrm>
              <a:off x="2937656" y="1085142"/>
              <a:ext cx="750206" cy="659140"/>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2089051" y="4638617"/>
            <a:ext cx="1114883" cy="968935"/>
            <a:chOff x="2694476" y="858160"/>
            <a:chExt cx="1256661" cy="1092153"/>
          </a:xfrm>
        </p:grpSpPr>
        <p:grpSp>
          <p:nvGrpSpPr>
            <p:cNvPr id="61" name="组合 60"/>
            <p:cNvGrpSpPr/>
            <p:nvPr/>
          </p:nvGrpSpPr>
          <p:grpSpPr>
            <a:xfrm>
              <a:off x="2694476" y="858160"/>
              <a:ext cx="1256661" cy="1092153"/>
              <a:chOff x="3112298" y="1278043"/>
              <a:chExt cx="1635013" cy="1420976"/>
            </a:xfrm>
          </p:grpSpPr>
          <p:sp>
            <p:nvSpPr>
              <p:cNvPr id="63"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64"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62" name="文本框 61"/>
            <p:cNvSpPr txBox="1"/>
            <p:nvPr/>
          </p:nvSpPr>
          <p:spPr>
            <a:xfrm>
              <a:off x="2937656" y="1085142"/>
              <a:ext cx="750206" cy="659140"/>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1410575" y="5445896"/>
            <a:ext cx="1114883" cy="968935"/>
            <a:chOff x="2694476" y="858160"/>
            <a:chExt cx="1256661" cy="1092153"/>
          </a:xfrm>
        </p:grpSpPr>
        <p:grpSp>
          <p:nvGrpSpPr>
            <p:cNvPr id="66" name="组合 65"/>
            <p:cNvGrpSpPr/>
            <p:nvPr/>
          </p:nvGrpSpPr>
          <p:grpSpPr>
            <a:xfrm>
              <a:off x="2694476" y="858160"/>
              <a:ext cx="1256661" cy="1092153"/>
              <a:chOff x="3112298" y="1278043"/>
              <a:chExt cx="1635013" cy="1420976"/>
            </a:xfrm>
          </p:grpSpPr>
          <p:sp>
            <p:nvSpPr>
              <p:cNvPr id="68"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69"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67" name="文本框 66"/>
            <p:cNvSpPr txBox="1"/>
            <p:nvPr/>
          </p:nvSpPr>
          <p:spPr>
            <a:xfrm>
              <a:off x="2937656" y="1085142"/>
              <a:ext cx="750206" cy="659140"/>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70" name="椭圆 69"/>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26873120"/>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750"/>
                                        <p:tgtEl>
                                          <p:spTgt spid="40"/>
                                        </p:tgtEl>
                                      </p:cBhvr>
                                    </p:animEffect>
                                    <p:anim calcmode="lin" valueType="num">
                                      <p:cBhvr>
                                        <p:cTn id="23" dur="750" fill="hold"/>
                                        <p:tgtEl>
                                          <p:spTgt spid="40"/>
                                        </p:tgtEl>
                                        <p:attrNameLst>
                                          <p:attrName>ppt_x</p:attrName>
                                        </p:attrNameLst>
                                      </p:cBhvr>
                                      <p:tavLst>
                                        <p:tav tm="0">
                                          <p:val>
                                            <p:strVal val="#ppt_x"/>
                                          </p:val>
                                        </p:tav>
                                        <p:tav tm="100000">
                                          <p:val>
                                            <p:strVal val="#ppt_x"/>
                                          </p:val>
                                        </p:tav>
                                      </p:tavLst>
                                    </p:anim>
                                    <p:anim calcmode="lin" valueType="num">
                                      <p:cBhvr>
                                        <p:cTn id="24" dur="75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750"/>
                                        <p:tgtEl>
                                          <p:spTgt spid="45"/>
                                        </p:tgtEl>
                                      </p:cBhvr>
                                    </p:animEffect>
                                    <p:anim calcmode="lin" valueType="num">
                                      <p:cBhvr>
                                        <p:cTn id="28" dur="750" fill="hold"/>
                                        <p:tgtEl>
                                          <p:spTgt spid="45"/>
                                        </p:tgtEl>
                                        <p:attrNameLst>
                                          <p:attrName>ppt_x</p:attrName>
                                        </p:attrNameLst>
                                      </p:cBhvr>
                                      <p:tavLst>
                                        <p:tav tm="0">
                                          <p:val>
                                            <p:strVal val="#ppt_x"/>
                                          </p:val>
                                        </p:tav>
                                        <p:tav tm="100000">
                                          <p:val>
                                            <p:strVal val="#ppt_x"/>
                                          </p:val>
                                        </p:tav>
                                      </p:tavLst>
                                    </p:anim>
                                    <p:anim calcmode="lin" valueType="num">
                                      <p:cBhvr>
                                        <p:cTn id="29" dur="750" fill="hold"/>
                                        <p:tgtEl>
                                          <p:spTgt spid="4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750"/>
                                        <p:tgtEl>
                                          <p:spTgt spid="55"/>
                                        </p:tgtEl>
                                      </p:cBhvr>
                                    </p:animEffect>
                                    <p:anim calcmode="lin" valueType="num">
                                      <p:cBhvr>
                                        <p:cTn id="33" dur="750" fill="hold"/>
                                        <p:tgtEl>
                                          <p:spTgt spid="55"/>
                                        </p:tgtEl>
                                        <p:attrNameLst>
                                          <p:attrName>ppt_x</p:attrName>
                                        </p:attrNameLst>
                                      </p:cBhvr>
                                      <p:tavLst>
                                        <p:tav tm="0">
                                          <p:val>
                                            <p:strVal val="#ppt_x"/>
                                          </p:val>
                                        </p:tav>
                                        <p:tav tm="100000">
                                          <p:val>
                                            <p:strVal val="#ppt_x"/>
                                          </p:val>
                                        </p:tav>
                                      </p:tavLst>
                                    </p:anim>
                                    <p:anim calcmode="lin" valueType="num">
                                      <p:cBhvr>
                                        <p:cTn id="34" dur="750" fill="hold"/>
                                        <p:tgtEl>
                                          <p:spTgt spid="5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75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750"/>
                                        <p:tgtEl>
                                          <p:spTgt spid="60"/>
                                        </p:tgtEl>
                                      </p:cBhvr>
                                    </p:animEffect>
                                    <p:anim calcmode="lin" valueType="num">
                                      <p:cBhvr>
                                        <p:cTn id="38" dur="750" fill="hold"/>
                                        <p:tgtEl>
                                          <p:spTgt spid="60"/>
                                        </p:tgtEl>
                                        <p:attrNameLst>
                                          <p:attrName>ppt_x</p:attrName>
                                        </p:attrNameLst>
                                      </p:cBhvr>
                                      <p:tavLst>
                                        <p:tav tm="0">
                                          <p:val>
                                            <p:strVal val="#ppt_x"/>
                                          </p:val>
                                        </p:tav>
                                        <p:tav tm="100000">
                                          <p:val>
                                            <p:strVal val="#ppt_x"/>
                                          </p:val>
                                        </p:tav>
                                      </p:tavLst>
                                    </p:anim>
                                    <p:anim calcmode="lin" valueType="num">
                                      <p:cBhvr>
                                        <p:cTn id="39" dur="750" fill="hold"/>
                                        <p:tgtEl>
                                          <p:spTgt spid="6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00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750"/>
                                        <p:tgtEl>
                                          <p:spTgt spid="65"/>
                                        </p:tgtEl>
                                      </p:cBhvr>
                                    </p:animEffect>
                                    <p:anim calcmode="lin" valueType="num">
                                      <p:cBhvr>
                                        <p:cTn id="43" dur="750" fill="hold"/>
                                        <p:tgtEl>
                                          <p:spTgt spid="65"/>
                                        </p:tgtEl>
                                        <p:attrNameLst>
                                          <p:attrName>ppt_x</p:attrName>
                                        </p:attrNameLst>
                                      </p:cBhvr>
                                      <p:tavLst>
                                        <p:tav tm="0">
                                          <p:val>
                                            <p:strVal val="#ppt_x"/>
                                          </p:val>
                                        </p:tav>
                                        <p:tav tm="100000">
                                          <p:val>
                                            <p:strVal val="#ppt_x"/>
                                          </p:val>
                                        </p:tav>
                                      </p:tavLst>
                                    </p:anim>
                                    <p:anim calcmode="lin" valueType="num">
                                      <p:cBhvr>
                                        <p:cTn id="44" dur="750" fill="hold"/>
                                        <p:tgtEl>
                                          <p:spTgt spid="65"/>
                                        </p:tgtEl>
                                        <p:attrNameLst>
                                          <p:attrName>ppt_y</p:attrName>
                                        </p:attrNameLst>
                                      </p:cBhvr>
                                      <p:tavLst>
                                        <p:tav tm="0">
                                          <p:val>
                                            <p:strVal val="#ppt_y+.1"/>
                                          </p:val>
                                        </p:tav>
                                        <p:tav tm="100000">
                                          <p:val>
                                            <p:strVal val="#ppt_y"/>
                                          </p:val>
                                        </p:tav>
                                      </p:tavLst>
                                    </p:anim>
                                  </p:childTnLst>
                                </p:cTn>
                              </p:par>
                            </p:childTnLst>
                          </p:cTn>
                        </p:par>
                        <p:par>
                          <p:cTn id="45" fill="hold">
                            <p:stCondLst>
                              <p:cond delay="1750"/>
                            </p:stCondLst>
                            <p:childTnLst>
                              <p:par>
                                <p:cTn id="46" presetID="12" presetClass="entr" presetSubtype="2"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slide(fromRight)">
                                      <p:cBhvr>
                                        <p:cTn id="48" dur="500"/>
                                        <p:tgtEl>
                                          <p:spTgt spid="51"/>
                                        </p:tgtEl>
                                      </p:cBhvr>
                                    </p:animEffect>
                                  </p:childTnLst>
                                </p:cTn>
                              </p:par>
                            </p:childTnLst>
                          </p:cTn>
                        </p:par>
                        <p:par>
                          <p:cTn id="49" fill="hold" nodeType="afterGroup">
                            <p:stCondLst>
                              <p:cond delay="2250"/>
                            </p:stCondLst>
                            <p:childTnLst>
                              <p:par>
                                <p:cTn id="50" presetID="12" presetClass="entr" presetSubtype="2"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slide(fromRight)">
                                      <p:cBhvr>
                                        <p:cTn id="52" dur="500"/>
                                        <p:tgtEl>
                                          <p:spTgt spid="50"/>
                                        </p:tgtEl>
                                      </p:cBhvr>
                                    </p:animEffect>
                                  </p:childTnLst>
                                </p:cTn>
                              </p:par>
                            </p:childTnLst>
                          </p:cTn>
                        </p:par>
                        <p:par>
                          <p:cTn id="53" fill="hold" nodeType="afterGroup">
                            <p:stCondLst>
                              <p:cond delay="2750"/>
                            </p:stCondLst>
                            <p:childTnLst>
                              <p:par>
                                <p:cTn id="54" presetID="12" presetClass="entr" presetSubtype="2"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slide(fromRight)">
                                      <p:cBhvr>
                                        <p:cTn id="56" dur="500"/>
                                        <p:tgtEl>
                                          <p:spTgt spid="49"/>
                                        </p:tgtEl>
                                      </p:cBhvr>
                                    </p:animEffect>
                                  </p:childTnLst>
                                </p:cTn>
                              </p:par>
                            </p:childTnLst>
                          </p:cTn>
                        </p:par>
                        <p:par>
                          <p:cTn id="57" fill="hold" nodeType="afterGroup">
                            <p:stCondLst>
                              <p:cond delay="3250"/>
                            </p:stCondLst>
                            <p:childTnLst>
                              <p:par>
                                <p:cTn id="58" presetID="12" presetClass="entr" presetSubtype="2"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slide(fromRight)">
                                      <p:cBhvr>
                                        <p:cTn id="60" dur="500"/>
                                        <p:tgtEl>
                                          <p:spTgt spid="48"/>
                                        </p:tgtEl>
                                      </p:cBhvr>
                                    </p:animEffect>
                                  </p:childTnLst>
                                </p:cTn>
                              </p:par>
                            </p:childTnLst>
                          </p:cTn>
                        </p:par>
                        <p:par>
                          <p:cTn id="61" fill="hold" nodeType="afterGroup">
                            <p:stCondLst>
                              <p:cond delay="3750"/>
                            </p:stCondLst>
                            <p:childTnLst>
                              <p:par>
                                <p:cTn id="62" presetID="12" presetClass="entr" presetSubtype="2"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slide(fromRight)">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down)">
                                      <p:cBhvr>
                                        <p:cTn id="69"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P spid="70" grpId="0" animBg="1"/>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燕尾形 6"/>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文本框 7"/>
          <p:cNvSpPr txBox="1"/>
          <p:nvPr/>
        </p:nvSpPr>
        <p:spPr>
          <a:xfrm>
            <a:off x="709386" y="93508"/>
            <a:ext cx="2393604"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07</a:t>
            </a:r>
            <a:r>
              <a:rPr lang="zh-CN" altLang="en-US" sz="2400" dirty="0">
                <a:solidFill>
                  <a:schemeClr val="bg1"/>
                </a:solidFill>
                <a:latin typeface="微软雅黑" panose="020B0503020204020204" pitchFamily="34" charset="-122"/>
                <a:ea typeface="微软雅黑" panose="020B0503020204020204" pitchFamily="34" charset="-122"/>
              </a:rPr>
              <a:t>薪酬管理制度</a:t>
            </a:r>
          </a:p>
        </p:txBody>
      </p:sp>
      <p:grpSp>
        <p:nvGrpSpPr>
          <p:cNvPr id="14" name="组合 13"/>
          <p:cNvGrpSpPr/>
          <p:nvPr/>
        </p:nvGrpSpPr>
        <p:grpSpPr>
          <a:xfrm>
            <a:off x="709386" y="3122081"/>
            <a:ext cx="1781261" cy="1781261"/>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a:endParaRPr>
            </a:p>
          </p:txBody>
        </p:sp>
        <p:sp>
          <p:nvSpPr>
            <p:cNvPr id="16" name="椭圆 15"/>
            <p:cNvSpPr/>
            <p:nvPr/>
          </p:nvSpPr>
          <p:spPr>
            <a:xfrm>
              <a:off x="392113" y="760413"/>
              <a:ext cx="3825873"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00B0F0"/>
                  </a:solidFill>
                  <a:latin typeface="微软雅黑"/>
                  <a:ea typeface="微软雅黑"/>
                </a:rPr>
                <a:t>薪酬制度</a:t>
              </a:r>
            </a:p>
          </p:txBody>
        </p:sp>
      </p:grpSp>
      <p:sp>
        <p:nvSpPr>
          <p:cNvPr id="17" name="左大括号 16"/>
          <p:cNvSpPr/>
          <p:nvPr/>
        </p:nvSpPr>
        <p:spPr>
          <a:xfrm>
            <a:off x="2643662" y="2037571"/>
            <a:ext cx="494276" cy="3912209"/>
          </a:xfrm>
          <a:prstGeom prst="leftBrace">
            <a:avLst/>
          </a:prstGeom>
          <a:ln w="38100">
            <a:solidFill>
              <a:srgbClr val="00B0F0"/>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a:endParaRPr>
          </a:p>
        </p:txBody>
      </p:sp>
      <p:grpSp>
        <p:nvGrpSpPr>
          <p:cNvPr id="18" name="组合 17"/>
          <p:cNvGrpSpPr/>
          <p:nvPr/>
        </p:nvGrpSpPr>
        <p:grpSpPr>
          <a:xfrm>
            <a:off x="3184916" y="1638491"/>
            <a:ext cx="1371600" cy="969388"/>
            <a:chOff x="2717878" y="1163553"/>
            <a:chExt cx="1028700" cy="727041"/>
          </a:xfrm>
        </p:grpSpPr>
        <p:sp>
          <p:nvSpPr>
            <p:cNvPr id="19" name="椭圆 18"/>
            <p:cNvSpPr/>
            <p:nvPr/>
          </p:nvSpPr>
          <p:spPr>
            <a:xfrm>
              <a:off x="2868708" y="1163553"/>
              <a:ext cx="727041" cy="727041"/>
            </a:xfrm>
            <a:prstGeom prst="ellipse">
              <a:avLst/>
            </a:prstGeom>
            <a:solidFill>
              <a:srgbClr val="00B0F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0" name="TextBox 36"/>
            <p:cNvSpPr txBox="1"/>
            <p:nvPr/>
          </p:nvSpPr>
          <p:spPr>
            <a:xfrm>
              <a:off x="2717878" y="1296241"/>
              <a:ext cx="1028700" cy="438581"/>
            </a:xfrm>
            <a:prstGeom prst="rect">
              <a:avLst/>
            </a:prstGeom>
            <a:noFill/>
          </p:spPr>
          <p:txBody>
            <a:bodyPr wrap="square" rtlCol="0">
              <a:spAutoFit/>
            </a:bodyPr>
            <a:lstStyle/>
            <a:p>
              <a:pPr algn="ctr"/>
              <a:r>
                <a:rPr lang="en-US" altLang="zh-CN" sz="3200" dirty="0">
                  <a:solidFill>
                    <a:schemeClr val="bg1"/>
                  </a:solidFill>
                  <a:latin typeface="微软雅黑"/>
                  <a:ea typeface="微软雅黑"/>
                </a:rPr>
                <a:t>01</a:t>
              </a:r>
              <a:endParaRPr lang="zh-CN" altLang="en-US" sz="3200" dirty="0">
                <a:solidFill>
                  <a:schemeClr val="bg1"/>
                </a:solidFill>
                <a:latin typeface="微软雅黑"/>
                <a:ea typeface="微软雅黑"/>
              </a:endParaRPr>
            </a:p>
          </p:txBody>
        </p:sp>
      </p:grpSp>
      <p:grpSp>
        <p:nvGrpSpPr>
          <p:cNvPr id="21" name="组合 20"/>
          <p:cNvGrpSpPr/>
          <p:nvPr/>
        </p:nvGrpSpPr>
        <p:grpSpPr>
          <a:xfrm>
            <a:off x="3187074" y="3486274"/>
            <a:ext cx="1371600" cy="1081867"/>
            <a:chOff x="2719496" y="2497084"/>
            <a:chExt cx="1028700" cy="811400"/>
          </a:xfrm>
        </p:grpSpPr>
        <p:grpSp>
          <p:nvGrpSpPr>
            <p:cNvPr id="22" name="组合 21"/>
            <p:cNvGrpSpPr/>
            <p:nvPr/>
          </p:nvGrpSpPr>
          <p:grpSpPr>
            <a:xfrm>
              <a:off x="2828146" y="2497084"/>
              <a:ext cx="811400" cy="81140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sp>
          <p:nvSpPr>
            <p:cNvPr id="23" name="TextBox 37"/>
            <p:cNvSpPr txBox="1"/>
            <p:nvPr/>
          </p:nvSpPr>
          <p:spPr>
            <a:xfrm>
              <a:off x="2719496" y="2671952"/>
              <a:ext cx="1028700" cy="438581"/>
            </a:xfrm>
            <a:prstGeom prst="rect">
              <a:avLst/>
            </a:prstGeom>
            <a:noFill/>
          </p:spPr>
          <p:txBody>
            <a:bodyPr wrap="square" rtlCol="0">
              <a:spAutoFit/>
            </a:bodyPr>
            <a:lstStyle/>
            <a:p>
              <a:pPr algn="ctr"/>
              <a:r>
                <a:rPr lang="en-US" altLang="zh-CN" sz="3200" dirty="0">
                  <a:solidFill>
                    <a:srgbClr val="00B0F0"/>
                  </a:solidFill>
                  <a:latin typeface="微软雅黑"/>
                  <a:ea typeface="微软雅黑"/>
                </a:rPr>
                <a:t>02</a:t>
              </a:r>
              <a:endParaRPr lang="zh-CN" altLang="en-US" sz="3200" dirty="0">
                <a:solidFill>
                  <a:srgbClr val="00B0F0"/>
                </a:solidFill>
                <a:latin typeface="微软雅黑"/>
                <a:ea typeface="微软雅黑"/>
              </a:endParaRPr>
            </a:p>
          </p:txBody>
        </p:sp>
      </p:grpSp>
      <p:grpSp>
        <p:nvGrpSpPr>
          <p:cNvPr id="26" name="组合 25"/>
          <p:cNvGrpSpPr/>
          <p:nvPr/>
        </p:nvGrpSpPr>
        <p:grpSpPr>
          <a:xfrm>
            <a:off x="3257834" y="5446537"/>
            <a:ext cx="1371600" cy="969388"/>
            <a:chOff x="2772566" y="4019588"/>
            <a:chExt cx="1028700" cy="727041"/>
          </a:xfrm>
        </p:grpSpPr>
        <p:sp>
          <p:nvSpPr>
            <p:cNvPr id="27" name="椭圆 26"/>
            <p:cNvSpPr/>
            <p:nvPr/>
          </p:nvSpPr>
          <p:spPr>
            <a:xfrm>
              <a:off x="2923396" y="4019588"/>
              <a:ext cx="727041" cy="727041"/>
            </a:xfrm>
            <a:prstGeom prst="ellipse">
              <a:avLst/>
            </a:prstGeom>
            <a:solidFill>
              <a:srgbClr val="00B0F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8" name="TextBox 38"/>
            <p:cNvSpPr txBox="1"/>
            <p:nvPr/>
          </p:nvSpPr>
          <p:spPr>
            <a:xfrm>
              <a:off x="2772566" y="4152276"/>
              <a:ext cx="1028700" cy="438581"/>
            </a:xfrm>
            <a:prstGeom prst="rect">
              <a:avLst/>
            </a:prstGeom>
            <a:noFill/>
          </p:spPr>
          <p:txBody>
            <a:bodyPr wrap="square" rtlCol="0">
              <a:spAutoFit/>
            </a:bodyPr>
            <a:lstStyle/>
            <a:p>
              <a:pPr algn="ctr"/>
              <a:r>
                <a:rPr lang="en-US" altLang="zh-CN" sz="3200" dirty="0">
                  <a:solidFill>
                    <a:schemeClr val="bg1"/>
                  </a:solidFill>
                  <a:latin typeface="微软雅黑"/>
                  <a:ea typeface="微软雅黑"/>
                </a:rPr>
                <a:t>03</a:t>
              </a:r>
              <a:endParaRPr lang="zh-CN" altLang="en-US" sz="3200" dirty="0">
                <a:solidFill>
                  <a:schemeClr val="bg1"/>
                </a:solidFill>
                <a:latin typeface="微软雅黑"/>
                <a:ea typeface="微软雅黑"/>
              </a:endParaRPr>
            </a:p>
          </p:txBody>
        </p:sp>
      </p:grpSp>
      <p:sp>
        <p:nvSpPr>
          <p:cNvPr id="32" name="矩形 31"/>
          <p:cNvSpPr/>
          <p:nvPr/>
        </p:nvSpPr>
        <p:spPr bwMode="auto">
          <a:xfrm>
            <a:off x="4603494" y="1638491"/>
            <a:ext cx="4224867" cy="954364"/>
          </a:xfrm>
          <a:prstGeom prst="rect">
            <a:avLst/>
          </a:prstGeom>
        </p:spPr>
        <p:txBody>
          <a:bodyPr>
            <a:spAutoFit/>
          </a:bodyPr>
          <a:lstStyle/>
          <a:p>
            <a:pPr>
              <a:lnSpc>
                <a:spcPct val="150000"/>
              </a:lnSpc>
              <a:defRPr/>
            </a:pPr>
            <a:r>
              <a:rPr lang="zh-CN" altLang="en-US" sz="1867" dirty="0">
                <a:solidFill>
                  <a:srgbClr val="00B0F0"/>
                </a:solidFill>
                <a:latin typeface="微软雅黑" panose="020B0503020204020204" pitchFamily="34" charset="-122"/>
                <a:ea typeface="微软雅黑" panose="020B0503020204020204" pitchFamily="34" charset="-122"/>
              </a:rPr>
              <a:t>不允许打探其他员工的薪酬</a:t>
            </a:r>
            <a:r>
              <a:rPr lang="zh-CN" altLang="en-US" sz="1867" dirty="0">
                <a:latin typeface="微软雅黑" panose="020B0503020204020204" pitchFamily="34" charset="-122"/>
                <a:ea typeface="微软雅黑" panose="020B0503020204020204" pitchFamily="34" charset="-122"/>
              </a:rPr>
              <a:t>，亦不允许将自己的薪酬情况告诉其他员工；</a:t>
            </a:r>
            <a:endParaRPr lang="en-US" altLang="zh-CN" sz="1867" dirty="0">
              <a:latin typeface="微软雅黑" panose="020B0503020204020204" pitchFamily="34" charset="-122"/>
              <a:ea typeface="微软雅黑" panose="020B0503020204020204" pitchFamily="34" charset="-122"/>
            </a:endParaRPr>
          </a:p>
        </p:txBody>
      </p:sp>
      <p:sp>
        <p:nvSpPr>
          <p:cNvPr id="33" name="矩形 32"/>
          <p:cNvSpPr/>
          <p:nvPr/>
        </p:nvSpPr>
        <p:spPr bwMode="auto">
          <a:xfrm>
            <a:off x="4608574" y="3516493"/>
            <a:ext cx="4322233" cy="903581"/>
          </a:xfrm>
          <a:prstGeom prst="rect">
            <a:avLst/>
          </a:prstGeom>
        </p:spPr>
        <p:txBody>
          <a:bodyPr>
            <a:spAutoFit/>
          </a:bodyPr>
          <a:lstStyle/>
          <a:p>
            <a:pPr>
              <a:lnSpc>
                <a:spcPct val="150000"/>
              </a:lnSpc>
              <a:defRPr/>
            </a:pPr>
            <a:r>
              <a:rPr lang="zh-CN" altLang="en-US" sz="1867" dirty="0">
                <a:latin typeface="微软雅黑" panose="020B0503020204020204" pitchFamily="34" charset="-122"/>
                <a:ea typeface="微软雅黑" panose="020B0503020204020204" pitchFamily="34" charset="-122"/>
              </a:rPr>
              <a:t>员工对于非因本人原因直接或间接获知的其他员工的薪酬信息，</a:t>
            </a:r>
            <a:r>
              <a:rPr lang="zh-CN" altLang="en-US" sz="1867" dirty="0">
                <a:solidFill>
                  <a:srgbClr val="00B0F0"/>
                </a:solidFill>
                <a:latin typeface="微软雅黑" panose="020B0503020204020204" pitchFamily="34" charset="-122"/>
                <a:ea typeface="微软雅黑" panose="020B0503020204020204" pitchFamily="34" charset="-122"/>
              </a:rPr>
              <a:t>有保密义务</a:t>
            </a:r>
            <a:endParaRPr lang="en-US" altLang="zh-CN" sz="1867" dirty="0">
              <a:solidFill>
                <a:srgbClr val="00B0F0"/>
              </a:solidFill>
              <a:latin typeface="微软雅黑" panose="020B0503020204020204" pitchFamily="34" charset="-122"/>
              <a:ea typeface="微软雅黑" panose="020B0503020204020204" pitchFamily="34" charset="-122"/>
            </a:endParaRPr>
          </a:p>
        </p:txBody>
      </p:sp>
      <p:sp>
        <p:nvSpPr>
          <p:cNvPr id="34" name="矩形 4"/>
          <p:cNvSpPr>
            <a:spLocks noChangeArrowheads="1"/>
          </p:cNvSpPr>
          <p:nvPr/>
        </p:nvSpPr>
        <p:spPr bwMode="auto">
          <a:xfrm>
            <a:off x="4629434" y="5394495"/>
            <a:ext cx="3071283" cy="9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867" dirty="0">
                <a:latin typeface="微软雅黑" panose="020B0503020204020204" pitchFamily="34" charset="-122"/>
                <a:ea typeface="微软雅黑" panose="020B0503020204020204" pitchFamily="34" charset="-122"/>
              </a:rPr>
              <a:t>每月</a:t>
            </a:r>
            <a:r>
              <a:rPr lang="en-US" altLang="zh-CN" sz="1867" dirty="0">
                <a:solidFill>
                  <a:srgbClr val="00B0F0"/>
                </a:solidFill>
                <a:latin typeface="微软雅黑" panose="020B0503020204020204" pitchFamily="34" charset="-122"/>
                <a:ea typeface="微软雅黑" panose="020B0503020204020204" pitchFamily="34" charset="-122"/>
              </a:rPr>
              <a:t>15</a:t>
            </a:r>
            <a:r>
              <a:rPr lang="zh-CN" altLang="en-US" sz="1867" dirty="0">
                <a:solidFill>
                  <a:srgbClr val="00B0F0"/>
                </a:solidFill>
                <a:latin typeface="微软雅黑" panose="020B0503020204020204" pitchFamily="34" charset="-122"/>
                <a:ea typeface="微软雅黑" panose="020B0503020204020204" pitchFamily="34" charset="-122"/>
              </a:rPr>
              <a:t>日</a:t>
            </a:r>
            <a:r>
              <a:rPr lang="zh-CN" altLang="en-US" sz="1867" dirty="0">
                <a:latin typeface="微软雅黑" panose="020B0503020204020204" pitchFamily="34" charset="-122"/>
                <a:ea typeface="微软雅黑" panose="020B0503020204020204" pitchFamily="34" charset="-122"/>
              </a:rPr>
              <a:t>发放工资，逢节假日则顺延或提前发放。</a:t>
            </a:r>
            <a:endParaRPr lang="en-US" altLang="zh-CN" sz="1867" dirty="0">
              <a:latin typeface="微软雅黑" panose="020B0503020204020204" pitchFamily="34" charset="-122"/>
              <a:ea typeface="微软雅黑" panose="020B0503020204020204" pitchFamily="34" charset="-122"/>
            </a:endParaRPr>
          </a:p>
        </p:txBody>
      </p:sp>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r="46448"/>
          <a:stretch/>
        </p:blipFill>
        <p:spPr>
          <a:xfrm>
            <a:off x="9398651" y="2037571"/>
            <a:ext cx="2793349" cy="5750652"/>
          </a:xfrm>
          <a:prstGeom prst="rect">
            <a:avLst/>
          </a:prstGeom>
        </p:spPr>
      </p:pic>
      <p:sp>
        <p:nvSpPr>
          <p:cNvPr id="29" name="文本框 28"/>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31" name="椭圆 30"/>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2846837053"/>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53" presetClass="entr" presetSubtype="16" fill="hold" nodeType="withEffect">
                                  <p:stCondLst>
                                    <p:cond delay="4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22" presetClass="entr" presetSubtype="8" fill="hold" grpId="0" nodeType="withEffect">
                                  <p:stCondLst>
                                    <p:cond delay="80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30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53"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2"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p:tgtEl>
                                          <p:spTgt spid="32"/>
                                        </p:tgtEl>
                                        <p:attrNameLst>
                                          <p:attrName>ppt_x</p:attrName>
                                        </p:attrNameLst>
                                      </p:cBhvr>
                                      <p:tavLst>
                                        <p:tav tm="0">
                                          <p:val>
                                            <p:strVal val="#ppt_x+#ppt_w*1.125000"/>
                                          </p:val>
                                        </p:tav>
                                        <p:tav tm="100000">
                                          <p:val>
                                            <p:strVal val="#ppt_x"/>
                                          </p:val>
                                        </p:tav>
                                      </p:tavLst>
                                    </p:anim>
                                    <p:animEffect transition="in" filter="wipe(left)">
                                      <p:cBhvr>
                                        <p:cTn id="42" dur="500"/>
                                        <p:tgtEl>
                                          <p:spTgt spid="32"/>
                                        </p:tgtEl>
                                      </p:cBhvr>
                                    </p:animEffect>
                                  </p:childTnLst>
                                </p:cTn>
                              </p:par>
                              <p:par>
                                <p:cTn id="43" presetID="12" presetClass="entr" presetSubtype="2"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p:tgtEl>
                                          <p:spTgt spid="33"/>
                                        </p:tgtEl>
                                        <p:attrNameLst>
                                          <p:attrName>ppt_x</p:attrName>
                                        </p:attrNameLst>
                                      </p:cBhvr>
                                      <p:tavLst>
                                        <p:tav tm="0">
                                          <p:val>
                                            <p:strVal val="#ppt_x+#ppt_w*1.125000"/>
                                          </p:val>
                                        </p:tav>
                                        <p:tav tm="100000">
                                          <p:val>
                                            <p:strVal val="#ppt_x"/>
                                          </p:val>
                                        </p:tav>
                                      </p:tavLst>
                                    </p:anim>
                                    <p:animEffect transition="in" filter="wipe(left)">
                                      <p:cBhvr>
                                        <p:cTn id="46" dur="500"/>
                                        <p:tgtEl>
                                          <p:spTgt spid="33"/>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p:tgtEl>
                                          <p:spTgt spid="34"/>
                                        </p:tgtEl>
                                        <p:attrNameLst>
                                          <p:attrName>ppt_x</p:attrName>
                                        </p:attrNameLst>
                                      </p:cBhvr>
                                      <p:tavLst>
                                        <p:tav tm="0">
                                          <p:val>
                                            <p:strVal val="#ppt_x+#ppt_w*1.125000"/>
                                          </p:val>
                                        </p:tav>
                                        <p:tav tm="100000">
                                          <p:val>
                                            <p:strVal val="#ppt_x"/>
                                          </p:val>
                                        </p:tav>
                                      </p:tavLst>
                                    </p:anim>
                                    <p:animEffect transition="in" filter="wipe(left)">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circle(in)">
                                      <p:cBhvr>
                                        <p:cTn id="55" dur="20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2" grpId="0"/>
      <p:bldP spid="33" grpId="0"/>
      <p:bldP spid="34" grpId="0"/>
      <p:bldP spid="29" grpId="0"/>
      <p:bldP spid="31" grpId="0" animBg="1"/>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燕尾形 6"/>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文本框 7"/>
          <p:cNvSpPr txBox="1"/>
          <p:nvPr/>
        </p:nvSpPr>
        <p:spPr>
          <a:xfrm>
            <a:off x="709386" y="93508"/>
            <a:ext cx="177805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07</a:t>
            </a:r>
            <a:r>
              <a:rPr lang="zh-CN" altLang="en-US" sz="2400" dirty="0">
                <a:solidFill>
                  <a:schemeClr val="bg1"/>
                </a:solidFill>
                <a:latin typeface="微软雅黑" panose="020B0503020204020204" pitchFamily="34" charset="-122"/>
                <a:ea typeface="微软雅黑" panose="020B0503020204020204" pitchFamily="34" charset="-122"/>
              </a:rPr>
              <a:t>薪酬组成</a:t>
            </a:r>
          </a:p>
        </p:txBody>
      </p:sp>
      <p:sp>
        <p:nvSpPr>
          <p:cNvPr id="9" name="矩形 8"/>
          <p:cNvSpPr>
            <a:spLocks noChangeArrowheads="1"/>
          </p:cNvSpPr>
          <p:nvPr/>
        </p:nvSpPr>
        <p:spPr bwMode="auto">
          <a:xfrm>
            <a:off x="1062267" y="4870753"/>
            <a:ext cx="10274300" cy="138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867">
                <a:latin typeface="微软雅黑" panose="020B0503020204020204" pitchFamily="34" charset="-122"/>
                <a:ea typeface="微软雅黑" panose="020B0503020204020204" pitchFamily="34" charset="-122"/>
              </a:rPr>
              <a:t>月工资 </a:t>
            </a:r>
            <a:r>
              <a:rPr lang="en-US" altLang="zh-CN" sz="1867">
                <a:latin typeface="微软雅黑" panose="020B0503020204020204" pitchFamily="34" charset="-122"/>
                <a:ea typeface="微软雅黑" panose="020B0503020204020204" pitchFamily="34" charset="-122"/>
              </a:rPr>
              <a:t>= </a:t>
            </a:r>
            <a:r>
              <a:rPr lang="zh-CN" altLang="en-US" sz="1867">
                <a:latin typeface="微软雅黑" panose="020B0503020204020204" pitchFamily="34" charset="-122"/>
                <a:ea typeface="微软雅黑" panose="020B0503020204020204" pitchFamily="34" charset="-122"/>
              </a:rPr>
              <a:t>基本工资 </a:t>
            </a:r>
            <a:r>
              <a:rPr lang="en-US" altLang="zh-CN" sz="1867">
                <a:latin typeface="微软雅黑" panose="020B0503020204020204" pitchFamily="34" charset="-122"/>
                <a:ea typeface="微软雅黑" panose="020B0503020204020204" pitchFamily="34" charset="-122"/>
              </a:rPr>
              <a:t>+ </a:t>
            </a:r>
            <a:r>
              <a:rPr lang="zh-CN" altLang="en-US" sz="1867">
                <a:latin typeface="微软雅黑" panose="020B0503020204020204" pitchFamily="34" charset="-122"/>
                <a:ea typeface="微软雅黑" panose="020B0503020204020204" pitchFamily="34" charset="-122"/>
              </a:rPr>
              <a:t>绩效工资 </a:t>
            </a:r>
            <a:r>
              <a:rPr lang="en-US" altLang="zh-CN" sz="1867">
                <a:latin typeface="微软雅黑" panose="020B0503020204020204" pitchFamily="34" charset="-122"/>
                <a:ea typeface="微软雅黑" panose="020B0503020204020204" pitchFamily="34" charset="-122"/>
              </a:rPr>
              <a:t>+ </a:t>
            </a:r>
            <a:r>
              <a:rPr lang="zh-CN" altLang="en-US" sz="1867">
                <a:latin typeface="微软雅黑" panose="020B0503020204020204" pitchFamily="34" charset="-122"/>
                <a:ea typeface="微软雅黑" panose="020B0503020204020204" pitchFamily="34" charset="-122"/>
              </a:rPr>
              <a:t>餐费补贴 </a:t>
            </a:r>
            <a:r>
              <a:rPr lang="en-US" altLang="zh-CN" sz="1867">
                <a:latin typeface="微软雅黑" panose="020B0503020204020204" pitchFamily="34" charset="-122"/>
                <a:ea typeface="微软雅黑" panose="020B0503020204020204" pitchFamily="34" charset="-122"/>
              </a:rPr>
              <a:t>+ </a:t>
            </a:r>
            <a:r>
              <a:rPr lang="zh-CN" altLang="en-US" sz="1867">
                <a:latin typeface="微软雅黑" panose="020B0503020204020204" pitchFamily="34" charset="-122"/>
                <a:ea typeface="微软雅黑" panose="020B0503020204020204" pitchFamily="34" charset="-122"/>
              </a:rPr>
              <a:t>全勤奖（根据出勤情况确定）</a:t>
            </a:r>
            <a:r>
              <a:rPr lang="en-US" altLang="zh-CN" sz="1867">
                <a:latin typeface="微软雅黑" panose="020B0503020204020204" pitchFamily="34" charset="-122"/>
                <a:ea typeface="微软雅黑" panose="020B0503020204020204" pitchFamily="34" charset="-122"/>
              </a:rPr>
              <a:t>+ </a:t>
            </a:r>
            <a:r>
              <a:rPr lang="zh-CN" altLang="en-US" sz="1867">
                <a:latin typeface="微软雅黑" panose="020B0503020204020204" pitchFamily="34" charset="-122"/>
                <a:ea typeface="微软雅黑" panose="020B0503020204020204" pitchFamily="34" charset="-122"/>
              </a:rPr>
              <a:t>其他补贴 </a:t>
            </a:r>
            <a:r>
              <a:rPr lang="en-US" altLang="zh-CN" sz="1867">
                <a:latin typeface="微软雅黑" panose="020B0503020204020204" pitchFamily="34" charset="-122"/>
                <a:ea typeface="微软雅黑" panose="020B0503020204020204" pitchFamily="34" charset="-122"/>
              </a:rPr>
              <a:t>- </a:t>
            </a:r>
            <a:r>
              <a:rPr lang="zh-CN" altLang="en-US" sz="1867">
                <a:latin typeface="微软雅黑" panose="020B0503020204020204" pitchFamily="34" charset="-122"/>
                <a:ea typeface="微软雅黑" panose="020B0503020204020204" pitchFamily="34" charset="-122"/>
              </a:rPr>
              <a:t>个人相关扣款 </a:t>
            </a:r>
            <a:r>
              <a:rPr lang="en-US" altLang="zh-CN" sz="1867">
                <a:latin typeface="微软雅黑" panose="020B0503020204020204" pitchFamily="34" charset="-122"/>
                <a:ea typeface="微软雅黑" panose="020B0503020204020204" pitchFamily="34" charset="-122"/>
              </a:rPr>
              <a:t>+ </a:t>
            </a:r>
            <a:r>
              <a:rPr lang="zh-CN" altLang="en-US" sz="1867">
                <a:latin typeface="微软雅黑" panose="020B0503020204020204" pitchFamily="34" charset="-122"/>
                <a:ea typeface="微软雅黑" panose="020B0503020204020204" pitchFamily="34" charset="-122"/>
              </a:rPr>
              <a:t>奖金（根据公司整体效益和个人综合考核确定）</a:t>
            </a:r>
            <a:r>
              <a:rPr lang="en-US" altLang="zh-CN" sz="1867">
                <a:latin typeface="微软雅黑" panose="020B0503020204020204" pitchFamily="34" charset="-122"/>
                <a:ea typeface="微软雅黑" panose="020B0503020204020204" pitchFamily="34" charset="-122"/>
              </a:rPr>
              <a:t>+</a:t>
            </a:r>
            <a:r>
              <a:rPr lang="zh-CN" altLang="en-US" sz="1867">
                <a:latin typeface="微软雅黑" panose="020B0503020204020204" pitchFamily="34" charset="-122"/>
                <a:ea typeface="微软雅黑" panose="020B0503020204020204" pitchFamily="34" charset="-122"/>
              </a:rPr>
              <a:t>课时费（课时费仅适用于培训部，根据讲师级别不同课时费标准不同，具体可参照</a:t>
            </a:r>
            <a:r>
              <a:rPr lang="en-US" altLang="zh-CN" sz="1867">
                <a:latin typeface="微软雅黑" panose="020B0503020204020204" pitchFamily="34" charset="-122"/>
                <a:ea typeface="微软雅黑" panose="020B0503020204020204" pitchFamily="34" charset="-122"/>
              </a:rPr>
              <a:t>《</a:t>
            </a:r>
            <a:r>
              <a:rPr lang="zh-CN" altLang="en-US" sz="1867">
                <a:latin typeface="微软雅黑" panose="020B0503020204020204" pitchFamily="34" charset="-122"/>
                <a:ea typeface="微软雅黑" panose="020B0503020204020204" pitchFamily="34" charset="-122"/>
              </a:rPr>
              <a:t>培训部讲师管理制度</a:t>
            </a:r>
            <a:r>
              <a:rPr lang="en-US" altLang="zh-CN" sz="1867">
                <a:latin typeface="微软雅黑" panose="020B0503020204020204" pitchFamily="34" charset="-122"/>
                <a:ea typeface="微软雅黑" panose="020B0503020204020204" pitchFamily="34" charset="-122"/>
              </a:rPr>
              <a:t>》</a:t>
            </a:r>
            <a:r>
              <a:rPr lang="zh-CN" altLang="en-US" sz="1867">
                <a:latin typeface="微软雅黑" panose="020B0503020204020204" pitchFamily="34" charset="-122"/>
                <a:ea typeface="微软雅黑" panose="020B0503020204020204" pitchFamily="34" charset="-122"/>
              </a:rPr>
              <a:t>。）</a:t>
            </a:r>
          </a:p>
        </p:txBody>
      </p:sp>
      <p:sp>
        <p:nvSpPr>
          <p:cNvPr id="10" name="矩形 9"/>
          <p:cNvSpPr/>
          <p:nvPr/>
        </p:nvSpPr>
        <p:spPr>
          <a:xfrm>
            <a:off x="56849" y="2470453"/>
            <a:ext cx="12048067" cy="22098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6" name="矩形 15"/>
          <p:cNvSpPr/>
          <p:nvPr/>
        </p:nvSpPr>
        <p:spPr>
          <a:xfrm>
            <a:off x="4806649" y="1894720"/>
            <a:ext cx="1824567" cy="768351"/>
          </a:xfrm>
          <a:prstGeom prst="rect">
            <a:avLst/>
          </a:prstGeom>
          <a:solidFill>
            <a:srgbClr val="00B0F0"/>
          </a:solidFill>
          <a:ln/>
        </p:spPr>
        <p:style>
          <a:lnRef idx="3">
            <a:schemeClr val="lt1"/>
          </a:lnRef>
          <a:fillRef idx="1">
            <a:schemeClr val="accent1"/>
          </a:fillRef>
          <a:effectRef idx="1">
            <a:schemeClr val="accent1"/>
          </a:effectRef>
          <a:fontRef idx="minor">
            <a:schemeClr val="lt1"/>
          </a:fontRef>
        </p:style>
        <p:txBody>
          <a:bodyPr lIns="286759" tIns="286759" rIns="286759" bIns="286759" spcCol="1270" anchor="ctr"/>
          <a:lstStyle/>
          <a:p>
            <a:pPr algn="ctr">
              <a:defRPr/>
            </a:pPr>
            <a:r>
              <a:rPr lang="zh-CN" altLang="en-US" sz="2667"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月工资</a:t>
            </a:r>
            <a:endParaRPr lang="zh-CN" altLang="en-US" sz="2667" dirty="0">
              <a:effectLst>
                <a:outerShdw blurRad="38100" dist="38100" dir="2700000" algn="tl">
                  <a:srgbClr val="000000">
                    <a:alpha val="43137"/>
                  </a:srgbClr>
                </a:outerShdw>
              </a:effectLst>
            </a:endParaRPr>
          </a:p>
        </p:txBody>
      </p:sp>
      <p:sp>
        <p:nvSpPr>
          <p:cNvPr id="19" name="矩形 18"/>
          <p:cNvSpPr>
            <a:spLocks noChangeArrowheads="1"/>
          </p:cNvSpPr>
          <p:nvPr/>
        </p:nvSpPr>
        <p:spPr bwMode="auto">
          <a:xfrm>
            <a:off x="7289499" y="3137203"/>
            <a:ext cx="42191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267" dirty="0">
                <a:solidFill>
                  <a:srgbClr val="C00000"/>
                </a:solidFill>
                <a:latin typeface="微软雅黑" panose="020B0503020204020204" pitchFamily="34" charset="-122"/>
                <a:ea typeface="微软雅黑" panose="020B0503020204020204" pitchFamily="34" charset="-122"/>
              </a:rPr>
              <a:t>-</a:t>
            </a:r>
            <a:endParaRPr lang="zh-CN" altLang="en-US" sz="4267" dirty="0">
              <a:solidFill>
                <a:srgbClr val="C00000"/>
              </a:solidFill>
              <a:latin typeface="微软雅黑" panose="020B0503020204020204" pitchFamily="34" charset="-122"/>
              <a:ea typeface="微软雅黑" panose="020B0503020204020204" pitchFamily="34" charset="-122"/>
            </a:endParaRPr>
          </a:p>
        </p:txBody>
      </p:sp>
      <p:sp>
        <p:nvSpPr>
          <p:cNvPr id="20" name="矩形 19"/>
          <p:cNvSpPr>
            <a:spLocks noChangeArrowheads="1"/>
          </p:cNvSpPr>
          <p:nvPr/>
        </p:nvSpPr>
        <p:spPr bwMode="auto">
          <a:xfrm>
            <a:off x="1100690" y="3137203"/>
            <a:ext cx="590226"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267" dirty="0">
                <a:solidFill>
                  <a:srgbClr val="C00000"/>
                </a:solidFill>
                <a:latin typeface="微软雅黑" panose="020B0503020204020204" pitchFamily="34" charset="-122"/>
                <a:ea typeface="微软雅黑" panose="020B0503020204020204" pitchFamily="34" charset="-122"/>
              </a:rPr>
              <a:t>+</a:t>
            </a:r>
            <a:endParaRPr lang="zh-CN" altLang="en-US" sz="4267" dirty="0">
              <a:solidFill>
                <a:srgbClr val="C00000"/>
              </a:solidFill>
            </a:endParaRPr>
          </a:p>
        </p:txBody>
      </p:sp>
      <p:sp>
        <p:nvSpPr>
          <p:cNvPr id="21" name="矩形 20"/>
          <p:cNvSpPr>
            <a:spLocks noChangeArrowheads="1"/>
          </p:cNvSpPr>
          <p:nvPr/>
        </p:nvSpPr>
        <p:spPr bwMode="auto">
          <a:xfrm>
            <a:off x="2601246" y="3137203"/>
            <a:ext cx="590226"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267" dirty="0">
                <a:solidFill>
                  <a:srgbClr val="C00000"/>
                </a:solidFill>
                <a:latin typeface="微软雅黑" panose="020B0503020204020204" pitchFamily="34" charset="-122"/>
                <a:ea typeface="微软雅黑" panose="020B0503020204020204" pitchFamily="34" charset="-122"/>
              </a:rPr>
              <a:t>+</a:t>
            </a:r>
            <a:endParaRPr lang="zh-CN" altLang="en-US" sz="4267" dirty="0">
              <a:solidFill>
                <a:srgbClr val="C00000"/>
              </a:solidFill>
            </a:endParaRPr>
          </a:p>
        </p:txBody>
      </p:sp>
      <p:sp>
        <p:nvSpPr>
          <p:cNvPr id="22" name="矩形 21"/>
          <p:cNvSpPr>
            <a:spLocks noChangeArrowheads="1"/>
          </p:cNvSpPr>
          <p:nvPr/>
        </p:nvSpPr>
        <p:spPr bwMode="auto">
          <a:xfrm>
            <a:off x="4080633" y="3137203"/>
            <a:ext cx="590226"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267" dirty="0">
                <a:solidFill>
                  <a:srgbClr val="C00000"/>
                </a:solidFill>
                <a:latin typeface="微软雅黑" panose="020B0503020204020204" pitchFamily="34" charset="-122"/>
                <a:ea typeface="微软雅黑" panose="020B0503020204020204" pitchFamily="34" charset="-122"/>
              </a:rPr>
              <a:t>+</a:t>
            </a:r>
            <a:endParaRPr lang="zh-CN" altLang="en-US" sz="4267" dirty="0">
              <a:solidFill>
                <a:srgbClr val="C00000"/>
              </a:solidFill>
            </a:endParaRPr>
          </a:p>
        </p:txBody>
      </p:sp>
      <p:sp>
        <p:nvSpPr>
          <p:cNvPr id="23" name="矩形 22"/>
          <p:cNvSpPr>
            <a:spLocks noChangeArrowheads="1"/>
          </p:cNvSpPr>
          <p:nvPr/>
        </p:nvSpPr>
        <p:spPr bwMode="auto">
          <a:xfrm>
            <a:off x="5693533" y="3137203"/>
            <a:ext cx="590226"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267" dirty="0">
                <a:solidFill>
                  <a:srgbClr val="C00000"/>
                </a:solidFill>
                <a:latin typeface="微软雅黑" panose="020B0503020204020204" pitchFamily="34" charset="-122"/>
                <a:ea typeface="微软雅黑" panose="020B0503020204020204" pitchFamily="34" charset="-122"/>
              </a:rPr>
              <a:t>+</a:t>
            </a:r>
            <a:endParaRPr lang="zh-CN" altLang="en-US" sz="4267" dirty="0">
              <a:solidFill>
                <a:srgbClr val="C00000"/>
              </a:solidFill>
            </a:endParaRPr>
          </a:p>
        </p:txBody>
      </p:sp>
      <p:sp>
        <p:nvSpPr>
          <p:cNvPr id="24" name="矩形 23"/>
          <p:cNvSpPr>
            <a:spLocks noChangeArrowheads="1"/>
          </p:cNvSpPr>
          <p:nvPr/>
        </p:nvSpPr>
        <p:spPr bwMode="auto">
          <a:xfrm>
            <a:off x="8771166" y="3137203"/>
            <a:ext cx="590226"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267" dirty="0">
                <a:solidFill>
                  <a:srgbClr val="C00000"/>
                </a:solidFill>
                <a:latin typeface="微软雅黑" panose="020B0503020204020204" pitchFamily="34" charset="-122"/>
                <a:ea typeface="微软雅黑" panose="020B0503020204020204" pitchFamily="34" charset="-122"/>
              </a:rPr>
              <a:t>+</a:t>
            </a:r>
            <a:endParaRPr lang="zh-CN" altLang="en-US" sz="4267" dirty="0">
              <a:solidFill>
                <a:srgbClr val="C00000"/>
              </a:solidFill>
            </a:endParaRPr>
          </a:p>
        </p:txBody>
      </p:sp>
      <p:sp>
        <p:nvSpPr>
          <p:cNvPr id="26" name="矩形 25"/>
          <p:cNvSpPr>
            <a:spLocks noChangeArrowheads="1"/>
          </p:cNvSpPr>
          <p:nvPr/>
        </p:nvSpPr>
        <p:spPr bwMode="auto">
          <a:xfrm>
            <a:off x="10309982" y="3137203"/>
            <a:ext cx="590226"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267" dirty="0">
                <a:solidFill>
                  <a:srgbClr val="C00000"/>
                </a:solidFill>
                <a:latin typeface="微软雅黑" panose="020B0503020204020204" pitchFamily="34" charset="-122"/>
                <a:ea typeface="微软雅黑" panose="020B0503020204020204" pitchFamily="34" charset="-122"/>
              </a:rPr>
              <a:t>+</a:t>
            </a:r>
            <a:endParaRPr lang="zh-CN" altLang="en-US" sz="4267" dirty="0">
              <a:solidFill>
                <a:srgbClr val="C00000"/>
              </a:solidFill>
            </a:endParaRPr>
          </a:p>
        </p:txBody>
      </p:sp>
      <p:sp>
        <p:nvSpPr>
          <p:cNvPr id="27" name="文本框 26"/>
          <p:cNvSpPr txBox="1"/>
          <p:nvPr/>
        </p:nvSpPr>
        <p:spPr>
          <a:xfrm>
            <a:off x="8629650" y="-933450"/>
            <a:ext cx="877163" cy="369332"/>
          </a:xfrm>
          <a:prstGeom prst="rect">
            <a:avLst/>
          </a:prstGeom>
          <a:noFill/>
        </p:spPr>
        <p:txBody>
          <a:bodyPr wrap="none" rtlCol="0">
            <a:spAutoFit/>
          </a:bodyPr>
          <a:lstStyle/>
          <a:p>
            <a:r>
              <a:rPr lang="zh-CN" altLang="en-US" dirty="0"/>
              <a:t>延迟符</a:t>
            </a:r>
          </a:p>
        </p:txBody>
      </p:sp>
      <p:grpSp>
        <p:nvGrpSpPr>
          <p:cNvPr id="29" name="组合 28"/>
          <p:cNvGrpSpPr/>
          <p:nvPr/>
        </p:nvGrpSpPr>
        <p:grpSpPr>
          <a:xfrm>
            <a:off x="47185" y="3027229"/>
            <a:ext cx="1114883" cy="968935"/>
            <a:chOff x="2694476" y="858160"/>
            <a:chExt cx="1256661" cy="1092153"/>
          </a:xfrm>
        </p:grpSpPr>
        <p:grpSp>
          <p:nvGrpSpPr>
            <p:cNvPr id="30" name="组合 29"/>
            <p:cNvGrpSpPr/>
            <p:nvPr/>
          </p:nvGrpSpPr>
          <p:grpSpPr>
            <a:xfrm>
              <a:off x="2694476" y="858160"/>
              <a:ext cx="1256661" cy="1092153"/>
              <a:chOff x="3112298" y="1278043"/>
              <a:chExt cx="1635013" cy="1420976"/>
            </a:xfrm>
          </p:grpSpPr>
          <p:sp>
            <p:nvSpPr>
              <p:cNvPr id="32"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33"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31" name="文本框 30"/>
            <p:cNvSpPr txBox="1"/>
            <p:nvPr/>
          </p:nvSpPr>
          <p:spPr>
            <a:xfrm>
              <a:off x="2977717" y="1075711"/>
              <a:ext cx="728524" cy="728524"/>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基本</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工资</a:t>
              </a:r>
            </a:p>
          </p:txBody>
        </p:sp>
      </p:grpSp>
      <p:grpSp>
        <p:nvGrpSpPr>
          <p:cNvPr id="39" name="组合 38"/>
          <p:cNvGrpSpPr/>
          <p:nvPr/>
        </p:nvGrpSpPr>
        <p:grpSpPr>
          <a:xfrm>
            <a:off x="1575157" y="3027228"/>
            <a:ext cx="1114883" cy="968935"/>
            <a:chOff x="2694476" y="858160"/>
            <a:chExt cx="1256661" cy="1092153"/>
          </a:xfrm>
        </p:grpSpPr>
        <p:grpSp>
          <p:nvGrpSpPr>
            <p:cNvPr id="40" name="组合 39"/>
            <p:cNvGrpSpPr/>
            <p:nvPr/>
          </p:nvGrpSpPr>
          <p:grpSpPr>
            <a:xfrm>
              <a:off x="2694476" y="858160"/>
              <a:ext cx="1256661" cy="1092153"/>
              <a:chOff x="3112298" y="1278043"/>
              <a:chExt cx="1635013" cy="1420976"/>
            </a:xfrm>
          </p:grpSpPr>
          <p:sp>
            <p:nvSpPr>
              <p:cNvPr id="42"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43"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41" name="文本框 40"/>
            <p:cNvSpPr txBox="1"/>
            <p:nvPr/>
          </p:nvSpPr>
          <p:spPr>
            <a:xfrm>
              <a:off x="2977717" y="1075711"/>
              <a:ext cx="728524" cy="728524"/>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绩效</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工资</a:t>
              </a:r>
            </a:p>
          </p:txBody>
        </p:sp>
      </p:grpSp>
      <p:grpSp>
        <p:nvGrpSpPr>
          <p:cNvPr id="44" name="组合 43"/>
          <p:cNvGrpSpPr/>
          <p:nvPr/>
        </p:nvGrpSpPr>
        <p:grpSpPr>
          <a:xfrm>
            <a:off x="3059154" y="3024427"/>
            <a:ext cx="1114883" cy="968935"/>
            <a:chOff x="2694476" y="858160"/>
            <a:chExt cx="1256661" cy="1092153"/>
          </a:xfrm>
        </p:grpSpPr>
        <p:grpSp>
          <p:nvGrpSpPr>
            <p:cNvPr id="45" name="组合 44"/>
            <p:cNvGrpSpPr/>
            <p:nvPr/>
          </p:nvGrpSpPr>
          <p:grpSpPr>
            <a:xfrm>
              <a:off x="2694476" y="858160"/>
              <a:ext cx="1256661" cy="1092153"/>
              <a:chOff x="3112298" y="1278043"/>
              <a:chExt cx="1635013" cy="1420976"/>
            </a:xfrm>
          </p:grpSpPr>
          <p:sp>
            <p:nvSpPr>
              <p:cNvPr id="47"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48"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46" name="文本框 45"/>
            <p:cNvSpPr txBox="1"/>
            <p:nvPr/>
          </p:nvSpPr>
          <p:spPr>
            <a:xfrm>
              <a:off x="2977717" y="1075711"/>
              <a:ext cx="728524" cy="728524"/>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餐费</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补贴</a:t>
              </a:r>
            </a:p>
          </p:txBody>
        </p:sp>
      </p:grpSp>
      <p:grpSp>
        <p:nvGrpSpPr>
          <p:cNvPr id="51" name="组合 50"/>
          <p:cNvGrpSpPr/>
          <p:nvPr/>
        </p:nvGrpSpPr>
        <p:grpSpPr>
          <a:xfrm>
            <a:off x="4561716" y="3024427"/>
            <a:ext cx="1114883" cy="968935"/>
            <a:chOff x="2694476" y="858160"/>
            <a:chExt cx="1256661" cy="1092153"/>
          </a:xfrm>
        </p:grpSpPr>
        <p:grpSp>
          <p:nvGrpSpPr>
            <p:cNvPr id="52" name="组合 51"/>
            <p:cNvGrpSpPr/>
            <p:nvPr/>
          </p:nvGrpSpPr>
          <p:grpSpPr>
            <a:xfrm>
              <a:off x="2694476" y="858160"/>
              <a:ext cx="1256661" cy="1092153"/>
              <a:chOff x="3112298" y="1278043"/>
              <a:chExt cx="1635013" cy="1420976"/>
            </a:xfrm>
          </p:grpSpPr>
          <p:sp>
            <p:nvSpPr>
              <p:cNvPr id="54"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55"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53" name="文本框 52"/>
            <p:cNvSpPr txBox="1"/>
            <p:nvPr/>
          </p:nvSpPr>
          <p:spPr>
            <a:xfrm>
              <a:off x="2977717" y="1075711"/>
              <a:ext cx="728524" cy="728524"/>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全勤</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奖金</a:t>
              </a:r>
            </a:p>
          </p:txBody>
        </p:sp>
      </p:grpSp>
      <p:grpSp>
        <p:nvGrpSpPr>
          <p:cNvPr id="56" name="组合 55"/>
          <p:cNvGrpSpPr/>
          <p:nvPr/>
        </p:nvGrpSpPr>
        <p:grpSpPr>
          <a:xfrm>
            <a:off x="6166493" y="3024427"/>
            <a:ext cx="1114883" cy="968935"/>
            <a:chOff x="2694476" y="858160"/>
            <a:chExt cx="1256661" cy="1092153"/>
          </a:xfrm>
        </p:grpSpPr>
        <p:grpSp>
          <p:nvGrpSpPr>
            <p:cNvPr id="57" name="组合 56"/>
            <p:cNvGrpSpPr/>
            <p:nvPr/>
          </p:nvGrpSpPr>
          <p:grpSpPr>
            <a:xfrm>
              <a:off x="2694476" y="858160"/>
              <a:ext cx="1256661" cy="1092153"/>
              <a:chOff x="3112298" y="1278043"/>
              <a:chExt cx="1635013" cy="1420976"/>
            </a:xfrm>
          </p:grpSpPr>
          <p:sp>
            <p:nvSpPr>
              <p:cNvPr id="59"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60"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58" name="文本框 57"/>
            <p:cNvSpPr txBox="1"/>
            <p:nvPr/>
          </p:nvSpPr>
          <p:spPr>
            <a:xfrm>
              <a:off x="2977717" y="1075711"/>
              <a:ext cx="728524" cy="728524"/>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其他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补贴</a:t>
              </a:r>
            </a:p>
          </p:txBody>
        </p:sp>
      </p:grpSp>
      <p:grpSp>
        <p:nvGrpSpPr>
          <p:cNvPr id="61" name="组合 60"/>
          <p:cNvGrpSpPr/>
          <p:nvPr/>
        </p:nvGrpSpPr>
        <p:grpSpPr>
          <a:xfrm>
            <a:off x="7656283" y="3021626"/>
            <a:ext cx="1114883" cy="968935"/>
            <a:chOff x="2694476" y="858160"/>
            <a:chExt cx="1256661" cy="1092153"/>
          </a:xfrm>
        </p:grpSpPr>
        <p:grpSp>
          <p:nvGrpSpPr>
            <p:cNvPr id="62" name="组合 61"/>
            <p:cNvGrpSpPr/>
            <p:nvPr/>
          </p:nvGrpSpPr>
          <p:grpSpPr>
            <a:xfrm>
              <a:off x="2694476" y="858160"/>
              <a:ext cx="1256661" cy="1092153"/>
              <a:chOff x="3112298" y="1278043"/>
              <a:chExt cx="1635013" cy="1420976"/>
            </a:xfrm>
          </p:grpSpPr>
          <p:sp>
            <p:nvSpPr>
              <p:cNvPr id="64"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65"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C00000"/>
              </a:solidFill>
              <a:ln w="28575" cap="flat">
                <a:noFill/>
                <a:prstDash val="solid"/>
                <a:miter lim="800000"/>
                <a:headEnd/>
                <a:tailEnd/>
              </a:ln>
            </p:spPr>
            <p:txBody>
              <a:bodyPr lIns="90862" tIns="45431" rIns="90862" bIns="45431"/>
              <a:lstStyle/>
              <a:p>
                <a:pPr>
                  <a:defRPr/>
                </a:pPr>
                <a:endParaRPr lang="zh-CN" altLang="en-US" sz="3004"/>
              </a:p>
            </p:txBody>
          </p:sp>
        </p:grpSp>
        <p:sp>
          <p:nvSpPr>
            <p:cNvPr id="63" name="文本框 62"/>
            <p:cNvSpPr txBox="1"/>
            <p:nvPr/>
          </p:nvSpPr>
          <p:spPr>
            <a:xfrm>
              <a:off x="2907012" y="1110402"/>
              <a:ext cx="901982" cy="659140"/>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个人相</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关扣款</a:t>
              </a:r>
            </a:p>
          </p:txBody>
        </p:sp>
      </p:grpSp>
      <p:grpSp>
        <p:nvGrpSpPr>
          <p:cNvPr id="66" name="组合 65"/>
          <p:cNvGrpSpPr/>
          <p:nvPr/>
        </p:nvGrpSpPr>
        <p:grpSpPr>
          <a:xfrm>
            <a:off x="9273481" y="3030920"/>
            <a:ext cx="1114883" cy="968935"/>
            <a:chOff x="2694476" y="858160"/>
            <a:chExt cx="1256661" cy="1092153"/>
          </a:xfrm>
        </p:grpSpPr>
        <p:grpSp>
          <p:nvGrpSpPr>
            <p:cNvPr id="67" name="组合 66"/>
            <p:cNvGrpSpPr/>
            <p:nvPr/>
          </p:nvGrpSpPr>
          <p:grpSpPr>
            <a:xfrm>
              <a:off x="2694476" y="858160"/>
              <a:ext cx="1256661" cy="1092153"/>
              <a:chOff x="3112298" y="1278043"/>
              <a:chExt cx="1635013" cy="1420976"/>
            </a:xfrm>
          </p:grpSpPr>
          <p:sp>
            <p:nvSpPr>
              <p:cNvPr id="69"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70"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68" name="文本框 67"/>
            <p:cNvSpPr txBox="1"/>
            <p:nvPr/>
          </p:nvSpPr>
          <p:spPr>
            <a:xfrm>
              <a:off x="2996183" y="1231822"/>
              <a:ext cx="728524" cy="416299"/>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奖金</a:t>
              </a:r>
            </a:p>
          </p:txBody>
        </p:sp>
      </p:grpSp>
      <p:grpSp>
        <p:nvGrpSpPr>
          <p:cNvPr id="71" name="组合 70"/>
          <p:cNvGrpSpPr/>
          <p:nvPr/>
        </p:nvGrpSpPr>
        <p:grpSpPr>
          <a:xfrm>
            <a:off x="10790906" y="3062623"/>
            <a:ext cx="1114883" cy="968935"/>
            <a:chOff x="2694476" y="858160"/>
            <a:chExt cx="1256661" cy="1092153"/>
          </a:xfrm>
        </p:grpSpPr>
        <p:grpSp>
          <p:nvGrpSpPr>
            <p:cNvPr id="72" name="组合 71"/>
            <p:cNvGrpSpPr/>
            <p:nvPr/>
          </p:nvGrpSpPr>
          <p:grpSpPr>
            <a:xfrm>
              <a:off x="2694476" y="858160"/>
              <a:ext cx="1256661" cy="1092153"/>
              <a:chOff x="3112298" y="1278043"/>
              <a:chExt cx="1635013" cy="1420976"/>
            </a:xfrm>
          </p:grpSpPr>
          <p:sp>
            <p:nvSpPr>
              <p:cNvPr id="74"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75"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73" name="文本框 72"/>
            <p:cNvSpPr txBox="1"/>
            <p:nvPr/>
          </p:nvSpPr>
          <p:spPr>
            <a:xfrm>
              <a:off x="2971470" y="1093155"/>
              <a:ext cx="728524" cy="728524"/>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课时</a:t>
              </a:r>
              <a:endParaRPr lang="en-US" altLang="zh-CN" dirty="0">
                <a:solidFill>
                  <a:schemeClr val="bg1"/>
                </a:solidFill>
                <a:latin typeface="微软雅黑" panose="020B0503020204020204" pitchFamily="34" charset="-122"/>
                <a:ea typeface="微软雅黑" panose="020B0503020204020204" pitchFamily="34" charset="-122"/>
              </a:endParaRPr>
            </a:p>
            <a:p>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费</a:t>
              </a:r>
            </a:p>
          </p:txBody>
        </p:sp>
      </p:grpSp>
      <p:sp>
        <p:nvSpPr>
          <p:cNvPr id="76" name="椭圆 75"/>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1539431060"/>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childTnLst>
                          </p:cTn>
                        </p:par>
                        <p:par>
                          <p:cTn id="13" fill="hold">
                            <p:stCondLst>
                              <p:cond delay="500"/>
                            </p:stCondLst>
                            <p:childTnLst>
                              <p:par>
                                <p:cTn id="14" presetID="15"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fltVal val="0"/>
                                          </p:val>
                                        </p:tav>
                                        <p:tav tm="100000">
                                          <p:val>
                                            <p:strVal val="#ppt_w"/>
                                          </p:val>
                                        </p:tav>
                                      </p:tavLst>
                                    </p:anim>
                                    <p:anim calcmode="lin" valueType="num">
                                      <p:cBhvr>
                                        <p:cTn id="17" dur="1000" fill="hold"/>
                                        <p:tgtEl>
                                          <p:spTgt spid="16"/>
                                        </p:tgtEl>
                                        <p:attrNameLst>
                                          <p:attrName>ppt_h</p:attrName>
                                        </p:attrNameLst>
                                      </p:cBhvr>
                                      <p:tavLst>
                                        <p:tav tm="0">
                                          <p:val>
                                            <p:fltVal val="0"/>
                                          </p:val>
                                        </p:tav>
                                        <p:tav tm="100000">
                                          <p:val>
                                            <p:strVal val="#ppt_h"/>
                                          </p:val>
                                        </p:tav>
                                      </p:tavLst>
                                    </p:anim>
                                    <p:anim calcmode="lin" valueType="num">
                                      <p:cBhvr>
                                        <p:cTn id="18"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strVal val="#ppt_x"/>
                                          </p:val>
                                        </p:tav>
                                        <p:tav tm="100000">
                                          <p:val>
                                            <p:strVal val="#ppt_x"/>
                                          </p:val>
                                        </p:tav>
                                      </p:tavLst>
                                    </p:anim>
                                    <p:anim calcmode="lin" valueType="num">
                                      <p:cBhvr>
                                        <p:cTn id="26"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anim calcmode="lin" valueType="num">
                                      <p:cBhvr>
                                        <p:cTn id="32" dur="500" fill="hold"/>
                                        <p:tgtEl>
                                          <p:spTgt spid="39"/>
                                        </p:tgtEl>
                                        <p:attrNameLst>
                                          <p:attrName>ppt_x</p:attrName>
                                        </p:attrNameLst>
                                      </p:cBhvr>
                                      <p:tavLst>
                                        <p:tav tm="0">
                                          <p:val>
                                            <p:strVal val="#ppt_x"/>
                                          </p:val>
                                        </p:tav>
                                        <p:tav tm="100000">
                                          <p:val>
                                            <p:strVal val="#ppt_x"/>
                                          </p:val>
                                        </p:tav>
                                      </p:tavLst>
                                    </p:anim>
                                    <p:anim calcmode="lin" valueType="num">
                                      <p:cBhvr>
                                        <p:cTn id="33"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anim calcmode="lin" valueType="num">
                                      <p:cBhvr>
                                        <p:cTn id="39" dur="500" fill="hold"/>
                                        <p:tgtEl>
                                          <p:spTgt spid="44"/>
                                        </p:tgtEl>
                                        <p:attrNameLst>
                                          <p:attrName>ppt_x</p:attrName>
                                        </p:attrNameLst>
                                      </p:cBhvr>
                                      <p:tavLst>
                                        <p:tav tm="0">
                                          <p:val>
                                            <p:strVal val="#ppt_x"/>
                                          </p:val>
                                        </p:tav>
                                        <p:tav tm="100000">
                                          <p:val>
                                            <p:strVal val="#ppt_x"/>
                                          </p:val>
                                        </p:tav>
                                      </p:tavLst>
                                    </p:anim>
                                    <p:anim calcmode="lin" valueType="num">
                                      <p:cBhvr>
                                        <p:cTn id="40"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anim calcmode="lin" valueType="num">
                                      <p:cBhvr>
                                        <p:cTn id="46" dur="500" fill="hold"/>
                                        <p:tgtEl>
                                          <p:spTgt spid="51"/>
                                        </p:tgtEl>
                                        <p:attrNameLst>
                                          <p:attrName>ppt_x</p:attrName>
                                        </p:attrNameLst>
                                      </p:cBhvr>
                                      <p:tavLst>
                                        <p:tav tm="0">
                                          <p:val>
                                            <p:strVal val="#ppt_x"/>
                                          </p:val>
                                        </p:tav>
                                        <p:tav tm="100000">
                                          <p:val>
                                            <p:strVal val="#ppt_x"/>
                                          </p:val>
                                        </p:tav>
                                      </p:tavLst>
                                    </p:anim>
                                    <p:anim calcmode="lin" valueType="num">
                                      <p:cBhvr>
                                        <p:cTn id="47" dur="5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anim calcmode="lin" valueType="num">
                                      <p:cBhvr>
                                        <p:cTn id="53" dur="500" fill="hold"/>
                                        <p:tgtEl>
                                          <p:spTgt spid="56"/>
                                        </p:tgtEl>
                                        <p:attrNameLst>
                                          <p:attrName>ppt_x</p:attrName>
                                        </p:attrNameLst>
                                      </p:cBhvr>
                                      <p:tavLst>
                                        <p:tav tm="0">
                                          <p:val>
                                            <p:strVal val="#ppt_x"/>
                                          </p:val>
                                        </p:tav>
                                        <p:tav tm="100000">
                                          <p:val>
                                            <p:strVal val="#ppt_x"/>
                                          </p:val>
                                        </p:tav>
                                      </p:tavLst>
                                    </p:anim>
                                    <p:anim calcmode="lin" valueType="num">
                                      <p:cBhvr>
                                        <p:cTn id="54" dur="5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anim calcmode="lin" valueType="num">
                                      <p:cBhvr>
                                        <p:cTn id="60" dur="500" fill="hold"/>
                                        <p:tgtEl>
                                          <p:spTgt spid="61"/>
                                        </p:tgtEl>
                                        <p:attrNameLst>
                                          <p:attrName>ppt_x</p:attrName>
                                        </p:attrNameLst>
                                      </p:cBhvr>
                                      <p:tavLst>
                                        <p:tav tm="0">
                                          <p:val>
                                            <p:strVal val="#ppt_x"/>
                                          </p:val>
                                        </p:tav>
                                        <p:tav tm="100000">
                                          <p:val>
                                            <p:strVal val="#ppt_x"/>
                                          </p:val>
                                        </p:tav>
                                      </p:tavLst>
                                    </p:anim>
                                    <p:anim calcmode="lin" valueType="num">
                                      <p:cBhvr>
                                        <p:cTn id="6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anim calcmode="lin" valueType="num">
                                      <p:cBhvr>
                                        <p:cTn id="67" dur="500" fill="hold"/>
                                        <p:tgtEl>
                                          <p:spTgt spid="66"/>
                                        </p:tgtEl>
                                        <p:attrNameLst>
                                          <p:attrName>ppt_x</p:attrName>
                                        </p:attrNameLst>
                                      </p:cBhvr>
                                      <p:tavLst>
                                        <p:tav tm="0">
                                          <p:val>
                                            <p:strVal val="#ppt_x"/>
                                          </p:val>
                                        </p:tav>
                                        <p:tav tm="100000">
                                          <p:val>
                                            <p:strVal val="#ppt_x"/>
                                          </p:val>
                                        </p:tav>
                                      </p:tavLst>
                                    </p:anim>
                                    <p:anim calcmode="lin" valueType="num">
                                      <p:cBhvr>
                                        <p:cTn id="68" dur="5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anim calcmode="lin" valueType="num">
                                      <p:cBhvr>
                                        <p:cTn id="74" dur="500" fill="hold"/>
                                        <p:tgtEl>
                                          <p:spTgt spid="71"/>
                                        </p:tgtEl>
                                        <p:attrNameLst>
                                          <p:attrName>ppt_x</p:attrName>
                                        </p:attrNameLst>
                                      </p:cBhvr>
                                      <p:tavLst>
                                        <p:tav tm="0">
                                          <p:val>
                                            <p:strVal val="#ppt_x"/>
                                          </p:val>
                                        </p:tav>
                                        <p:tav tm="100000">
                                          <p:val>
                                            <p:strVal val="#ppt_x"/>
                                          </p:val>
                                        </p:tav>
                                      </p:tavLst>
                                    </p:anim>
                                    <p:anim calcmode="lin" valueType="num">
                                      <p:cBhvr>
                                        <p:cTn id="75" dur="500" fill="hold"/>
                                        <p:tgtEl>
                                          <p:spTgt spid="71"/>
                                        </p:tgtEl>
                                        <p:attrNameLst>
                                          <p:attrName>ppt_y</p:attrName>
                                        </p:attrNameLst>
                                      </p:cBhvr>
                                      <p:tavLst>
                                        <p:tav tm="0">
                                          <p:val>
                                            <p:strVal val="#ppt_y+.1"/>
                                          </p:val>
                                        </p:tav>
                                        <p:tav tm="100000">
                                          <p:val>
                                            <p:strVal val="#ppt_y"/>
                                          </p:val>
                                        </p:tav>
                                      </p:tavLst>
                                    </p:anim>
                                  </p:childTnLst>
                                </p:cTn>
                              </p:par>
                              <p:par>
                                <p:cTn id="76" presetID="53"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53"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par>
                                <p:cTn id="91" presetID="53"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par>
                                <p:cTn id="96" presetID="53"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par>
                                <p:cTn id="101" presetID="53"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500" fill="hold"/>
                                        <p:tgtEl>
                                          <p:spTgt spid="24"/>
                                        </p:tgtEl>
                                        <p:attrNameLst>
                                          <p:attrName>ppt_w</p:attrName>
                                        </p:attrNameLst>
                                      </p:cBhvr>
                                      <p:tavLst>
                                        <p:tav tm="0">
                                          <p:val>
                                            <p:fltVal val="0"/>
                                          </p:val>
                                        </p:tav>
                                        <p:tav tm="100000">
                                          <p:val>
                                            <p:strVal val="#ppt_w"/>
                                          </p:val>
                                        </p:tav>
                                      </p:tavLst>
                                    </p:anim>
                                    <p:anim calcmode="lin" valueType="num">
                                      <p:cBhvr>
                                        <p:cTn id="104" dur="500" fill="hold"/>
                                        <p:tgtEl>
                                          <p:spTgt spid="24"/>
                                        </p:tgtEl>
                                        <p:attrNameLst>
                                          <p:attrName>ppt_h</p:attrName>
                                        </p:attrNameLst>
                                      </p:cBhvr>
                                      <p:tavLst>
                                        <p:tav tm="0">
                                          <p:val>
                                            <p:fltVal val="0"/>
                                          </p:val>
                                        </p:tav>
                                        <p:tav tm="100000">
                                          <p:val>
                                            <p:strVal val="#ppt_h"/>
                                          </p:val>
                                        </p:tav>
                                      </p:tavLst>
                                    </p:anim>
                                    <p:animEffect transition="in" filter="fade">
                                      <p:cBhvr>
                                        <p:cTn id="105" dur="500"/>
                                        <p:tgtEl>
                                          <p:spTgt spid="24"/>
                                        </p:tgtEl>
                                      </p:cBhvr>
                                    </p:animEffect>
                                  </p:childTnLst>
                                </p:cTn>
                              </p:par>
                              <p:par>
                                <p:cTn id="106" presetID="53" presetClass="entr" presetSubtype="0"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500" fill="hold"/>
                                        <p:tgtEl>
                                          <p:spTgt spid="26"/>
                                        </p:tgtEl>
                                        <p:attrNameLst>
                                          <p:attrName>ppt_w</p:attrName>
                                        </p:attrNameLst>
                                      </p:cBhvr>
                                      <p:tavLst>
                                        <p:tav tm="0">
                                          <p:val>
                                            <p:fltVal val="0"/>
                                          </p:val>
                                        </p:tav>
                                        <p:tav tm="100000">
                                          <p:val>
                                            <p:strVal val="#ppt_w"/>
                                          </p:val>
                                        </p:tav>
                                      </p:tavLst>
                                    </p:anim>
                                    <p:anim calcmode="lin" valueType="num">
                                      <p:cBhvr>
                                        <p:cTn id="109" dur="500" fill="hold"/>
                                        <p:tgtEl>
                                          <p:spTgt spid="26"/>
                                        </p:tgtEl>
                                        <p:attrNameLst>
                                          <p:attrName>ppt_h</p:attrName>
                                        </p:attrNameLst>
                                      </p:cBhvr>
                                      <p:tavLst>
                                        <p:tav tm="0">
                                          <p:val>
                                            <p:fltVal val="0"/>
                                          </p:val>
                                        </p:tav>
                                        <p:tav tm="100000">
                                          <p:val>
                                            <p:strVal val="#ppt_h"/>
                                          </p:val>
                                        </p:tav>
                                      </p:tavLst>
                                    </p:anim>
                                    <p:animEffect transition="in" filter="fade">
                                      <p:cBhvr>
                                        <p:cTn id="110" dur="500"/>
                                        <p:tgtEl>
                                          <p:spTgt spid="26"/>
                                        </p:tgtEl>
                                      </p:cBhvr>
                                    </p:animEffect>
                                  </p:childTnLst>
                                </p:cTn>
                              </p:par>
                            </p:childTnLst>
                          </p:cTn>
                        </p:par>
                        <p:par>
                          <p:cTn id="111" fill="hold">
                            <p:stCondLst>
                              <p:cond delay="500"/>
                            </p:stCondLst>
                            <p:childTnLst>
                              <p:par>
                                <p:cTn id="112" presetID="53" presetClass="entr" presetSubtype="0" fill="hold" grpId="0" nodeType="afterEffect">
                                  <p:stCondLst>
                                    <p:cond delay="0"/>
                                  </p:stCondLst>
                                  <p:childTnLst>
                                    <p:set>
                                      <p:cBhvr>
                                        <p:cTn id="113" dur="1" fill="hold">
                                          <p:stCondLst>
                                            <p:cond delay="0"/>
                                          </p:stCondLst>
                                        </p:cTn>
                                        <p:tgtEl>
                                          <p:spTgt spid="9"/>
                                        </p:tgtEl>
                                        <p:attrNameLst>
                                          <p:attrName>style.visibility</p:attrName>
                                        </p:attrNameLst>
                                      </p:cBhvr>
                                      <p:to>
                                        <p:strVal val="visible"/>
                                      </p:to>
                                    </p:set>
                                    <p:anim calcmode="lin" valueType="num">
                                      <p:cBhvr>
                                        <p:cTn id="114" dur="500" fill="hold"/>
                                        <p:tgtEl>
                                          <p:spTgt spid="9"/>
                                        </p:tgtEl>
                                        <p:attrNameLst>
                                          <p:attrName>ppt_w</p:attrName>
                                        </p:attrNameLst>
                                      </p:cBhvr>
                                      <p:tavLst>
                                        <p:tav tm="0">
                                          <p:val>
                                            <p:fltVal val="0"/>
                                          </p:val>
                                        </p:tav>
                                        <p:tav tm="100000">
                                          <p:val>
                                            <p:strVal val="#ppt_w"/>
                                          </p:val>
                                        </p:tav>
                                      </p:tavLst>
                                    </p:anim>
                                    <p:anim calcmode="lin" valueType="num">
                                      <p:cBhvr>
                                        <p:cTn id="115" dur="500" fill="hold"/>
                                        <p:tgtEl>
                                          <p:spTgt spid="9"/>
                                        </p:tgtEl>
                                        <p:attrNameLst>
                                          <p:attrName>ppt_h</p:attrName>
                                        </p:attrNameLst>
                                      </p:cBhvr>
                                      <p:tavLst>
                                        <p:tav tm="0">
                                          <p:val>
                                            <p:fltVal val="0"/>
                                          </p:val>
                                        </p:tav>
                                        <p:tav tm="100000">
                                          <p:val>
                                            <p:strVal val="#ppt_h"/>
                                          </p:val>
                                        </p:tav>
                                      </p:tavLst>
                                    </p:anim>
                                    <p:animEffect transition="in" filter="fade">
                                      <p:cBhvr>
                                        <p:cTn id="116" dur="500"/>
                                        <p:tgtEl>
                                          <p:spTgt spid="9"/>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wipe(down)">
                                      <p:cBhvr>
                                        <p:cTn id="121"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19" grpId="0"/>
      <p:bldP spid="20" grpId="0"/>
      <p:bldP spid="21" grpId="0"/>
      <p:bldP spid="22" grpId="0"/>
      <p:bldP spid="23" grpId="0"/>
      <p:bldP spid="24" grpId="0"/>
      <p:bldP spid="26" grpId="0"/>
      <p:bldP spid="27" grpId="0"/>
      <p:bldP spid="76" grpId="0" animBg="1"/>
      <p:bldP spid="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燕尾形 6"/>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文本框 7"/>
          <p:cNvSpPr txBox="1"/>
          <p:nvPr/>
        </p:nvSpPr>
        <p:spPr>
          <a:xfrm>
            <a:off x="709386" y="93508"/>
            <a:ext cx="177805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08</a:t>
            </a:r>
            <a:r>
              <a:rPr lang="zh-CN" altLang="en-US" sz="2400" dirty="0">
                <a:solidFill>
                  <a:schemeClr val="bg1"/>
                </a:solidFill>
                <a:latin typeface="微软雅黑" panose="020B0503020204020204" pitchFamily="34" charset="-122"/>
                <a:ea typeface="微软雅黑" panose="020B0503020204020204" pitchFamily="34" charset="-122"/>
              </a:rPr>
              <a:t>公司福利</a:t>
            </a:r>
          </a:p>
        </p:txBody>
      </p:sp>
      <p:cxnSp>
        <p:nvCxnSpPr>
          <p:cNvPr id="9" name="直接连接符 8"/>
          <p:cNvCxnSpPr/>
          <p:nvPr/>
        </p:nvCxnSpPr>
        <p:spPr>
          <a:xfrm>
            <a:off x="5739755" y="1199847"/>
            <a:ext cx="0" cy="1657581"/>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flipH="1">
            <a:off x="3297980" y="1199762"/>
            <a:ext cx="2431617" cy="1"/>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3712835" y="2738072"/>
            <a:ext cx="405384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a:off x="5754995" y="2749054"/>
            <a:ext cx="1166859" cy="1099131"/>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flipH="1">
            <a:off x="4576435" y="2749054"/>
            <a:ext cx="1166859" cy="1099131"/>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5739755" y="2733265"/>
            <a:ext cx="0" cy="1631229"/>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5" name="椭圆 14"/>
          <p:cNvSpPr/>
          <p:nvPr/>
        </p:nvSpPr>
        <p:spPr>
          <a:xfrm>
            <a:off x="2699376" y="2282620"/>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16" name="椭圆 15"/>
          <p:cNvSpPr/>
          <p:nvPr/>
        </p:nvSpPr>
        <p:spPr>
          <a:xfrm>
            <a:off x="7769216" y="2282620"/>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17" name="椭圆 16"/>
          <p:cNvSpPr/>
          <p:nvPr/>
        </p:nvSpPr>
        <p:spPr>
          <a:xfrm>
            <a:off x="6785984" y="3684700"/>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18" name="椭圆 17"/>
          <p:cNvSpPr/>
          <p:nvPr/>
        </p:nvSpPr>
        <p:spPr>
          <a:xfrm>
            <a:off x="3697344" y="3684700"/>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19" name="椭圆 18"/>
          <p:cNvSpPr/>
          <p:nvPr/>
        </p:nvSpPr>
        <p:spPr>
          <a:xfrm>
            <a:off x="5231755" y="4364494"/>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20" name="椭圆 19"/>
          <p:cNvSpPr/>
          <p:nvPr/>
        </p:nvSpPr>
        <p:spPr>
          <a:xfrm>
            <a:off x="4845675" y="1843992"/>
            <a:ext cx="1788160" cy="178816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26" name="矩形 25"/>
          <p:cNvSpPr/>
          <p:nvPr/>
        </p:nvSpPr>
        <p:spPr>
          <a:xfrm>
            <a:off x="4959234" y="2318166"/>
            <a:ext cx="1644196" cy="1077218"/>
          </a:xfrm>
          <a:prstGeom prst="rect">
            <a:avLst/>
          </a:prstGeom>
        </p:spPr>
        <p:txBody>
          <a:bodyPr wrap="square">
            <a:spAutoFit/>
          </a:bodyPr>
          <a:lstStyle/>
          <a:p>
            <a:pPr algn="ctr"/>
            <a:r>
              <a:rPr lang="zh-CN" altLang="en-US" sz="3200" dirty="0">
                <a:solidFill>
                  <a:srgbClr val="00B0F0"/>
                </a:solidFill>
                <a:latin typeface="方正正中黑简体" panose="02000000000000000000" pitchFamily="2" charset="-122"/>
                <a:ea typeface="方正正中黑简体" panose="02000000000000000000" pitchFamily="2" charset="-122"/>
              </a:rPr>
              <a:t>公司福利</a:t>
            </a:r>
          </a:p>
        </p:txBody>
      </p:sp>
      <p:sp>
        <p:nvSpPr>
          <p:cNvPr id="2" name="文本框 1"/>
          <p:cNvSpPr txBox="1"/>
          <p:nvPr/>
        </p:nvSpPr>
        <p:spPr>
          <a:xfrm>
            <a:off x="7948303" y="2467454"/>
            <a:ext cx="652743" cy="646331"/>
          </a:xfrm>
          <a:prstGeom prst="rect">
            <a:avLst/>
          </a:prstGeom>
          <a:noFill/>
        </p:spPr>
        <p:txBody>
          <a:bodyPr wrap="none" rtlCol="0">
            <a:spAutoFit/>
          </a:bodyPr>
          <a:lstStyle/>
          <a:p>
            <a:r>
              <a:rPr lang="en-US" altLang="zh-CN" sz="3600" dirty="0"/>
              <a:t>01</a:t>
            </a:r>
            <a:endParaRPr lang="zh-CN" altLang="en-US" sz="3600" dirty="0"/>
          </a:p>
        </p:txBody>
      </p:sp>
      <p:sp>
        <p:nvSpPr>
          <p:cNvPr id="32" name="文本框 31"/>
          <p:cNvSpPr txBox="1"/>
          <p:nvPr/>
        </p:nvSpPr>
        <p:spPr>
          <a:xfrm>
            <a:off x="6964073" y="3869534"/>
            <a:ext cx="652743" cy="646331"/>
          </a:xfrm>
          <a:prstGeom prst="rect">
            <a:avLst/>
          </a:prstGeom>
          <a:noFill/>
        </p:spPr>
        <p:txBody>
          <a:bodyPr wrap="none" rtlCol="0">
            <a:spAutoFit/>
          </a:bodyPr>
          <a:lstStyle/>
          <a:p>
            <a:r>
              <a:rPr lang="en-US" altLang="zh-CN" sz="3600" dirty="0"/>
              <a:t>02</a:t>
            </a:r>
            <a:endParaRPr lang="zh-CN" altLang="en-US" sz="3600" dirty="0"/>
          </a:p>
        </p:txBody>
      </p:sp>
      <p:sp>
        <p:nvSpPr>
          <p:cNvPr id="33" name="文本框 32"/>
          <p:cNvSpPr txBox="1"/>
          <p:nvPr/>
        </p:nvSpPr>
        <p:spPr>
          <a:xfrm>
            <a:off x="5413383" y="4549328"/>
            <a:ext cx="652743" cy="646331"/>
          </a:xfrm>
          <a:prstGeom prst="rect">
            <a:avLst/>
          </a:prstGeom>
          <a:noFill/>
        </p:spPr>
        <p:txBody>
          <a:bodyPr wrap="none" rtlCol="0">
            <a:spAutoFit/>
          </a:bodyPr>
          <a:lstStyle/>
          <a:p>
            <a:r>
              <a:rPr lang="en-US" altLang="zh-CN" sz="3600" dirty="0"/>
              <a:t>03</a:t>
            </a:r>
            <a:endParaRPr lang="zh-CN" altLang="en-US" sz="3600" dirty="0"/>
          </a:p>
        </p:txBody>
      </p:sp>
      <p:sp>
        <p:nvSpPr>
          <p:cNvPr id="34" name="文本框 33"/>
          <p:cNvSpPr txBox="1"/>
          <p:nvPr/>
        </p:nvSpPr>
        <p:spPr>
          <a:xfrm>
            <a:off x="3878972" y="3854542"/>
            <a:ext cx="652743" cy="646331"/>
          </a:xfrm>
          <a:prstGeom prst="rect">
            <a:avLst/>
          </a:prstGeom>
          <a:noFill/>
        </p:spPr>
        <p:txBody>
          <a:bodyPr wrap="none" rtlCol="0">
            <a:spAutoFit/>
          </a:bodyPr>
          <a:lstStyle/>
          <a:p>
            <a:r>
              <a:rPr lang="en-US" altLang="zh-CN" sz="3600" dirty="0"/>
              <a:t>04</a:t>
            </a:r>
            <a:endParaRPr lang="zh-CN" altLang="en-US" sz="3600" dirty="0"/>
          </a:p>
        </p:txBody>
      </p:sp>
      <p:sp>
        <p:nvSpPr>
          <p:cNvPr id="35" name="文本框 34"/>
          <p:cNvSpPr txBox="1"/>
          <p:nvPr/>
        </p:nvSpPr>
        <p:spPr>
          <a:xfrm>
            <a:off x="2878464" y="2469353"/>
            <a:ext cx="652743" cy="646331"/>
          </a:xfrm>
          <a:prstGeom prst="rect">
            <a:avLst/>
          </a:prstGeom>
          <a:noFill/>
        </p:spPr>
        <p:txBody>
          <a:bodyPr wrap="none" rtlCol="0">
            <a:spAutoFit/>
          </a:bodyPr>
          <a:lstStyle/>
          <a:p>
            <a:r>
              <a:rPr lang="en-US" altLang="zh-CN" sz="3600" dirty="0"/>
              <a:t>05</a:t>
            </a:r>
            <a:endParaRPr lang="zh-CN" altLang="en-US" sz="3600" dirty="0"/>
          </a:p>
        </p:txBody>
      </p:sp>
      <p:sp>
        <p:nvSpPr>
          <p:cNvPr id="3" name="矩形 2"/>
          <p:cNvSpPr/>
          <p:nvPr/>
        </p:nvSpPr>
        <p:spPr>
          <a:xfrm>
            <a:off x="8787757" y="2605953"/>
            <a:ext cx="3416320" cy="369332"/>
          </a:xfrm>
          <a:prstGeom prst="rect">
            <a:avLst/>
          </a:prstGeom>
        </p:spPr>
        <p:txBody>
          <a:bodyPr wrap="none">
            <a:spAutoFit/>
          </a:bodyPr>
          <a:lstStyle/>
          <a:p>
            <a:pPr>
              <a:defRPr/>
            </a:pPr>
            <a:r>
              <a:rPr lang="zh-CN" altLang="en-US" dirty="0"/>
              <a:t>各种美味、健康的茶点和零食。</a:t>
            </a:r>
            <a:endParaRPr lang="en-US" altLang="zh-CN" dirty="0"/>
          </a:p>
        </p:txBody>
      </p:sp>
      <p:sp>
        <p:nvSpPr>
          <p:cNvPr id="5" name="矩形 4"/>
          <p:cNvSpPr/>
          <p:nvPr/>
        </p:nvSpPr>
        <p:spPr>
          <a:xfrm>
            <a:off x="7801984" y="4041328"/>
            <a:ext cx="3900980" cy="646331"/>
          </a:xfrm>
          <a:prstGeom prst="rect">
            <a:avLst/>
          </a:prstGeom>
        </p:spPr>
        <p:txBody>
          <a:bodyPr wrap="square">
            <a:spAutoFit/>
          </a:bodyPr>
          <a:lstStyle/>
          <a:p>
            <a:pPr>
              <a:defRPr/>
            </a:pPr>
            <a:r>
              <a:rPr lang="zh-CN" altLang="en-US" dirty="0"/>
              <a:t>各种好喝的咖啡、红茶、绿茶、红糖姜水、可可等。</a:t>
            </a:r>
            <a:endParaRPr lang="en-US" altLang="zh-CN" dirty="0"/>
          </a:p>
        </p:txBody>
      </p:sp>
      <p:sp>
        <p:nvSpPr>
          <p:cNvPr id="36" name="矩形 35"/>
          <p:cNvSpPr/>
          <p:nvPr/>
        </p:nvSpPr>
        <p:spPr>
          <a:xfrm>
            <a:off x="3969664" y="5610616"/>
            <a:ext cx="3647152" cy="369332"/>
          </a:xfrm>
          <a:prstGeom prst="rect">
            <a:avLst/>
          </a:prstGeom>
        </p:spPr>
        <p:txBody>
          <a:bodyPr wrap="none">
            <a:spAutoFit/>
          </a:bodyPr>
          <a:lstStyle/>
          <a:p>
            <a:pPr>
              <a:defRPr/>
            </a:pPr>
            <a:r>
              <a:rPr lang="zh-CN" altLang="en-US" dirty="0"/>
              <a:t>暖心的水果沙拉、冰糖雪梨汤等。</a:t>
            </a:r>
            <a:endParaRPr lang="en-US" altLang="zh-CN" dirty="0"/>
          </a:p>
        </p:txBody>
      </p:sp>
      <p:sp>
        <p:nvSpPr>
          <p:cNvPr id="37" name="矩形 36"/>
          <p:cNvSpPr/>
          <p:nvPr/>
        </p:nvSpPr>
        <p:spPr>
          <a:xfrm>
            <a:off x="1424438" y="4192699"/>
            <a:ext cx="2492990" cy="369332"/>
          </a:xfrm>
          <a:prstGeom prst="rect">
            <a:avLst/>
          </a:prstGeom>
        </p:spPr>
        <p:txBody>
          <a:bodyPr wrap="none">
            <a:spAutoFit/>
          </a:bodyPr>
          <a:lstStyle/>
          <a:p>
            <a:pPr>
              <a:defRPr/>
            </a:pPr>
            <a:r>
              <a:rPr lang="zh-CN" altLang="en-US" dirty="0"/>
              <a:t>健康安全的贴熊猫壶。</a:t>
            </a:r>
            <a:endParaRPr lang="en-US" altLang="zh-CN" dirty="0"/>
          </a:p>
        </p:txBody>
      </p:sp>
      <p:sp>
        <p:nvSpPr>
          <p:cNvPr id="38" name="矩形 37"/>
          <p:cNvSpPr/>
          <p:nvPr/>
        </p:nvSpPr>
        <p:spPr>
          <a:xfrm>
            <a:off x="568500" y="2733265"/>
            <a:ext cx="2262158" cy="369332"/>
          </a:xfrm>
          <a:prstGeom prst="rect">
            <a:avLst/>
          </a:prstGeom>
        </p:spPr>
        <p:txBody>
          <a:bodyPr wrap="none">
            <a:spAutoFit/>
          </a:bodyPr>
          <a:lstStyle/>
          <a:p>
            <a:pPr>
              <a:defRPr/>
            </a:pPr>
            <a:r>
              <a:rPr lang="zh-CN" altLang="en-US" dirty="0"/>
              <a:t>高端大气的咖啡机。</a:t>
            </a:r>
            <a:endParaRPr lang="en-US" altLang="zh-CN" dirty="0"/>
          </a:p>
        </p:txBody>
      </p:sp>
      <p:sp>
        <p:nvSpPr>
          <p:cNvPr id="29" name="文本框 28"/>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31" name="椭圆 30"/>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4201766906"/>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2500"/>
                            </p:stCondLst>
                            <p:childTnLst>
                              <p:par>
                                <p:cTn id="32" presetID="16" presetClass="entr" presetSubtype="37"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outVertical)">
                                      <p:cBhvr>
                                        <p:cTn id="34" dur="500"/>
                                        <p:tgtEl>
                                          <p:spTgt spid="11"/>
                                        </p:tgtEl>
                                      </p:cBhvr>
                                    </p:animEffect>
                                  </p:childTnLst>
                                </p:cTn>
                              </p:par>
                              <p:par>
                                <p:cTn id="35" presetID="22" presetClass="entr" presetSubtype="1"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par>
                                <p:cTn id="38" presetID="22" presetClass="entr" presetSubtype="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par>
                                <p:cTn id="41" presetID="22" presetClass="entr" presetSubtype="1"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fade">
                                      <p:cBhvr>
                                        <p:cTn id="74" dur="500"/>
                                        <p:tgtEl>
                                          <p:spTgt spid="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down)">
                                      <p:cBhvr>
                                        <p:cTn id="89" dur="500"/>
                                        <p:tgtEl>
                                          <p:spTgt spid="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down)">
                                      <p:cBhvr>
                                        <p:cTn id="99" dur="500"/>
                                        <p:tgtEl>
                                          <p:spTgt spid="3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500"/>
                                        <p:tgtEl>
                                          <p:spTgt spid="3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down)">
                                      <p:cBhvr>
                                        <p:cTn id="109" dur="500"/>
                                        <p:tgtEl>
                                          <p:spTgt spid="37"/>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500"/>
                                        <p:tgtEl>
                                          <p:spTgt spid="35"/>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wipe(down)">
                                      <p:cBhvr>
                                        <p:cTn id="119" dur="500"/>
                                        <p:tgtEl>
                                          <p:spTgt spid="38"/>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wipe(down)">
                                      <p:cBhvr>
                                        <p:cTn id="124"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6" grpId="0"/>
      <p:bldP spid="2" grpId="0"/>
      <p:bldP spid="32" grpId="0"/>
      <p:bldP spid="33" grpId="0"/>
      <p:bldP spid="34" grpId="0"/>
      <p:bldP spid="35" grpId="0"/>
      <p:bldP spid="3" grpId="0"/>
      <p:bldP spid="5" grpId="0"/>
      <p:bldP spid="36" grpId="0"/>
      <p:bldP spid="37" grpId="0"/>
      <p:bldP spid="38" grpId="0"/>
      <p:bldP spid="29" grpId="0"/>
      <p:bldP spid="31" grpId="0" animBg="1"/>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9"/>
          <p:cNvSpPr>
            <a:spLocks noGrp="1"/>
          </p:cNvSpPr>
          <p:nvPr>
            <p:ph type="body" sz="quarter" idx="10"/>
          </p:nvPr>
        </p:nvSpPr>
        <p:spPr>
          <a:xfrm>
            <a:off x="1318080" y="1738994"/>
            <a:ext cx="4705349" cy="1824567"/>
          </a:xfrm>
        </p:spPr>
        <p:txBody>
          <a:bodyPr/>
          <a:lstStyle/>
          <a:p>
            <a:pPr>
              <a:defRPr/>
            </a:pPr>
            <a:r>
              <a:rPr lang="zh-CN" altLang="en-US" dirty="0"/>
              <a:t>优雅舒适的办公环境。</a:t>
            </a:r>
            <a:endParaRPr lang="en-US" altLang="zh-CN" dirty="0"/>
          </a:p>
          <a:p>
            <a:pPr>
              <a:defRPr/>
            </a:pPr>
            <a:r>
              <a:rPr lang="zh-CN" altLang="en-US" dirty="0">
                <a:solidFill>
                  <a:srgbClr val="00B0F0"/>
                </a:solidFill>
              </a:rPr>
              <a:t>每天</a:t>
            </a:r>
            <a:r>
              <a:rPr lang="en-US" altLang="zh-CN" dirty="0">
                <a:solidFill>
                  <a:srgbClr val="00B0F0"/>
                </a:solidFill>
              </a:rPr>
              <a:t>25</a:t>
            </a:r>
            <a:r>
              <a:rPr lang="zh-CN" altLang="en-US" dirty="0">
                <a:solidFill>
                  <a:srgbClr val="00B0F0"/>
                </a:solidFill>
              </a:rPr>
              <a:t>元</a:t>
            </a:r>
            <a:r>
              <a:rPr lang="zh-CN" altLang="en-US" dirty="0"/>
              <a:t>的高标准午餐补贴。</a:t>
            </a:r>
            <a:endParaRPr lang="en-US" altLang="zh-CN" dirty="0"/>
          </a:p>
          <a:p>
            <a:pPr>
              <a:defRPr/>
            </a:pPr>
            <a:r>
              <a:rPr lang="zh-CN" altLang="en-US" dirty="0">
                <a:solidFill>
                  <a:srgbClr val="00B0F0"/>
                </a:solidFill>
              </a:rPr>
              <a:t>每月集中一次</a:t>
            </a:r>
            <a:r>
              <a:rPr lang="zh-CN" altLang="en-US" dirty="0"/>
              <a:t>的生日庆祝。</a:t>
            </a:r>
            <a:endParaRPr lang="en-US" altLang="zh-CN" dirty="0"/>
          </a:p>
          <a:p>
            <a:pPr>
              <a:buNone/>
              <a:defRPr/>
            </a:pPr>
            <a:endParaRPr lang="zh-CN" altLang="en-US" dirty="0"/>
          </a:p>
        </p:txBody>
      </p:sp>
      <p:sp>
        <p:nvSpPr>
          <p:cNvPr id="13" name="文本占位符 9"/>
          <p:cNvSpPr txBox="1">
            <a:spLocks/>
          </p:cNvSpPr>
          <p:nvPr/>
        </p:nvSpPr>
        <p:spPr>
          <a:xfrm>
            <a:off x="6023429" y="1738994"/>
            <a:ext cx="5952067" cy="1727200"/>
          </a:xfrm>
          <a:prstGeom prst="rect">
            <a:avLst/>
          </a:prstGeom>
        </p:spPr>
        <p:txBody>
          <a:bodyPr/>
          <a:lstStyle/>
          <a:p>
            <a:pPr marL="457189" indent="-457189">
              <a:lnSpc>
                <a:spcPct val="150000"/>
              </a:lnSpc>
              <a:spcBef>
                <a:spcPct val="20000"/>
              </a:spcBef>
              <a:buClr>
                <a:schemeClr val="accent6">
                  <a:lumMod val="75000"/>
                </a:schemeClr>
              </a:buClr>
              <a:buFont typeface="Wingdings" pitchFamily="2" charset="2"/>
              <a:buChar char="n"/>
              <a:defRPr/>
            </a:pPr>
            <a:r>
              <a:rPr lang="zh-CN" altLang="en-US" sz="1867" dirty="0">
                <a:latin typeface="微软雅黑" pitchFamily="34" charset="-122"/>
                <a:ea typeface="微软雅黑" pitchFamily="34" charset="-122"/>
              </a:rPr>
              <a:t>一应俱全的茶水间。</a:t>
            </a:r>
            <a:endParaRPr lang="en-US" altLang="zh-CN" sz="1867" dirty="0">
              <a:latin typeface="微软雅黑" pitchFamily="34" charset="-122"/>
              <a:ea typeface="微软雅黑" pitchFamily="34" charset="-122"/>
            </a:endParaRPr>
          </a:p>
          <a:p>
            <a:pPr marL="457189" indent="-457189">
              <a:lnSpc>
                <a:spcPct val="150000"/>
              </a:lnSpc>
              <a:spcBef>
                <a:spcPct val="20000"/>
              </a:spcBef>
              <a:buClr>
                <a:schemeClr val="accent6">
                  <a:lumMod val="75000"/>
                </a:schemeClr>
              </a:buClr>
              <a:buFont typeface="Wingdings" pitchFamily="2" charset="2"/>
              <a:buChar char="n"/>
              <a:defRPr/>
            </a:pPr>
            <a:r>
              <a:rPr lang="zh-CN" altLang="en-US" sz="1867" dirty="0">
                <a:solidFill>
                  <a:srgbClr val="00B0F0"/>
                </a:solidFill>
                <a:latin typeface="微软雅黑" pitchFamily="34" charset="-122"/>
                <a:ea typeface="微软雅黑" pitchFamily="34" charset="-122"/>
              </a:rPr>
              <a:t>每天</a:t>
            </a:r>
            <a:r>
              <a:rPr lang="en-US" altLang="zh-CN" sz="1867" dirty="0">
                <a:solidFill>
                  <a:srgbClr val="00B0F0"/>
                </a:solidFill>
                <a:latin typeface="微软雅黑" pitchFamily="34" charset="-122"/>
                <a:ea typeface="微软雅黑" pitchFamily="34" charset="-122"/>
              </a:rPr>
              <a:t>15</a:t>
            </a:r>
            <a:r>
              <a:rPr lang="zh-CN" altLang="en-US" sz="1867" dirty="0">
                <a:solidFill>
                  <a:srgbClr val="00B0F0"/>
                </a:solidFill>
                <a:latin typeface="微软雅黑" pitchFamily="34" charset="-122"/>
                <a:ea typeface="微软雅黑" pitchFamily="34" charset="-122"/>
              </a:rPr>
              <a:t>分钟</a:t>
            </a:r>
            <a:r>
              <a:rPr lang="zh-CN" altLang="en-US" sz="1867" dirty="0">
                <a:latin typeface="微软雅黑" pitchFamily="34" charset="-122"/>
                <a:ea typeface="微软雅黑" pitchFamily="34" charset="-122"/>
              </a:rPr>
              <a:t>人性化的茶歇时间。</a:t>
            </a:r>
            <a:endParaRPr lang="en-US" altLang="zh-CN" sz="1867" dirty="0">
              <a:latin typeface="微软雅黑" pitchFamily="34" charset="-122"/>
              <a:ea typeface="微软雅黑" pitchFamily="34" charset="-122"/>
            </a:endParaRPr>
          </a:p>
          <a:p>
            <a:pPr marL="457189" indent="-457189">
              <a:lnSpc>
                <a:spcPct val="150000"/>
              </a:lnSpc>
              <a:spcBef>
                <a:spcPct val="20000"/>
              </a:spcBef>
              <a:buClr>
                <a:schemeClr val="accent6">
                  <a:lumMod val="75000"/>
                </a:schemeClr>
              </a:buClr>
              <a:buFont typeface="Wingdings" pitchFamily="2" charset="2"/>
              <a:buChar char="n"/>
              <a:defRPr/>
            </a:pPr>
            <a:r>
              <a:rPr lang="zh-CN" altLang="en-US" sz="1867" dirty="0">
                <a:latin typeface="微软雅黑" pitchFamily="34" charset="-122"/>
                <a:ea typeface="微软雅黑" pitchFamily="34" charset="-122"/>
              </a:rPr>
              <a:t>不固定的品酒时间。</a:t>
            </a:r>
            <a:endParaRPr lang="en-US" altLang="zh-CN" sz="1867" dirty="0">
              <a:latin typeface="微软雅黑" pitchFamily="34" charset="-122"/>
              <a:ea typeface="微软雅黑" pitchFamily="34" charset="-122"/>
            </a:endParaRPr>
          </a:p>
          <a:p>
            <a:pPr marL="457189" indent="-457189">
              <a:lnSpc>
                <a:spcPct val="150000"/>
              </a:lnSpc>
              <a:spcBef>
                <a:spcPct val="20000"/>
              </a:spcBef>
              <a:buClr>
                <a:schemeClr val="accent6">
                  <a:lumMod val="75000"/>
                </a:schemeClr>
              </a:buClr>
              <a:buFont typeface="Wingdings" pitchFamily="2" charset="2"/>
              <a:buChar char="n"/>
              <a:defRPr/>
            </a:pPr>
            <a:endParaRPr lang="zh-CN" altLang="en-US" sz="1867" dirty="0">
              <a:latin typeface="微软雅黑" pitchFamily="34" charset="-122"/>
              <a:ea typeface="微软雅黑" pitchFamily="34" charset="-122"/>
            </a:endParaRPr>
          </a:p>
        </p:txBody>
      </p:sp>
      <p:sp>
        <p:nvSpPr>
          <p:cNvPr id="12" name="燕尾形 11"/>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燕尾形 13"/>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文本框 14"/>
          <p:cNvSpPr txBox="1"/>
          <p:nvPr/>
        </p:nvSpPr>
        <p:spPr>
          <a:xfrm>
            <a:off x="709386" y="93508"/>
            <a:ext cx="177805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08</a:t>
            </a:r>
            <a:r>
              <a:rPr lang="zh-CN" altLang="en-US" sz="2400" dirty="0">
                <a:solidFill>
                  <a:schemeClr val="bg1"/>
                </a:solidFill>
                <a:latin typeface="微软雅黑" panose="020B0503020204020204" pitchFamily="34" charset="-122"/>
                <a:ea typeface="微软雅黑" panose="020B0503020204020204" pitchFamily="34" charset="-122"/>
              </a:rPr>
              <a:t>公司福利</a:t>
            </a:r>
          </a:p>
        </p:txBody>
      </p:sp>
      <p:sp>
        <p:nvSpPr>
          <p:cNvPr id="17" name="文本占位符 2"/>
          <p:cNvSpPr txBox="1">
            <a:spLocks/>
          </p:cNvSpPr>
          <p:nvPr/>
        </p:nvSpPr>
        <p:spPr>
          <a:xfrm>
            <a:off x="1318080" y="3466194"/>
            <a:ext cx="4679950" cy="316865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50000"/>
              </a:lnSpc>
              <a:spcBef>
                <a:spcPts val="1000"/>
              </a:spcBef>
              <a:buClr>
                <a:schemeClr val="accent6">
                  <a:lumMod val="75000"/>
                </a:schemeClr>
              </a:buClr>
              <a:buFont typeface="Wingdings" pitchFamily="2" charset="2"/>
              <a:buChar char="n"/>
              <a:defRPr sz="1867" kern="1200">
                <a:solidFill>
                  <a:schemeClr val="tx1"/>
                </a:solidFill>
                <a:latin typeface="微软雅黑" pitchFamily="34" charset="-122"/>
                <a:ea typeface="微软雅黑" pitchFamily="34" charset="-122"/>
                <a:cs typeface="+mn-cs"/>
              </a:defRPr>
            </a:lvl1pPr>
            <a:lvl2pPr marL="685800" indent="-228600" algn="l" defTabSz="914400" rtl="0" eaLnBrk="1" latinLnBrk="0" hangingPunct="1">
              <a:lnSpc>
                <a:spcPct val="150000"/>
              </a:lnSpc>
              <a:spcBef>
                <a:spcPts val="500"/>
              </a:spcBef>
              <a:buClr>
                <a:schemeClr val="accent6">
                  <a:lumMod val="75000"/>
                </a:schemeClr>
              </a:buClr>
              <a:buFont typeface="Wingdings" pitchFamily="2" charset="2"/>
              <a:buChar char="n"/>
              <a:defRPr sz="1867"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lnSpc>
                <a:spcPct val="150000"/>
              </a:lnSpc>
              <a:spcBef>
                <a:spcPts val="500"/>
              </a:spcBef>
              <a:buClr>
                <a:schemeClr val="accent6">
                  <a:lumMod val="75000"/>
                </a:schemeClr>
              </a:buClr>
              <a:buFont typeface="Wingdings" pitchFamily="2" charset="2"/>
              <a:buChar char="n"/>
              <a:defRPr sz="1867"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lnSpc>
                <a:spcPct val="150000"/>
              </a:lnSpc>
              <a:spcBef>
                <a:spcPts val="500"/>
              </a:spcBef>
              <a:buClr>
                <a:schemeClr val="accent6">
                  <a:lumMod val="75000"/>
                </a:schemeClr>
              </a:buClr>
              <a:buFont typeface="Wingdings" pitchFamily="2" charset="2"/>
              <a:buChar char="n"/>
              <a:defRPr sz="1867"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lnSpc>
                <a:spcPct val="150000"/>
              </a:lnSpc>
              <a:spcBef>
                <a:spcPts val="500"/>
              </a:spcBef>
              <a:buClr>
                <a:schemeClr val="accent6">
                  <a:lumMod val="75000"/>
                </a:schemeClr>
              </a:buClr>
              <a:buFont typeface="Wingdings" pitchFamily="2" charset="2"/>
              <a:buChar char="n"/>
              <a:defRPr sz="1867"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00B0F0"/>
                </a:solidFill>
              </a:rPr>
              <a:t>养老、工伤、失业、生育、医疗</a:t>
            </a:r>
            <a:r>
              <a:rPr lang="zh-CN" altLang="en-US" dirty="0"/>
              <a:t>保险。</a:t>
            </a:r>
            <a:endParaRPr lang="en-US" altLang="zh-CN" dirty="0"/>
          </a:p>
          <a:p>
            <a:pPr>
              <a:defRPr/>
            </a:pPr>
            <a:r>
              <a:rPr lang="zh-CN" altLang="en-US" dirty="0">
                <a:solidFill>
                  <a:srgbClr val="00B0F0"/>
                </a:solidFill>
              </a:rPr>
              <a:t>意外伤害险</a:t>
            </a:r>
            <a:r>
              <a:rPr lang="zh-CN" altLang="en-US" dirty="0"/>
              <a:t>。</a:t>
            </a:r>
            <a:endParaRPr lang="en-US" altLang="zh-CN" dirty="0"/>
          </a:p>
          <a:p>
            <a:pPr>
              <a:defRPr/>
            </a:pPr>
            <a:r>
              <a:rPr lang="zh-CN" altLang="en-US" dirty="0">
                <a:solidFill>
                  <a:srgbClr val="00B0F0"/>
                </a:solidFill>
              </a:rPr>
              <a:t>入职体检及每年健康体检</a:t>
            </a:r>
            <a:r>
              <a:rPr lang="zh-CN" altLang="en-US" dirty="0"/>
              <a:t>。</a:t>
            </a:r>
            <a:endParaRPr lang="en-US" altLang="zh-CN" dirty="0"/>
          </a:p>
          <a:p>
            <a:pPr>
              <a:defRPr/>
            </a:pPr>
            <a:r>
              <a:rPr lang="zh-CN" altLang="en-US" dirty="0">
                <a:solidFill>
                  <a:srgbClr val="00B0F0"/>
                </a:solidFill>
              </a:rPr>
              <a:t>节假日礼品</a:t>
            </a:r>
            <a:r>
              <a:rPr lang="zh-CN" altLang="en-US" dirty="0"/>
              <a:t>。</a:t>
            </a:r>
            <a:endParaRPr lang="en-US" altLang="zh-CN" dirty="0"/>
          </a:p>
          <a:p>
            <a:pPr>
              <a:defRPr/>
            </a:pPr>
            <a:r>
              <a:rPr lang="zh-CN" altLang="en-US" dirty="0">
                <a:solidFill>
                  <a:srgbClr val="00B0F0"/>
                </a:solidFill>
              </a:rPr>
              <a:t>不定期团体活动</a:t>
            </a:r>
            <a:r>
              <a:rPr lang="zh-CN" altLang="en-US" dirty="0">
                <a:solidFill>
                  <a:schemeClr val="accent6">
                    <a:lumMod val="75000"/>
                  </a:schemeClr>
                </a:solidFill>
              </a:rPr>
              <a:t>：</a:t>
            </a:r>
            <a:r>
              <a:rPr lang="zh-CN" altLang="en-US" dirty="0"/>
              <a:t>例如春游、聚餐、</a:t>
            </a:r>
            <a:r>
              <a:rPr lang="en-US" altLang="zh-CN" dirty="0"/>
              <a:t>K</a:t>
            </a:r>
            <a:r>
              <a:rPr lang="zh-CN" altLang="en-US" dirty="0"/>
              <a:t>歌等。</a:t>
            </a:r>
            <a:endParaRPr lang="en-US" altLang="zh-CN" dirty="0"/>
          </a:p>
          <a:p>
            <a:pPr>
              <a:defRPr/>
            </a:pPr>
            <a:r>
              <a:rPr lang="zh-CN" altLang="en-US" dirty="0">
                <a:solidFill>
                  <a:srgbClr val="00B0F0"/>
                </a:solidFill>
              </a:rPr>
              <a:t>女员工</a:t>
            </a:r>
            <a:r>
              <a:rPr lang="zh-CN" altLang="en-US" dirty="0"/>
              <a:t>享受</a:t>
            </a:r>
            <a:r>
              <a:rPr lang="zh-CN" altLang="en-US" dirty="0">
                <a:solidFill>
                  <a:srgbClr val="00B0F0"/>
                </a:solidFill>
              </a:rPr>
              <a:t>每月</a:t>
            </a:r>
            <a:r>
              <a:rPr lang="en-US" altLang="zh-CN" dirty="0">
                <a:solidFill>
                  <a:srgbClr val="00B0F0"/>
                </a:solidFill>
              </a:rPr>
              <a:t>1</a:t>
            </a:r>
            <a:r>
              <a:rPr lang="zh-CN" altLang="en-US" dirty="0">
                <a:solidFill>
                  <a:srgbClr val="00B0F0"/>
                </a:solidFill>
              </a:rPr>
              <a:t>天</a:t>
            </a:r>
            <a:r>
              <a:rPr lang="zh-CN" altLang="en-US" dirty="0"/>
              <a:t>无条件休假假期。</a:t>
            </a:r>
            <a:endParaRPr lang="en-US" altLang="zh-CN" dirty="0"/>
          </a:p>
          <a:p>
            <a:pPr>
              <a:defRPr/>
            </a:pPr>
            <a:endParaRPr lang="zh-CN" altLang="en-US" dirty="0"/>
          </a:p>
        </p:txBody>
      </p:sp>
      <p:sp>
        <p:nvSpPr>
          <p:cNvPr id="16" name="文本框 15"/>
          <p:cNvSpPr txBox="1"/>
          <p:nvPr/>
        </p:nvSpPr>
        <p:spPr>
          <a:xfrm>
            <a:off x="8629650" y="-933450"/>
            <a:ext cx="877163" cy="369332"/>
          </a:xfrm>
          <a:prstGeom prst="rect">
            <a:avLst/>
          </a:prstGeom>
          <a:noFill/>
        </p:spPr>
        <p:txBody>
          <a:bodyPr wrap="none" rtlCol="0">
            <a:spAutoFit/>
          </a:bodyPr>
          <a:lstStyle/>
          <a:p>
            <a:r>
              <a:rPr lang="zh-CN" altLang="en-US" dirty="0"/>
              <a:t>延迟符</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3595" y="3613769"/>
            <a:ext cx="4375331" cy="2873498"/>
          </a:xfrm>
          <a:prstGeom prst="rect">
            <a:avLst/>
          </a:prstGeom>
        </p:spPr>
      </p:pic>
      <p:sp>
        <p:nvSpPr>
          <p:cNvPr id="11" name="椭圆 10"/>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2561906507"/>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75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randombar(horizont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3" grpId="0"/>
      <p:bldP spid="17" grpId="0"/>
      <p:bldP spid="16" grpId="0"/>
      <p:bldP spid="11"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18149" y="3940174"/>
            <a:ext cx="3756156" cy="3154710"/>
          </a:xfrm>
          <a:prstGeom prst="rect">
            <a:avLst/>
          </a:prstGeom>
          <a:noFill/>
          <a:effectLst>
            <a:outerShdw blurRad="177800" dist="114300" dir="10020000" algn="ctr" rotWithShape="0">
              <a:srgbClr val="000000"/>
            </a:outerShdw>
          </a:effectLst>
        </p:spPr>
        <p:txBody>
          <a:bodyPr wrap="none" rtlCol="0">
            <a:spAutoFit/>
          </a:bodyPr>
          <a:lstStyle/>
          <a:p>
            <a:r>
              <a:rPr lang="en-US" altLang="zh-CN" sz="19900" b="1" dirty="0">
                <a:solidFill>
                  <a:schemeClr val="bg1"/>
                </a:solidFill>
                <a:latin typeface="微软雅黑" panose="020B0503020204020204" pitchFamily="34" charset="-122"/>
                <a:ea typeface="微软雅黑" panose="020B0503020204020204" pitchFamily="34" charset="-122"/>
              </a:rPr>
              <a:t>02</a:t>
            </a:r>
            <a:r>
              <a:rPr lang="en-US" altLang="zh-CN" sz="6600" dirty="0">
                <a:gradFill flip="none" rotWithShape="1">
                  <a:gsLst>
                    <a:gs pos="0">
                      <a:schemeClr val="tx1">
                        <a:lumMod val="95000"/>
                        <a:lumOff val="5000"/>
                      </a:schemeClr>
                    </a:gs>
                    <a:gs pos="100000">
                      <a:schemeClr val="bg1"/>
                    </a:gs>
                  </a:gsLst>
                  <a:lin ang="18900000" scaled="1"/>
                  <a:tileRect/>
                </a:gradFill>
                <a:latin typeface="+mj-ea"/>
                <a:ea typeface="+mj-ea"/>
              </a:rPr>
              <a:t> </a:t>
            </a:r>
          </a:p>
        </p:txBody>
      </p:sp>
      <p:sp>
        <p:nvSpPr>
          <p:cNvPr id="21" name="文本框 20"/>
          <p:cNvSpPr txBox="1"/>
          <p:nvPr/>
        </p:nvSpPr>
        <p:spPr>
          <a:xfrm>
            <a:off x="405025" y="5445139"/>
            <a:ext cx="2845449" cy="1020997"/>
          </a:xfrm>
          <a:custGeom>
            <a:avLst/>
            <a:gdLst/>
            <a:ahLst/>
            <a:cxnLst/>
            <a:rect l="l" t="t" r="r" b="b"/>
            <a:pathLst>
              <a:path w="2845449" h="1020997">
                <a:moveTo>
                  <a:pt x="2292536" y="0"/>
                </a:moveTo>
                <a:lnTo>
                  <a:pt x="2716252" y="0"/>
                </a:lnTo>
                <a:lnTo>
                  <a:pt x="2703829" y="19181"/>
                </a:lnTo>
                <a:cubicBezTo>
                  <a:pt x="2640280" y="107997"/>
                  <a:pt x="2557665" y="198315"/>
                  <a:pt x="2455985" y="290135"/>
                </a:cubicBezTo>
                <a:lnTo>
                  <a:pt x="2057893" y="648787"/>
                </a:lnTo>
                <a:lnTo>
                  <a:pt x="2057893" y="656182"/>
                </a:lnTo>
                <a:lnTo>
                  <a:pt x="2845449" y="656182"/>
                </a:lnTo>
                <a:lnTo>
                  <a:pt x="2845449" y="987720"/>
                </a:lnTo>
                <a:lnTo>
                  <a:pt x="1600642" y="987720"/>
                </a:lnTo>
                <a:lnTo>
                  <a:pt x="1600642" y="674669"/>
                </a:lnTo>
                <a:lnTo>
                  <a:pt x="2149097" y="148399"/>
                </a:lnTo>
                <a:cubicBezTo>
                  <a:pt x="2177854" y="120874"/>
                  <a:pt x="2204456" y="94452"/>
                  <a:pt x="2228900" y="69135"/>
                </a:cubicBezTo>
                <a:close/>
                <a:moveTo>
                  <a:pt x="3159" y="0"/>
                </a:moveTo>
                <a:lnTo>
                  <a:pt x="404526" y="0"/>
                </a:lnTo>
                <a:lnTo>
                  <a:pt x="403022" y="54731"/>
                </a:lnTo>
                <a:cubicBezTo>
                  <a:pt x="403022" y="495138"/>
                  <a:pt x="497101" y="715341"/>
                  <a:pt x="685260" y="715341"/>
                </a:cubicBezTo>
                <a:cubicBezTo>
                  <a:pt x="870133" y="715341"/>
                  <a:pt x="962569" y="488565"/>
                  <a:pt x="962569" y="35011"/>
                </a:cubicBezTo>
                <a:lnTo>
                  <a:pt x="961646" y="0"/>
                </a:lnTo>
                <a:lnTo>
                  <a:pt x="1367615" y="0"/>
                </a:lnTo>
                <a:lnTo>
                  <a:pt x="1368056" y="20221"/>
                </a:lnTo>
                <a:cubicBezTo>
                  <a:pt x="1368056" y="339845"/>
                  <a:pt x="1308486" y="586547"/>
                  <a:pt x="1189346" y="760327"/>
                </a:cubicBezTo>
                <a:cubicBezTo>
                  <a:pt x="1070206" y="934107"/>
                  <a:pt x="898069" y="1020997"/>
                  <a:pt x="672935" y="1020997"/>
                </a:cubicBezTo>
                <a:cubicBezTo>
                  <a:pt x="224312" y="1020997"/>
                  <a:pt x="0" y="702195"/>
                  <a:pt x="0" y="64591"/>
                </a:cubicBezTo>
                <a:close/>
              </a:path>
            </a:pathLst>
          </a:custGeom>
          <a:solidFill>
            <a:srgbClr val="00B0F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zh-CN" sz="6600" dirty="0">
              <a:gradFill flip="none" rotWithShape="1">
                <a:gsLst>
                  <a:gs pos="0">
                    <a:schemeClr val="tx1">
                      <a:lumMod val="95000"/>
                      <a:lumOff val="5000"/>
                    </a:schemeClr>
                  </a:gs>
                  <a:gs pos="100000">
                    <a:schemeClr val="bg1"/>
                  </a:gs>
                </a:gsLst>
                <a:lin ang="18900000" scaled="1"/>
                <a:tileRect/>
              </a:gradFill>
              <a:latin typeface="+mj-ea"/>
              <a:ea typeface="+mj-ea"/>
            </a:endParaRPr>
          </a:p>
        </p:txBody>
      </p:sp>
      <p:sp>
        <p:nvSpPr>
          <p:cNvPr id="22" name="矩形 21"/>
          <p:cNvSpPr>
            <a:spLocks noChangeArrowheads="1"/>
          </p:cNvSpPr>
          <p:nvPr/>
        </p:nvSpPr>
        <p:spPr bwMode="auto">
          <a:xfrm>
            <a:off x="6326717" y="3790686"/>
            <a:ext cx="2302933" cy="12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buClr>
                <a:srgbClr val="1C207A"/>
              </a:buClr>
            </a:pPr>
            <a:r>
              <a:rPr lang="zh-CN" altLang="en-US" sz="1867" b="1" dirty="0">
                <a:latin typeface="微软雅黑" panose="020B0503020204020204" pitchFamily="34" charset="-122"/>
                <a:ea typeface="微软雅黑" panose="020B0503020204020204" pitchFamily="34" charset="-122"/>
              </a:rPr>
              <a:t>三、发文制度</a:t>
            </a:r>
            <a:endParaRPr lang="en-US" altLang="zh-CN" sz="1867" b="1" dirty="0">
              <a:latin typeface="微软雅黑" panose="020B0503020204020204" pitchFamily="34" charset="-122"/>
              <a:ea typeface="微软雅黑" panose="020B0503020204020204" pitchFamily="34" charset="-122"/>
            </a:endParaRPr>
          </a:p>
          <a:p>
            <a:pPr eaLnBrk="1" hangingPunct="1">
              <a:lnSpc>
                <a:spcPct val="200000"/>
              </a:lnSpc>
              <a:buClr>
                <a:srgbClr val="1C207A"/>
              </a:buClr>
            </a:pPr>
            <a:r>
              <a:rPr lang="zh-CN" altLang="en-US" sz="1867" b="1" dirty="0">
                <a:latin typeface="微软雅黑" panose="020B0503020204020204" pitchFamily="34" charset="-122"/>
                <a:ea typeface="微软雅黑" panose="020B0503020204020204" pitchFamily="34" charset="-122"/>
              </a:rPr>
              <a:t>四、员工意识</a:t>
            </a:r>
          </a:p>
        </p:txBody>
      </p:sp>
      <p:grpSp>
        <p:nvGrpSpPr>
          <p:cNvPr id="23" name="组合 22"/>
          <p:cNvGrpSpPr>
            <a:grpSpLocks/>
          </p:cNvGrpSpPr>
          <p:nvPr/>
        </p:nvGrpSpPr>
        <p:grpSpPr bwMode="auto">
          <a:xfrm>
            <a:off x="3417614" y="2906162"/>
            <a:ext cx="5009322" cy="598647"/>
            <a:chOff x="3767389" y="2716043"/>
            <a:chExt cx="3756939" cy="448903"/>
          </a:xfrm>
        </p:grpSpPr>
        <p:sp>
          <p:nvSpPr>
            <p:cNvPr id="24" name="TextBox 10"/>
            <p:cNvSpPr txBox="1"/>
            <p:nvPr/>
          </p:nvSpPr>
          <p:spPr>
            <a:xfrm>
              <a:off x="3923928" y="2716043"/>
              <a:ext cx="3600400" cy="369265"/>
            </a:xfrm>
            <a:prstGeom prst="rect">
              <a:avLst/>
            </a:prstGeom>
            <a:noFill/>
          </p:spPr>
          <p:txBody>
            <a:bodyPr lIns="0" tIns="0" rIns="0" bIns="0" anchor="ctr">
              <a:spAutoFit/>
            </a:bodyPr>
            <a:lstStyle/>
            <a:p>
              <a:pPr algn="ctr">
                <a:defRPr/>
              </a:pPr>
              <a:r>
                <a:rPr lang="zh-CN" altLang="en-US" sz="3200" b="1" dirty="0">
                  <a:solidFill>
                    <a:srgbClr val="00B0F0"/>
                  </a:solidFill>
                  <a:latin typeface="Impact" pitchFamily="34" charset="0"/>
                  <a:ea typeface="微软雅黑" pitchFamily="34" charset="-122"/>
                </a:rPr>
                <a:t>第二章       行政管理制度</a:t>
              </a:r>
            </a:p>
          </p:txBody>
        </p:sp>
        <p:cxnSp>
          <p:nvCxnSpPr>
            <p:cNvPr id="25" name="直接连接符 24"/>
            <p:cNvCxnSpPr/>
            <p:nvPr/>
          </p:nvCxnSpPr>
          <p:spPr>
            <a:xfrm>
              <a:off x="3767389" y="3164946"/>
              <a:ext cx="375693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6" name="矩形 25"/>
          <p:cNvSpPr>
            <a:spLocks noChangeArrowheads="1"/>
          </p:cNvSpPr>
          <p:nvPr/>
        </p:nvSpPr>
        <p:spPr bwMode="auto">
          <a:xfrm>
            <a:off x="3832728" y="3790686"/>
            <a:ext cx="2305051" cy="12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buClr>
                <a:srgbClr val="1C207A"/>
              </a:buClr>
            </a:pPr>
            <a:r>
              <a:rPr lang="zh-CN" altLang="en-US" sz="1867" b="1" dirty="0">
                <a:latin typeface="微软雅黑" panose="020B0503020204020204" pitchFamily="34" charset="-122"/>
                <a:ea typeface="微软雅黑" panose="020B0503020204020204" pitchFamily="34" charset="-122"/>
              </a:rPr>
              <a:t>一、行为规范</a:t>
            </a:r>
            <a:endParaRPr lang="en-US" altLang="zh-CN" sz="1867" b="1" dirty="0">
              <a:latin typeface="微软雅黑" panose="020B0503020204020204" pitchFamily="34" charset="-122"/>
              <a:ea typeface="微软雅黑" panose="020B0503020204020204" pitchFamily="34" charset="-122"/>
            </a:endParaRPr>
          </a:p>
          <a:p>
            <a:pPr eaLnBrk="1" hangingPunct="1">
              <a:lnSpc>
                <a:spcPct val="200000"/>
              </a:lnSpc>
              <a:buClr>
                <a:srgbClr val="1C207A"/>
              </a:buClr>
            </a:pPr>
            <a:r>
              <a:rPr lang="zh-CN" altLang="en-US" sz="1867" b="1" dirty="0">
                <a:latin typeface="微软雅黑" panose="020B0503020204020204" pitchFamily="34" charset="-122"/>
                <a:ea typeface="微软雅黑" panose="020B0503020204020204" pitchFamily="34" charset="-122"/>
              </a:rPr>
              <a:t>二、规章制度</a:t>
            </a:r>
            <a:endParaRPr lang="en-US" altLang="zh-CN" sz="1867" b="1"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12" name="矩形 11"/>
          <p:cNvSpPr/>
          <p:nvPr/>
        </p:nvSpPr>
        <p:spPr>
          <a:xfrm>
            <a:off x="0" y="1"/>
            <a:ext cx="12192000" cy="23420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801120" y="180555"/>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801120" y="500597"/>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3465292148"/>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750" fill="hold"/>
                                        <p:tgtEl>
                                          <p:spTgt spid="9"/>
                                        </p:tgtEl>
                                        <p:attrNameLst>
                                          <p:attrName>ppt_x</p:attrName>
                                        </p:attrNameLst>
                                      </p:cBhvr>
                                      <p:tavLst>
                                        <p:tav tm="0">
                                          <p:val>
                                            <p:strVal val="0-#ppt_w/2"/>
                                          </p:val>
                                        </p:tav>
                                        <p:tav tm="100000">
                                          <p:val>
                                            <p:strVal val="#ppt_x"/>
                                          </p:val>
                                        </p:tav>
                                      </p:tavLst>
                                    </p:anim>
                                    <p:anim calcmode="lin" valueType="num">
                                      <p:cBhvr additive="base">
                                        <p:cTn id="23"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750"/>
                                        <p:tgtEl>
                                          <p:spTgt spid="21"/>
                                        </p:tgtEl>
                                      </p:cBhvr>
                                    </p:animEffect>
                                  </p:childTnLst>
                                </p:cTn>
                              </p:par>
                            </p:childTnLst>
                          </p:cTn>
                        </p:par>
                        <p:par>
                          <p:cTn id="29" fill="hold">
                            <p:stCondLst>
                              <p:cond delay="750"/>
                            </p:stCondLst>
                            <p:childTnLst>
                              <p:par>
                                <p:cTn id="30" presetID="12" presetClass="entr" presetSubtype="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lide(fromLeft)">
                                      <p:cBhvr>
                                        <p:cTn id="32" dur="500"/>
                                        <p:tgtEl>
                                          <p:spTgt spid="23"/>
                                        </p:tgtEl>
                                      </p:cBhvr>
                                    </p:animEffect>
                                  </p:childTnLst>
                                </p:cTn>
                              </p:par>
                            </p:childTnLst>
                          </p:cTn>
                        </p:par>
                        <p:par>
                          <p:cTn id="33" fill="hold">
                            <p:stCondLst>
                              <p:cond delay="1250"/>
                            </p:stCondLst>
                            <p:childTnLst>
                              <p:par>
                                <p:cTn id="34" presetID="1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slide(fromLeft)">
                                      <p:cBhvr>
                                        <p:cTn id="36" dur="500"/>
                                        <p:tgtEl>
                                          <p:spTgt spid="26"/>
                                        </p:tgtEl>
                                      </p:cBhvr>
                                    </p:animEffect>
                                  </p:childTnLst>
                                </p:cTn>
                              </p:par>
                            </p:childTnLst>
                          </p:cTn>
                        </p:par>
                        <p:par>
                          <p:cTn id="37" fill="hold">
                            <p:stCondLst>
                              <p:cond delay="1750"/>
                            </p:stCondLst>
                            <p:childTnLst>
                              <p:par>
                                <p:cTn id="38" presetID="1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slide(fromLeft)">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animBg="1"/>
      <p:bldP spid="22" grpId="0"/>
      <p:bldP spid="26" grpId="0"/>
      <p:bldP spid="27" grpId="0"/>
      <p:bldP spid="12" grpId="0" animBg="1"/>
      <p:bldP spid="1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8555131" y="2649967"/>
            <a:ext cx="2448934" cy="1837977"/>
            <a:chOff x="4648290" y="2143425"/>
            <a:chExt cx="1956336" cy="1468272"/>
          </a:xfrm>
        </p:grpSpPr>
        <p:sp>
          <p:nvSpPr>
            <p:cNvPr id="91" name="Freeform 10"/>
            <p:cNvSpPr>
              <a:spLocks/>
            </p:cNvSpPr>
            <p:nvPr/>
          </p:nvSpPr>
          <p:spPr bwMode="auto">
            <a:xfrm>
              <a:off x="4648290"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90862" tIns="45431" rIns="90862" bIns="45431"/>
            <a:lstStyle/>
            <a:p>
              <a:pPr>
                <a:defRPr/>
              </a:pPr>
              <a:endParaRPr lang="zh-CN" altLang="en-US" sz="3004">
                <a:solidFill>
                  <a:prstClr val="black"/>
                </a:solidFill>
              </a:endParaRPr>
            </a:p>
          </p:txBody>
        </p:sp>
        <p:sp>
          <p:nvSpPr>
            <p:cNvPr id="92" name="Freeform 17"/>
            <p:cNvSpPr>
              <a:spLocks/>
            </p:cNvSpPr>
            <p:nvPr/>
          </p:nvSpPr>
          <p:spPr bwMode="auto">
            <a:xfrm>
              <a:off x="4769783"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tx1">
                <a:lumMod val="95000"/>
                <a:lumOff val="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0862" tIns="45431" rIns="90862" bIns="45431" anchor="ctr"/>
            <a:lstStyle/>
            <a:p>
              <a:pPr algn="ctr">
                <a:defRPr/>
              </a:pPr>
              <a:endParaRPr lang="zh-CN" altLang="en-US" sz="3004"/>
            </a:p>
          </p:txBody>
        </p:sp>
        <p:sp>
          <p:nvSpPr>
            <p:cNvPr id="93" name="Freeform 5"/>
            <p:cNvSpPr>
              <a:spLocks/>
            </p:cNvSpPr>
            <p:nvPr/>
          </p:nvSpPr>
          <p:spPr bwMode="auto">
            <a:xfrm>
              <a:off x="50623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0862" tIns="45431" rIns="90862" bIns="45431"/>
            <a:lstStyle/>
            <a:p>
              <a:endParaRPr lang="zh-CN" altLang="en-US" sz="3004"/>
            </a:p>
          </p:txBody>
        </p:sp>
        <p:sp>
          <p:nvSpPr>
            <p:cNvPr id="94" name="文本框 1110"/>
            <p:cNvSpPr txBox="1">
              <a:spLocks noChangeArrowheads="1"/>
            </p:cNvSpPr>
            <p:nvPr/>
          </p:nvSpPr>
          <p:spPr bwMode="auto">
            <a:xfrm>
              <a:off x="5387926" y="2412305"/>
              <a:ext cx="666497" cy="90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62" tIns="45431" rIns="90862" bIns="45431">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003" dirty="0">
                  <a:solidFill>
                    <a:schemeClr val="bg1"/>
                  </a:solidFill>
                </a:rPr>
                <a:t>STEP</a:t>
              </a:r>
            </a:p>
            <a:p>
              <a:pPr algn="ctr"/>
              <a:r>
                <a:rPr lang="en-US" altLang="zh-CN" sz="4757" dirty="0">
                  <a:solidFill>
                    <a:schemeClr val="bg1"/>
                  </a:solidFill>
                  <a:latin typeface="Impact" pitchFamily="34" charset="0"/>
                </a:rPr>
                <a:t>05</a:t>
              </a:r>
              <a:endParaRPr lang="zh-CN" altLang="en-US" sz="4757" dirty="0">
                <a:solidFill>
                  <a:schemeClr val="bg1"/>
                </a:solidFill>
                <a:latin typeface="Impact" pitchFamily="34" charset="0"/>
              </a:endParaRPr>
            </a:p>
          </p:txBody>
        </p:sp>
      </p:grpSp>
      <p:sp>
        <p:nvSpPr>
          <p:cNvPr id="6" name="燕尾形 5"/>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燕尾形 6"/>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文本框 7"/>
          <p:cNvSpPr txBox="1"/>
          <p:nvPr/>
        </p:nvSpPr>
        <p:spPr>
          <a:xfrm>
            <a:off x="709386" y="93508"/>
            <a:ext cx="177805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01</a:t>
            </a:r>
            <a:r>
              <a:rPr lang="zh-CN" altLang="en-US" sz="2400" dirty="0">
                <a:solidFill>
                  <a:schemeClr val="bg1"/>
                </a:solidFill>
                <a:latin typeface="微软雅黑" panose="020B0503020204020204" pitchFamily="34" charset="-122"/>
                <a:ea typeface="微软雅黑" panose="020B0503020204020204" pitchFamily="34" charset="-122"/>
              </a:rPr>
              <a:t>行为规范</a:t>
            </a:r>
          </a:p>
        </p:txBody>
      </p:sp>
      <p:grpSp>
        <p:nvGrpSpPr>
          <p:cNvPr id="70" name="组合 69"/>
          <p:cNvGrpSpPr/>
          <p:nvPr/>
        </p:nvGrpSpPr>
        <p:grpSpPr>
          <a:xfrm>
            <a:off x="6638549" y="2649967"/>
            <a:ext cx="2448934" cy="1837977"/>
            <a:chOff x="6179357" y="2143425"/>
            <a:chExt cx="1956336" cy="1468272"/>
          </a:xfrm>
        </p:grpSpPr>
        <p:sp>
          <p:nvSpPr>
            <p:cNvPr id="71" name="Freeform 10"/>
            <p:cNvSpPr>
              <a:spLocks/>
            </p:cNvSpPr>
            <p:nvPr/>
          </p:nvSpPr>
          <p:spPr bwMode="auto">
            <a:xfrm>
              <a:off x="6179357"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90862" tIns="45431" rIns="90862" bIns="45431"/>
            <a:lstStyle/>
            <a:p>
              <a:pPr>
                <a:defRPr/>
              </a:pPr>
              <a:endParaRPr lang="zh-CN" altLang="en-US" sz="3004">
                <a:solidFill>
                  <a:prstClr val="black"/>
                </a:solidFill>
              </a:endParaRPr>
            </a:p>
          </p:txBody>
        </p:sp>
        <p:sp>
          <p:nvSpPr>
            <p:cNvPr id="72" name="Freeform 17"/>
            <p:cNvSpPr>
              <a:spLocks/>
            </p:cNvSpPr>
            <p:nvPr/>
          </p:nvSpPr>
          <p:spPr bwMode="auto">
            <a:xfrm>
              <a:off x="6300216"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0862" tIns="45431" rIns="90862" bIns="45431" anchor="ctr"/>
            <a:lstStyle/>
            <a:p>
              <a:pPr algn="ctr">
                <a:defRPr/>
              </a:pPr>
              <a:endParaRPr lang="zh-CN" altLang="en-US" sz="3004"/>
            </a:p>
          </p:txBody>
        </p:sp>
        <p:sp>
          <p:nvSpPr>
            <p:cNvPr id="73" name="Freeform 5"/>
            <p:cNvSpPr>
              <a:spLocks/>
            </p:cNvSpPr>
            <p:nvPr/>
          </p:nvSpPr>
          <p:spPr bwMode="auto">
            <a:xfrm>
              <a:off x="66117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0862" tIns="45431" rIns="90862" bIns="45431"/>
            <a:lstStyle/>
            <a:p>
              <a:endParaRPr lang="zh-CN" altLang="en-US" sz="3004"/>
            </a:p>
          </p:txBody>
        </p:sp>
        <p:sp>
          <p:nvSpPr>
            <p:cNvPr id="74" name="文本框 1110"/>
            <p:cNvSpPr txBox="1">
              <a:spLocks noChangeArrowheads="1"/>
            </p:cNvSpPr>
            <p:nvPr/>
          </p:nvSpPr>
          <p:spPr bwMode="auto">
            <a:xfrm>
              <a:off x="6945009" y="2412305"/>
              <a:ext cx="651130" cy="90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62" tIns="45431" rIns="90862" bIns="45431">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003" dirty="0">
                  <a:solidFill>
                    <a:schemeClr val="bg1"/>
                  </a:solidFill>
                </a:rPr>
                <a:t>STEP</a:t>
              </a:r>
            </a:p>
            <a:p>
              <a:pPr algn="ctr"/>
              <a:r>
                <a:rPr lang="en-US" altLang="zh-CN" sz="4757" dirty="0">
                  <a:solidFill>
                    <a:schemeClr val="bg1"/>
                  </a:solidFill>
                  <a:latin typeface="Impact" pitchFamily="34" charset="0"/>
                </a:rPr>
                <a:t>04</a:t>
              </a:r>
              <a:endParaRPr lang="zh-CN" altLang="en-US" sz="4757" dirty="0">
                <a:solidFill>
                  <a:schemeClr val="bg1"/>
                </a:solidFill>
                <a:latin typeface="Impact" pitchFamily="34" charset="0"/>
              </a:endParaRPr>
            </a:p>
          </p:txBody>
        </p:sp>
      </p:grpSp>
      <p:grpSp>
        <p:nvGrpSpPr>
          <p:cNvPr id="75" name="组合 74"/>
          <p:cNvGrpSpPr/>
          <p:nvPr/>
        </p:nvGrpSpPr>
        <p:grpSpPr>
          <a:xfrm>
            <a:off x="4721965" y="2649967"/>
            <a:ext cx="2448934" cy="1837977"/>
            <a:chOff x="4648290" y="2143425"/>
            <a:chExt cx="1956336" cy="1468272"/>
          </a:xfrm>
        </p:grpSpPr>
        <p:sp>
          <p:nvSpPr>
            <p:cNvPr id="76" name="Freeform 10"/>
            <p:cNvSpPr>
              <a:spLocks/>
            </p:cNvSpPr>
            <p:nvPr/>
          </p:nvSpPr>
          <p:spPr bwMode="auto">
            <a:xfrm>
              <a:off x="4648290"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90862" tIns="45431" rIns="90862" bIns="45431"/>
            <a:lstStyle/>
            <a:p>
              <a:pPr>
                <a:defRPr/>
              </a:pPr>
              <a:endParaRPr lang="zh-CN" altLang="en-US" sz="3004">
                <a:solidFill>
                  <a:prstClr val="black"/>
                </a:solidFill>
              </a:endParaRPr>
            </a:p>
          </p:txBody>
        </p:sp>
        <p:sp>
          <p:nvSpPr>
            <p:cNvPr id="77" name="Freeform 17"/>
            <p:cNvSpPr>
              <a:spLocks/>
            </p:cNvSpPr>
            <p:nvPr/>
          </p:nvSpPr>
          <p:spPr bwMode="auto">
            <a:xfrm>
              <a:off x="4769783"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tx1">
                <a:lumMod val="75000"/>
                <a:lumOff val="2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0862" tIns="45431" rIns="90862" bIns="45431" anchor="ctr"/>
            <a:lstStyle/>
            <a:p>
              <a:pPr algn="ctr">
                <a:defRPr/>
              </a:pPr>
              <a:endParaRPr lang="zh-CN" altLang="en-US" sz="3004"/>
            </a:p>
          </p:txBody>
        </p:sp>
        <p:sp>
          <p:nvSpPr>
            <p:cNvPr id="78" name="Freeform 5"/>
            <p:cNvSpPr>
              <a:spLocks/>
            </p:cNvSpPr>
            <p:nvPr/>
          </p:nvSpPr>
          <p:spPr bwMode="auto">
            <a:xfrm>
              <a:off x="50623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0862" tIns="45431" rIns="90862" bIns="45431"/>
            <a:lstStyle/>
            <a:p>
              <a:endParaRPr lang="zh-CN" altLang="en-US" sz="3004"/>
            </a:p>
          </p:txBody>
        </p:sp>
        <p:sp>
          <p:nvSpPr>
            <p:cNvPr id="79" name="文本框 1110"/>
            <p:cNvSpPr txBox="1">
              <a:spLocks noChangeArrowheads="1"/>
            </p:cNvSpPr>
            <p:nvPr/>
          </p:nvSpPr>
          <p:spPr bwMode="auto">
            <a:xfrm>
              <a:off x="5387926" y="2412305"/>
              <a:ext cx="666497" cy="90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62" tIns="45431" rIns="90862" bIns="45431">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003" dirty="0">
                  <a:solidFill>
                    <a:schemeClr val="bg1"/>
                  </a:solidFill>
                </a:rPr>
                <a:t>STEP</a:t>
              </a:r>
            </a:p>
            <a:p>
              <a:pPr algn="ctr"/>
              <a:r>
                <a:rPr lang="en-US" altLang="zh-CN" sz="4757" dirty="0">
                  <a:solidFill>
                    <a:schemeClr val="bg1"/>
                  </a:solidFill>
                  <a:latin typeface="Impact" pitchFamily="34" charset="0"/>
                </a:rPr>
                <a:t>03</a:t>
              </a:r>
              <a:endParaRPr lang="zh-CN" altLang="en-US" sz="4757" dirty="0">
                <a:solidFill>
                  <a:schemeClr val="bg1"/>
                </a:solidFill>
                <a:latin typeface="Impact" pitchFamily="34" charset="0"/>
              </a:endParaRPr>
            </a:p>
          </p:txBody>
        </p:sp>
      </p:grpSp>
      <p:grpSp>
        <p:nvGrpSpPr>
          <p:cNvPr id="80" name="组合 79"/>
          <p:cNvGrpSpPr/>
          <p:nvPr/>
        </p:nvGrpSpPr>
        <p:grpSpPr>
          <a:xfrm>
            <a:off x="2805383" y="2649967"/>
            <a:ext cx="2448934" cy="1837977"/>
            <a:chOff x="3117224" y="2143425"/>
            <a:chExt cx="1956336" cy="1468272"/>
          </a:xfrm>
        </p:grpSpPr>
        <p:sp>
          <p:nvSpPr>
            <p:cNvPr id="81" name="Freeform 10"/>
            <p:cNvSpPr>
              <a:spLocks/>
            </p:cNvSpPr>
            <p:nvPr/>
          </p:nvSpPr>
          <p:spPr bwMode="auto">
            <a:xfrm>
              <a:off x="3117224"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90862" tIns="45431" rIns="90862" bIns="45431"/>
            <a:lstStyle/>
            <a:p>
              <a:pPr>
                <a:defRPr/>
              </a:pPr>
              <a:endParaRPr lang="zh-CN" altLang="en-US" sz="3004">
                <a:solidFill>
                  <a:prstClr val="black"/>
                </a:solidFill>
              </a:endParaRPr>
            </a:p>
          </p:txBody>
        </p:sp>
        <p:sp>
          <p:nvSpPr>
            <p:cNvPr id="82" name="Freeform 17"/>
            <p:cNvSpPr>
              <a:spLocks/>
            </p:cNvSpPr>
            <p:nvPr/>
          </p:nvSpPr>
          <p:spPr bwMode="auto">
            <a:xfrm>
              <a:off x="3238086"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0862" tIns="45431" rIns="90862" bIns="45431" anchor="ctr"/>
            <a:lstStyle/>
            <a:p>
              <a:pPr algn="ctr">
                <a:defRPr/>
              </a:pPr>
              <a:endParaRPr lang="zh-CN" altLang="en-US" sz="3004"/>
            </a:p>
          </p:txBody>
        </p:sp>
        <p:sp>
          <p:nvSpPr>
            <p:cNvPr id="83" name="Freeform 5"/>
            <p:cNvSpPr>
              <a:spLocks/>
            </p:cNvSpPr>
            <p:nvPr/>
          </p:nvSpPr>
          <p:spPr bwMode="auto">
            <a:xfrm>
              <a:off x="35764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0862" tIns="45431" rIns="90862" bIns="45431"/>
            <a:lstStyle/>
            <a:p>
              <a:endParaRPr lang="zh-CN" altLang="en-US" sz="3004"/>
            </a:p>
          </p:txBody>
        </p:sp>
        <p:sp>
          <p:nvSpPr>
            <p:cNvPr id="84" name="文本框 1110"/>
            <p:cNvSpPr txBox="1">
              <a:spLocks noChangeArrowheads="1"/>
            </p:cNvSpPr>
            <p:nvPr/>
          </p:nvSpPr>
          <p:spPr bwMode="auto">
            <a:xfrm>
              <a:off x="3909069" y="2412305"/>
              <a:ext cx="652411" cy="90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62" tIns="45431" rIns="90862" bIns="45431">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003" dirty="0">
                  <a:solidFill>
                    <a:schemeClr val="bg1"/>
                  </a:solidFill>
                </a:rPr>
                <a:t>STEP</a:t>
              </a:r>
            </a:p>
            <a:p>
              <a:pPr algn="ctr"/>
              <a:r>
                <a:rPr lang="en-US" altLang="zh-CN" sz="4757" dirty="0">
                  <a:solidFill>
                    <a:schemeClr val="bg1"/>
                  </a:solidFill>
                  <a:latin typeface="Impact" pitchFamily="34" charset="0"/>
                </a:rPr>
                <a:t>02</a:t>
              </a:r>
              <a:endParaRPr lang="zh-CN" altLang="en-US" sz="4757" dirty="0">
                <a:solidFill>
                  <a:schemeClr val="bg1"/>
                </a:solidFill>
                <a:latin typeface="Impact" pitchFamily="34" charset="0"/>
              </a:endParaRPr>
            </a:p>
          </p:txBody>
        </p:sp>
      </p:grpSp>
      <p:grpSp>
        <p:nvGrpSpPr>
          <p:cNvPr id="85" name="组合 84"/>
          <p:cNvGrpSpPr/>
          <p:nvPr/>
        </p:nvGrpSpPr>
        <p:grpSpPr>
          <a:xfrm>
            <a:off x="888799" y="2649967"/>
            <a:ext cx="2448934" cy="1837977"/>
            <a:chOff x="1586157" y="2143425"/>
            <a:chExt cx="1956336" cy="1468272"/>
          </a:xfrm>
        </p:grpSpPr>
        <p:sp>
          <p:nvSpPr>
            <p:cNvPr id="86" name="Freeform 10"/>
            <p:cNvSpPr>
              <a:spLocks/>
            </p:cNvSpPr>
            <p:nvPr/>
          </p:nvSpPr>
          <p:spPr bwMode="auto">
            <a:xfrm>
              <a:off x="1586157"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90862" tIns="45431" rIns="90862" bIns="45431"/>
            <a:lstStyle/>
            <a:p>
              <a:pPr>
                <a:defRPr/>
              </a:pPr>
              <a:endParaRPr lang="zh-CN" altLang="en-US" sz="3004">
                <a:solidFill>
                  <a:prstClr val="black"/>
                </a:solidFill>
              </a:endParaRPr>
            </a:p>
          </p:txBody>
        </p:sp>
        <p:sp>
          <p:nvSpPr>
            <p:cNvPr id="87" name="Freeform 17"/>
            <p:cNvSpPr>
              <a:spLocks/>
            </p:cNvSpPr>
            <p:nvPr/>
          </p:nvSpPr>
          <p:spPr bwMode="auto">
            <a:xfrm>
              <a:off x="1707654"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0862" tIns="45431" rIns="90862" bIns="45431" anchor="ctr"/>
            <a:lstStyle/>
            <a:p>
              <a:pPr algn="ctr">
                <a:defRPr/>
              </a:pPr>
              <a:endParaRPr lang="zh-CN" altLang="en-US" sz="3004"/>
            </a:p>
          </p:txBody>
        </p:sp>
        <p:sp>
          <p:nvSpPr>
            <p:cNvPr id="88" name="Freeform 5"/>
            <p:cNvSpPr>
              <a:spLocks/>
            </p:cNvSpPr>
            <p:nvPr/>
          </p:nvSpPr>
          <p:spPr bwMode="auto">
            <a:xfrm>
              <a:off x="18365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0862" tIns="45431" rIns="90862" bIns="45431"/>
            <a:lstStyle/>
            <a:p>
              <a:endParaRPr lang="zh-CN" altLang="en-US" sz="3004"/>
            </a:p>
          </p:txBody>
        </p:sp>
        <p:sp>
          <p:nvSpPr>
            <p:cNvPr id="89" name="文本框 1110"/>
            <p:cNvSpPr txBox="1">
              <a:spLocks noChangeArrowheads="1"/>
            </p:cNvSpPr>
            <p:nvPr/>
          </p:nvSpPr>
          <p:spPr bwMode="auto">
            <a:xfrm>
              <a:off x="2198622" y="2412305"/>
              <a:ext cx="593505" cy="90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62" tIns="45431" rIns="90862" bIns="45431">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003" dirty="0">
                  <a:solidFill>
                    <a:schemeClr val="bg1"/>
                  </a:solidFill>
                </a:rPr>
                <a:t>STEP</a:t>
              </a:r>
            </a:p>
            <a:p>
              <a:pPr algn="ctr"/>
              <a:r>
                <a:rPr lang="en-US" altLang="zh-CN" sz="4757" dirty="0">
                  <a:solidFill>
                    <a:schemeClr val="bg1"/>
                  </a:solidFill>
                  <a:latin typeface="Impact" pitchFamily="34" charset="0"/>
                </a:rPr>
                <a:t>01</a:t>
              </a:r>
              <a:endParaRPr lang="zh-CN" altLang="en-US" sz="4757" dirty="0">
                <a:solidFill>
                  <a:schemeClr val="bg1"/>
                </a:solidFill>
                <a:latin typeface="Impact" pitchFamily="34" charset="0"/>
              </a:endParaRPr>
            </a:p>
          </p:txBody>
        </p:sp>
      </p:grpSp>
      <p:sp>
        <p:nvSpPr>
          <p:cNvPr id="95" name="TextBox 11"/>
          <p:cNvSpPr>
            <a:spLocks noChangeArrowheads="1"/>
          </p:cNvSpPr>
          <p:nvPr/>
        </p:nvSpPr>
        <p:spPr bwMode="auto">
          <a:xfrm flipH="1">
            <a:off x="1027156" y="4810926"/>
            <a:ext cx="1918578" cy="646986"/>
          </a:xfrm>
          <a:prstGeom prst="roundRect">
            <a:avLst>
              <a:gd name="adj" fmla="val 16667"/>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dirty="0">
                <a:latin typeface="微软雅黑" panose="020B0503020204020204" pitchFamily="34" charset="-122"/>
                <a:ea typeface="微软雅黑" panose="020B0503020204020204" pitchFamily="34" charset="-122"/>
              </a:rPr>
              <a:t>遵纪守法，忠于职守，克己奉公</a:t>
            </a:r>
            <a:endParaRPr lang="en-US" altLang="zh-CN" sz="1600" b="1" dirty="0">
              <a:latin typeface="微软雅黑" panose="020B0503020204020204" pitchFamily="34" charset="-122"/>
              <a:ea typeface="微软雅黑" panose="020B0503020204020204" pitchFamily="34" charset="-122"/>
            </a:endParaRPr>
          </a:p>
        </p:txBody>
      </p:sp>
      <p:sp>
        <p:nvSpPr>
          <p:cNvPr id="96" name="TextBox 11"/>
          <p:cNvSpPr>
            <a:spLocks noChangeArrowheads="1"/>
          </p:cNvSpPr>
          <p:nvPr/>
        </p:nvSpPr>
        <p:spPr bwMode="auto">
          <a:xfrm flipH="1">
            <a:off x="2945734" y="1792138"/>
            <a:ext cx="1920571" cy="646986"/>
          </a:xfrm>
          <a:prstGeom prst="roundRect">
            <a:avLst>
              <a:gd name="adj" fmla="val 16667"/>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latin typeface="微软雅黑" panose="020B0503020204020204" pitchFamily="34" charset="-122"/>
                <a:ea typeface="微软雅黑" panose="020B0503020204020204" pitchFamily="34" charset="-122"/>
              </a:rPr>
              <a:t>爱护公物，节约开支，杜绝浪费</a:t>
            </a:r>
            <a:endParaRPr lang="en-US" altLang="zh-CN" sz="1600" b="1">
              <a:latin typeface="微软雅黑" panose="020B0503020204020204" pitchFamily="34" charset="-122"/>
              <a:ea typeface="微软雅黑" panose="020B0503020204020204" pitchFamily="34" charset="-122"/>
            </a:endParaRPr>
          </a:p>
        </p:txBody>
      </p:sp>
      <p:sp>
        <p:nvSpPr>
          <p:cNvPr id="97" name="TextBox 11"/>
          <p:cNvSpPr>
            <a:spLocks noChangeArrowheads="1"/>
          </p:cNvSpPr>
          <p:nvPr/>
        </p:nvSpPr>
        <p:spPr bwMode="auto">
          <a:xfrm flipH="1">
            <a:off x="4986566" y="4810926"/>
            <a:ext cx="1919731" cy="646986"/>
          </a:xfrm>
          <a:prstGeom prst="roundRect">
            <a:avLst>
              <a:gd name="adj" fmla="val 16667"/>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latin typeface="微软雅黑" panose="020B0503020204020204" pitchFamily="34" charset="-122"/>
                <a:ea typeface="微软雅黑" panose="020B0503020204020204" pitchFamily="34" charset="-122"/>
              </a:rPr>
              <a:t>服从领导，关心下属，团结互助</a:t>
            </a:r>
            <a:endParaRPr lang="en-US" altLang="zh-CN" sz="1600" b="1">
              <a:latin typeface="微软雅黑" panose="020B0503020204020204" pitchFamily="34" charset="-122"/>
              <a:ea typeface="微软雅黑" panose="020B0503020204020204" pitchFamily="34" charset="-122"/>
            </a:endParaRPr>
          </a:p>
        </p:txBody>
      </p:sp>
      <p:sp>
        <p:nvSpPr>
          <p:cNvPr id="98" name="TextBox 11"/>
          <p:cNvSpPr>
            <a:spLocks noChangeArrowheads="1"/>
          </p:cNvSpPr>
          <p:nvPr/>
        </p:nvSpPr>
        <p:spPr bwMode="auto">
          <a:xfrm flipH="1">
            <a:off x="6096000" y="1792138"/>
            <a:ext cx="3266016" cy="646986"/>
          </a:xfrm>
          <a:prstGeom prst="roundRect">
            <a:avLst>
              <a:gd name="adj" fmla="val 16667"/>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dirty="0">
                <a:latin typeface="微软雅黑" panose="020B0503020204020204" pitchFamily="34" charset="-122"/>
                <a:ea typeface="微软雅黑" panose="020B0503020204020204" pitchFamily="34" charset="-122"/>
              </a:rPr>
              <a:t>严禁在工作时间玩游戏、看电影、聊私、浏览与工作无关的网页</a:t>
            </a:r>
            <a:endParaRPr lang="en-US" altLang="zh-CN" sz="1600" b="1" dirty="0">
              <a:latin typeface="微软雅黑" panose="020B0503020204020204" pitchFamily="34" charset="-122"/>
              <a:ea typeface="微软雅黑" panose="020B0503020204020204" pitchFamily="34" charset="-122"/>
            </a:endParaRPr>
          </a:p>
        </p:txBody>
      </p:sp>
      <p:sp>
        <p:nvSpPr>
          <p:cNvPr id="99" name="TextBox 11"/>
          <p:cNvSpPr>
            <a:spLocks noChangeArrowheads="1"/>
          </p:cNvSpPr>
          <p:nvPr/>
        </p:nvSpPr>
        <p:spPr bwMode="auto">
          <a:xfrm flipH="1">
            <a:off x="8412071" y="4810926"/>
            <a:ext cx="3168649" cy="646986"/>
          </a:xfrm>
          <a:prstGeom prst="roundRect">
            <a:avLst>
              <a:gd name="adj" fmla="val 16667"/>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微软雅黑" panose="020B0503020204020204" pitchFamily="34" charset="-122"/>
              </a:rPr>
              <a:t>严禁以任何手段，蓄意破坏公司网络或窃取公司网上的保护信息</a:t>
            </a:r>
            <a:endParaRPr lang="en-US" altLang="zh-CN" sz="1600" b="1">
              <a:latin typeface="微软雅黑" panose="020B0503020204020204" pitchFamily="34" charset="-122"/>
              <a:ea typeface="微软雅黑" panose="020B0503020204020204" pitchFamily="34" charset="-122"/>
            </a:endParaRPr>
          </a:p>
        </p:txBody>
      </p:sp>
      <p:sp>
        <p:nvSpPr>
          <p:cNvPr id="36" name="文本框 35"/>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38" name="椭圆 37"/>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1155503249"/>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additive="base">
                                        <p:cTn id="16" dur="500" fill="hold"/>
                                        <p:tgtEl>
                                          <p:spTgt spid="85"/>
                                        </p:tgtEl>
                                        <p:attrNameLst>
                                          <p:attrName>ppt_x</p:attrName>
                                        </p:attrNameLst>
                                      </p:cBhvr>
                                      <p:tavLst>
                                        <p:tav tm="0">
                                          <p:val>
                                            <p:strVal val="0-#ppt_w/2"/>
                                          </p:val>
                                        </p:tav>
                                        <p:tav tm="100000">
                                          <p:val>
                                            <p:strVal val="#ppt_x"/>
                                          </p:val>
                                        </p:tav>
                                      </p:tavLst>
                                    </p:anim>
                                    <p:anim calcmode="lin" valueType="num">
                                      <p:cBhvr additive="base">
                                        <p:cTn id="17" dur="500" fill="hold"/>
                                        <p:tgtEl>
                                          <p:spTgt spid="8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80"/>
                                        </p:tgtEl>
                                        <p:attrNameLst>
                                          <p:attrName>style.visibility</p:attrName>
                                        </p:attrNameLst>
                                      </p:cBhvr>
                                      <p:to>
                                        <p:strVal val="visible"/>
                                      </p:to>
                                    </p:set>
                                    <p:anim calcmode="lin" valueType="num">
                                      <p:cBhvr additive="base">
                                        <p:cTn id="21" dur="500" fill="hold"/>
                                        <p:tgtEl>
                                          <p:spTgt spid="80"/>
                                        </p:tgtEl>
                                        <p:attrNameLst>
                                          <p:attrName>ppt_x</p:attrName>
                                        </p:attrNameLst>
                                      </p:cBhvr>
                                      <p:tavLst>
                                        <p:tav tm="0">
                                          <p:val>
                                            <p:strVal val="0-#ppt_w/2"/>
                                          </p:val>
                                        </p:tav>
                                        <p:tav tm="100000">
                                          <p:val>
                                            <p:strVal val="#ppt_x"/>
                                          </p:val>
                                        </p:tav>
                                      </p:tavLst>
                                    </p:anim>
                                    <p:anim calcmode="lin" valueType="num">
                                      <p:cBhvr additive="base">
                                        <p:cTn id="22" dur="500" fill="hold"/>
                                        <p:tgtEl>
                                          <p:spTgt spid="80"/>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additive="base">
                                        <p:cTn id="26" dur="500" fill="hold"/>
                                        <p:tgtEl>
                                          <p:spTgt spid="75"/>
                                        </p:tgtEl>
                                        <p:attrNameLst>
                                          <p:attrName>ppt_x</p:attrName>
                                        </p:attrNameLst>
                                      </p:cBhvr>
                                      <p:tavLst>
                                        <p:tav tm="0">
                                          <p:val>
                                            <p:strVal val="0-#ppt_w/2"/>
                                          </p:val>
                                        </p:tav>
                                        <p:tav tm="100000">
                                          <p:val>
                                            <p:strVal val="#ppt_x"/>
                                          </p:val>
                                        </p:tav>
                                      </p:tavLst>
                                    </p:anim>
                                    <p:anim calcmode="lin" valueType="num">
                                      <p:cBhvr additive="base">
                                        <p:cTn id="27" dur="500" fill="hold"/>
                                        <p:tgtEl>
                                          <p:spTgt spid="75"/>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0-#ppt_w/2"/>
                                          </p:val>
                                        </p:tav>
                                        <p:tav tm="100000">
                                          <p:val>
                                            <p:strVal val="#ppt_x"/>
                                          </p:val>
                                        </p:tav>
                                      </p:tavLst>
                                    </p:anim>
                                    <p:anim calcmode="lin" valueType="num">
                                      <p:cBhvr additive="base">
                                        <p:cTn id="32" dur="500" fill="hold"/>
                                        <p:tgtEl>
                                          <p:spTgt spid="70"/>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500" fill="hold"/>
                                        <p:tgtEl>
                                          <p:spTgt spid="90"/>
                                        </p:tgtEl>
                                        <p:attrNameLst>
                                          <p:attrName>ppt_x</p:attrName>
                                        </p:attrNameLst>
                                      </p:cBhvr>
                                      <p:tavLst>
                                        <p:tav tm="0">
                                          <p:val>
                                            <p:strVal val="0-#ppt_w/2"/>
                                          </p:val>
                                        </p:tav>
                                        <p:tav tm="100000">
                                          <p:val>
                                            <p:strVal val="#ppt_x"/>
                                          </p:val>
                                        </p:tav>
                                      </p:tavLst>
                                    </p:anim>
                                    <p:anim calcmode="lin" valueType="num">
                                      <p:cBhvr additive="base">
                                        <p:cTn id="37" dur="5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750"/>
                                        <p:tgtEl>
                                          <p:spTgt spid="95"/>
                                        </p:tgtEl>
                                      </p:cBhvr>
                                    </p:animEffect>
                                    <p:anim calcmode="lin" valueType="num">
                                      <p:cBhvr>
                                        <p:cTn id="43" dur="750" fill="hold"/>
                                        <p:tgtEl>
                                          <p:spTgt spid="95"/>
                                        </p:tgtEl>
                                        <p:attrNameLst>
                                          <p:attrName>ppt_x</p:attrName>
                                        </p:attrNameLst>
                                      </p:cBhvr>
                                      <p:tavLst>
                                        <p:tav tm="0">
                                          <p:val>
                                            <p:strVal val="#ppt_x"/>
                                          </p:val>
                                        </p:tav>
                                        <p:tav tm="100000">
                                          <p:val>
                                            <p:strVal val="#ppt_x"/>
                                          </p:val>
                                        </p:tav>
                                      </p:tavLst>
                                    </p:anim>
                                    <p:anim calcmode="lin" valueType="num">
                                      <p:cBhvr>
                                        <p:cTn id="44" dur="750" fill="hold"/>
                                        <p:tgtEl>
                                          <p:spTgt spid="95"/>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25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750"/>
                                        <p:tgtEl>
                                          <p:spTgt spid="96"/>
                                        </p:tgtEl>
                                      </p:cBhvr>
                                    </p:animEffect>
                                    <p:anim calcmode="lin" valueType="num">
                                      <p:cBhvr>
                                        <p:cTn id="48" dur="750" fill="hold"/>
                                        <p:tgtEl>
                                          <p:spTgt spid="96"/>
                                        </p:tgtEl>
                                        <p:attrNameLst>
                                          <p:attrName>ppt_x</p:attrName>
                                        </p:attrNameLst>
                                      </p:cBhvr>
                                      <p:tavLst>
                                        <p:tav tm="0">
                                          <p:val>
                                            <p:strVal val="#ppt_x"/>
                                          </p:val>
                                        </p:tav>
                                        <p:tav tm="100000">
                                          <p:val>
                                            <p:strVal val="#ppt_x"/>
                                          </p:val>
                                        </p:tav>
                                      </p:tavLst>
                                    </p:anim>
                                    <p:anim calcmode="lin" valueType="num">
                                      <p:cBhvr>
                                        <p:cTn id="49" dur="750" fill="hold"/>
                                        <p:tgtEl>
                                          <p:spTgt spid="9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97"/>
                                        </p:tgtEl>
                                        <p:attrNameLst>
                                          <p:attrName>style.visibility</p:attrName>
                                        </p:attrNameLst>
                                      </p:cBhvr>
                                      <p:to>
                                        <p:strVal val="visible"/>
                                      </p:to>
                                    </p:set>
                                    <p:animEffect transition="in" filter="fade">
                                      <p:cBhvr>
                                        <p:cTn id="52" dur="750"/>
                                        <p:tgtEl>
                                          <p:spTgt spid="97"/>
                                        </p:tgtEl>
                                      </p:cBhvr>
                                    </p:animEffect>
                                    <p:anim calcmode="lin" valueType="num">
                                      <p:cBhvr>
                                        <p:cTn id="53" dur="750" fill="hold"/>
                                        <p:tgtEl>
                                          <p:spTgt spid="97"/>
                                        </p:tgtEl>
                                        <p:attrNameLst>
                                          <p:attrName>ppt_x</p:attrName>
                                        </p:attrNameLst>
                                      </p:cBhvr>
                                      <p:tavLst>
                                        <p:tav tm="0">
                                          <p:val>
                                            <p:strVal val="#ppt_x"/>
                                          </p:val>
                                        </p:tav>
                                        <p:tav tm="100000">
                                          <p:val>
                                            <p:strVal val="#ppt_x"/>
                                          </p:val>
                                        </p:tav>
                                      </p:tavLst>
                                    </p:anim>
                                    <p:anim calcmode="lin" valueType="num">
                                      <p:cBhvr>
                                        <p:cTn id="54" dur="750" fill="hold"/>
                                        <p:tgtEl>
                                          <p:spTgt spid="97"/>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75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750"/>
                                        <p:tgtEl>
                                          <p:spTgt spid="98"/>
                                        </p:tgtEl>
                                      </p:cBhvr>
                                    </p:animEffect>
                                    <p:anim calcmode="lin" valueType="num">
                                      <p:cBhvr>
                                        <p:cTn id="58" dur="750" fill="hold"/>
                                        <p:tgtEl>
                                          <p:spTgt spid="98"/>
                                        </p:tgtEl>
                                        <p:attrNameLst>
                                          <p:attrName>ppt_x</p:attrName>
                                        </p:attrNameLst>
                                      </p:cBhvr>
                                      <p:tavLst>
                                        <p:tav tm="0">
                                          <p:val>
                                            <p:strVal val="#ppt_x"/>
                                          </p:val>
                                        </p:tav>
                                        <p:tav tm="100000">
                                          <p:val>
                                            <p:strVal val="#ppt_x"/>
                                          </p:val>
                                        </p:tav>
                                      </p:tavLst>
                                    </p:anim>
                                    <p:anim calcmode="lin" valueType="num">
                                      <p:cBhvr>
                                        <p:cTn id="59" dur="750" fill="hold"/>
                                        <p:tgtEl>
                                          <p:spTgt spid="9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000"/>
                                  </p:stCondLst>
                                  <p:childTnLst>
                                    <p:set>
                                      <p:cBhvr>
                                        <p:cTn id="61" dur="1" fill="hold">
                                          <p:stCondLst>
                                            <p:cond delay="0"/>
                                          </p:stCondLst>
                                        </p:cTn>
                                        <p:tgtEl>
                                          <p:spTgt spid="99"/>
                                        </p:tgtEl>
                                        <p:attrNameLst>
                                          <p:attrName>style.visibility</p:attrName>
                                        </p:attrNameLst>
                                      </p:cBhvr>
                                      <p:to>
                                        <p:strVal val="visible"/>
                                      </p:to>
                                    </p:set>
                                    <p:animEffect transition="in" filter="fade">
                                      <p:cBhvr>
                                        <p:cTn id="62" dur="750"/>
                                        <p:tgtEl>
                                          <p:spTgt spid="99"/>
                                        </p:tgtEl>
                                      </p:cBhvr>
                                    </p:animEffect>
                                    <p:anim calcmode="lin" valueType="num">
                                      <p:cBhvr>
                                        <p:cTn id="63" dur="750" fill="hold"/>
                                        <p:tgtEl>
                                          <p:spTgt spid="99"/>
                                        </p:tgtEl>
                                        <p:attrNameLst>
                                          <p:attrName>ppt_x</p:attrName>
                                        </p:attrNameLst>
                                      </p:cBhvr>
                                      <p:tavLst>
                                        <p:tav tm="0">
                                          <p:val>
                                            <p:strVal val="#ppt_x"/>
                                          </p:val>
                                        </p:tav>
                                        <p:tav tm="100000">
                                          <p:val>
                                            <p:strVal val="#ppt_x"/>
                                          </p:val>
                                        </p:tav>
                                      </p:tavLst>
                                    </p:anim>
                                    <p:anim calcmode="lin" valueType="num">
                                      <p:cBhvr>
                                        <p:cTn id="64" dur="75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animBg="1"/>
      <p:bldP spid="98" grpId="0" animBg="1"/>
      <p:bldP spid="99" grpId="0" animBg="1"/>
      <p:bldP spid="36" grpId="0"/>
      <p:bldP spid="38" grpId="0" animBg="1"/>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16200000">
            <a:off x="4013908" y="2230768"/>
            <a:ext cx="358548" cy="3580326"/>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7758581">
            <a:off x="2787938" y="486608"/>
            <a:ext cx="358548" cy="8126115"/>
          </a:xfrm>
          <a:prstGeom prst="rect">
            <a:avLst/>
          </a:prstGeom>
        </p:spPr>
      </p:pic>
      <p:sp>
        <p:nvSpPr>
          <p:cNvPr id="5" name="矩形 4"/>
          <p:cNvSpPr/>
          <p:nvPr/>
        </p:nvSpPr>
        <p:spPr>
          <a:xfrm>
            <a:off x="3215636" y="2010933"/>
            <a:ext cx="1925527" cy="3048463"/>
          </a:xfrm>
          <a:prstGeom prst="rect">
            <a:avLst/>
          </a:prstGeom>
        </p:spPr>
        <p:txBody>
          <a:bodyPr wrap="none" anchor="ctr">
            <a:spAutoFit/>
          </a:bodyPr>
          <a:lstStyle/>
          <a:p>
            <a:pPr algn="ctr">
              <a:lnSpc>
                <a:spcPct val="150000"/>
              </a:lnSpc>
            </a:pPr>
            <a:r>
              <a:rPr lang="en-US" altLang="zh-CN" sz="22200" baseline="12000" dirty="0">
                <a:solidFill>
                  <a:srgbClr val="13CCE0"/>
                </a:solidFill>
                <a:effectLst>
                  <a:innerShdw blurRad="63500" dist="50800" dir="18900000">
                    <a:prstClr val="black">
                      <a:alpha val="30000"/>
                    </a:prstClr>
                  </a:innerShdw>
                </a:effectLst>
                <a:latin typeface="Impact" pitchFamily="34" charset="0"/>
                <a:ea typeface="微软雅黑" pitchFamily="34" charset="-122"/>
              </a:rPr>
              <a:t>01</a:t>
            </a:r>
            <a:endParaRPr lang="zh-CN" altLang="en-US" sz="22200" baseline="12000" dirty="0">
              <a:solidFill>
                <a:srgbClr val="13CCE0"/>
              </a:solidFill>
              <a:effectLst>
                <a:innerShdw blurRad="63500" dist="50800" dir="18900000">
                  <a:prstClr val="black">
                    <a:alpha val="30000"/>
                  </a:prstClr>
                </a:innerShdw>
              </a:effectLst>
              <a:latin typeface="Impact" pitchFamily="34" charset="0"/>
              <a:ea typeface="微软雅黑" pitchFamily="34" charset="-122"/>
            </a:endParaRPr>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a:off x="5898324" y="-669845"/>
            <a:ext cx="358548" cy="8126115"/>
          </a:xfrm>
          <a:prstGeom prst="rect">
            <a:avLst/>
          </a:prstGeom>
        </p:spPr>
      </p:pic>
      <p:sp>
        <p:nvSpPr>
          <p:cNvPr id="9" name="文本框 8"/>
          <p:cNvSpPr txBox="1"/>
          <p:nvPr/>
        </p:nvSpPr>
        <p:spPr>
          <a:xfrm>
            <a:off x="13277850" y="-1619250"/>
            <a:ext cx="877163" cy="369332"/>
          </a:xfrm>
          <a:prstGeom prst="rect">
            <a:avLst/>
          </a:prstGeom>
          <a:noFill/>
        </p:spPr>
        <p:txBody>
          <a:bodyPr wrap="none" rtlCol="0">
            <a:spAutoFit/>
          </a:bodyPr>
          <a:lstStyle/>
          <a:p>
            <a:r>
              <a:rPr lang="zh-CN" altLang="en-US" dirty="0">
                <a:solidFill>
                  <a:schemeClr val="bg1"/>
                </a:solidFill>
              </a:rPr>
              <a:t>延迟符</a:t>
            </a:r>
          </a:p>
        </p:txBody>
      </p:sp>
      <p:sp>
        <p:nvSpPr>
          <p:cNvPr id="11" name="矩形 10"/>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燕尾形 11"/>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燕尾形 12"/>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文本框 13"/>
          <p:cNvSpPr txBox="1"/>
          <p:nvPr/>
        </p:nvSpPr>
        <p:spPr>
          <a:xfrm>
            <a:off x="709386" y="93508"/>
            <a:ext cx="177805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02</a:t>
            </a:r>
            <a:r>
              <a:rPr lang="zh-CN" altLang="en-US" sz="2400" dirty="0">
                <a:solidFill>
                  <a:schemeClr val="bg1"/>
                </a:solidFill>
                <a:latin typeface="微软雅黑" panose="020B0503020204020204" pitchFamily="34" charset="-122"/>
                <a:ea typeface="微软雅黑" panose="020B0503020204020204" pitchFamily="34" charset="-122"/>
              </a:rPr>
              <a:t>规章制度</a:t>
            </a:r>
          </a:p>
        </p:txBody>
      </p:sp>
      <p:sp>
        <p:nvSpPr>
          <p:cNvPr id="15" name="椭圆 14"/>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
        <p:nvSpPr>
          <p:cNvPr id="17" name="文本占位符 5"/>
          <p:cNvSpPr txBox="1">
            <a:spLocks/>
          </p:cNvSpPr>
          <p:nvPr/>
        </p:nvSpPr>
        <p:spPr>
          <a:xfrm>
            <a:off x="6091039" y="1279447"/>
            <a:ext cx="6104206" cy="1631949"/>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01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员工在上班时间内，要注意仪容仪表，总体要求是：得体、大方、整洁。</a:t>
            </a:r>
          </a:p>
          <a:p>
            <a:pPr>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02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员工在上班期间，不能穿拖鞋，不能穿背心。</a:t>
            </a:r>
          </a:p>
          <a:p>
            <a:pPr>
              <a:defRPr/>
            </a:pPr>
            <a:endParaRPr lang="zh-CN" altLang="en-US" dirty="0"/>
          </a:p>
        </p:txBody>
      </p:sp>
      <p:sp>
        <p:nvSpPr>
          <p:cNvPr id="18" name="文本占位符 5"/>
          <p:cNvSpPr txBox="1">
            <a:spLocks/>
          </p:cNvSpPr>
          <p:nvPr/>
        </p:nvSpPr>
        <p:spPr>
          <a:xfrm>
            <a:off x="6077598" y="1504873"/>
            <a:ext cx="6032263" cy="4224867"/>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03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请注意使用电话时的礼貌用语及通话时间。</a:t>
            </a:r>
          </a:p>
          <a:p>
            <a:pPr>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04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请勿使用办公室电话拨打私人电话。</a:t>
            </a:r>
          </a:p>
          <a:p>
            <a:pPr>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05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公司总机电话正常情况下由自己工位人员接听，但如果同事不在其岗位的时候，其他同事应帮忙接听电话，接办并做好相关事宜的记录。</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06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所有员工应保持手机、微信、邮件的</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24</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小时开通，并下载使用“明道”软件的客户端</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公司事务邮件发送即默认视为已传达。            </a:t>
            </a:r>
          </a:p>
          <a:p>
            <a:pPr>
              <a:defRPr/>
            </a:pPr>
            <a:endParaRPr lang="zh-CN" altLang="en-US" dirty="0"/>
          </a:p>
        </p:txBody>
      </p:sp>
      <p:sp>
        <p:nvSpPr>
          <p:cNvPr id="19" name="文本占位符 5"/>
          <p:cNvSpPr txBox="1">
            <a:spLocks/>
          </p:cNvSpPr>
          <p:nvPr/>
        </p:nvSpPr>
        <p:spPr>
          <a:xfrm>
            <a:off x="6091039" y="4207762"/>
            <a:ext cx="6144683" cy="24003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07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公司电脑的使用本着“谁使用谁负责”的管理原则。</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08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职员在班期间需要长时间外出或者下班时，应关闭电脑主机及显示器。</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09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为了不影响公司网络服务的速度，请各位同事在正常办公期间，节约不必要使用的网络资源</a:t>
            </a:r>
            <a:r>
              <a:rPr lang="zh-CN" altLang="en-US" sz="1800" dirty="0">
                <a:solidFill>
                  <a:schemeClr val="bg1"/>
                </a:solidFill>
                <a:latin typeface="微软雅黑" panose="020B0503020204020204" pitchFamily="34" charset="-122"/>
                <a:ea typeface="微软雅黑" panose="020B0503020204020204" pitchFamily="34" charset="-122"/>
              </a:rPr>
              <a:t>。</a:t>
            </a:r>
            <a:endParaRPr lang="en-US" altLang="zh-CN" sz="1800" dirty="0">
              <a:solidFill>
                <a:schemeClr val="bg1"/>
              </a:solidFill>
              <a:latin typeface="微软雅黑" panose="020B0503020204020204" pitchFamily="34" charset="-122"/>
              <a:ea typeface="微软雅黑" panose="020B0503020204020204" pitchFamily="34" charset="-122"/>
            </a:endParaRPr>
          </a:p>
          <a:p>
            <a:pPr>
              <a:defRPr/>
            </a:pPr>
            <a:endParaRPr lang="zh-CN" altLang="en-US" dirty="0"/>
          </a:p>
        </p:txBody>
      </p:sp>
    </p:spTree>
    <p:extLst>
      <p:ext uri="{BB962C8B-B14F-4D97-AF65-F5344CB8AC3E}">
        <p14:creationId xmlns:p14="http://schemas.microsoft.com/office/powerpoint/2010/main" val="36715344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22"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000"/>
                                        <p:tgtEl>
                                          <p:spTgt spid="3"/>
                                        </p:tgtEl>
                                      </p:cBhvr>
                                    </p:animEffect>
                                  </p:childTnLst>
                                </p:cTn>
                              </p:par>
                              <p:par>
                                <p:cTn id="16" presetID="22"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2000"/>
                                        <p:tgtEl>
                                          <p:spTgt spid="2"/>
                                        </p:tgtEl>
                                      </p:cBhvr>
                                    </p:animEffect>
                                  </p:childTnLst>
                                </p:cTn>
                              </p:par>
                              <p:par>
                                <p:cTn id="19" presetID="22" presetClass="entr" presetSubtype="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2000"/>
                                        <p:tgtEl>
                                          <p:spTgt spid="1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dissolve">
                                      <p:cBhvr>
                                        <p:cTn id="31" dur="500"/>
                                        <p:tgtEl>
                                          <p:spTgt spid="17">
                                            <p:txEl>
                                              <p:pRg st="0" end="0"/>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animEffect transition="in" filter="dissolve">
                                      <p:cBhvr>
                                        <p:cTn id="35" dur="500"/>
                                        <p:tgtEl>
                                          <p:spTgt spid="17">
                                            <p:txEl>
                                              <p:pRg st="1" end="1"/>
                                            </p:txEl>
                                          </p:spTgt>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Effect transition="in" filter="strips(downLeft)">
                                      <p:cBhvr>
                                        <p:cTn id="38" dur="500"/>
                                        <p:tgtEl>
                                          <p:spTgt spid="18">
                                            <p:txEl>
                                              <p:pRg st="0" end="0"/>
                                            </p:txEl>
                                          </p:spTgt>
                                        </p:tgtEl>
                                      </p:cBhvr>
                                    </p:animEffect>
                                  </p:childTnLst>
                                </p:cTn>
                              </p:par>
                            </p:childTnLst>
                          </p:cTn>
                        </p:par>
                        <p:par>
                          <p:cTn id="39" fill="hold">
                            <p:stCondLst>
                              <p:cond delay="4000"/>
                            </p:stCondLst>
                            <p:childTnLst>
                              <p:par>
                                <p:cTn id="40" presetID="18" presetClass="entr" presetSubtype="12" fill="hold" grpId="0" nodeType="afterEffect">
                                  <p:stCondLst>
                                    <p:cond delay="0"/>
                                  </p:stCondLst>
                                  <p:childTnLst>
                                    <p:set>
                                      <p:cBhvr>
                                        <p:cTn id="41" dur="1" fill="hold">
                                          <p:stCondLst>
                                            <p:cond delay="0"/>
                                          </p:stCondLst>
                                        </p:cTn>
                                        <p:tgtEl>
                                          <p:spTgt spid="18">
                                            <p:txEl>
                                              <p:pRg st="1" end="1"/>
                                            </p:txEl>
                                          </p:spTgt>
                                        </p:tgtEl>
                                        <p:attrNameLst>
                                          <p:attrName>style.visibility</p:attrName>
                                        </p:attrNameLst>
                                      </p:cBhvr>
                                      <p:to>
                                        <p:strVal val="visible"/>
                                      </p:to>
                                    </p:set>
                                    <p:animEffect transition="in" filter="strips(downLeft)">
                                      <p:cBhvr>
                                        <p:cTn id="42" dur="500"/>
                                        <p:tgtEl>
                                          <p:spTgt spid="18">
                                            <p:txEl>
                                              <p:pRg st="1" end="1"/>
                                            </p:txEl>
                                          </p:spTgt>
                                        </p:tgtEl>
                                      </p:cBhvr>
                                    </p:animEffect>
                                  </p:childTnLst>
                                </p:cTn>
                              </p:par>
                            </p:childTnLst>
                          </p:cTn>
                        </p:par>
                        <p:par>
                          <p:cTn id="43" fill="hold">
                            <p:stCondLst>
                              <p:cond delay="4500"/>
                            </p:stCondLst>
                            <p:childTnLst>
                              <p:par>
                                <p:cTn id="44" presetID="18" presetClass="entr" presetSubtype="12" fill="hold" grpId="0" nodeType="afterEffect">
                                  <p:stCondLst>
                                    <p:cond delay="0"/>
                                  </p:stCondLst>
                                  <p:childTnLst>
                                    <p:set>
                                      <p:cBhvr>
                                        <p:cTn id="45" dur="1" fill="hold">
                                          <p:stCondLst>
                                            <p:cond delay="0"/>
                                          </p:stCondLst>
                                        </p:cTn>
                                        <p:tgtEl>
                                          <p:spTgt spid="18">
                                            <p:txEl>
                                              <p:pRg st="2" end="2"/>
                                            </p:txEl>
                                          </p:spTgt>
                                        </p:tgtEl>
                                        <p:attrNameLst>
                                          <p:attrName>style.visibility</p:attrName>
                                        </p:attrNameLst>
                                      </p:cBhvr>
                                      <p:to>
                                        <p:strVal val="visible"/>
                                      </p:to>
                                    </p:set>
                                    <p:animEffect transition="in" filter="strips(downLeft)">
                                      <p:cBhvr>
                                        <p:cTn id="46" dur="500"/>
                                        <p:tgtEl>
                                          <p:spTgt spid="18">
                                            <p:txEl>
                                              <p:pRg st="2" end="2"/>
                                            </p:txEl>
                                          </p:spTgt>
                                        </p:tgtEl>
                                      </p:cBhvr>
                                    </p:animEffect>
                                  </p:childTnLst>
                                </p:cTn>
                              </p:par>
                            </p:childTnLst>
                          </p:cTn>
                        </p:par>
                        <p:par>
                          <p:cTn id="47" fill="hold">
                            <p:stCondLst>
                              <p:cond delay="5000"/>
                            </p:stCondLst>
                            <p:childTnLst>
                              <p:par>
                                <p:cTn id="48" presetID="18" presetClass="entr" presetSubtype="12" fill="hold" grpId="0" nodeType="afterEffect">
                                  <p:stCondLst>
                                    <p:cond delay="0"/>
                                  </p:stCondLst>
                                  <p:childTnLst>
                                    <p:set>
                                      <p:cBhvr>
                                        <p:cTn id="49" dur="1" fill="hold">
                                          <p:stCondLst>
                                            <p:cond delay="0"/>
                                          </p:stCondLst>
                                        </p:cTn>
                                        <p:tgtEl>
                                          <p:spTgt spid="18">
                                            <p:txEl>
                                              <p:pRg st="3" end="3"/>
                                            </p:txEl>
                                          </p:spTgt>
                                        </p:tgtEl>
                                        <p:attrNameLst>
                                          <p:attrName>style.visibility</p:attrName>
                                        </p:attrNameLst>
                                      </p:cBhvr>
                                      <p:to>
                                        <p:strVal val="visible"/>
                                      </p:to>
                                    </p:set>
                                    <p:animEffect transition="in" filter="strips(downLeft)">
                                      <p:cBhvr>
                                        <p:cTn id="50" dur="500"/>
                                        <p:tgtEl>
                                          <p:spTgt spid="18">
                                            <p:txEl>
                                              <p:pRg st="3" end="3"/>
                                            </p:txEl>
                                          </p:spTgt>
                                        </p:tgtEl>
                                      </p:cBhvr>
                                    </p:animEffect>
                                  </p:childTnLst>
                                </p:cTn>
                              </p:par>
                            </p:childTnLst>
                          </p:cTn>
                        </p:par>
                        <p:par>
                          <p:cTn id="51" fill="hold">
                            <p:stCondLst>
                              <p:cond delay="5500"/>
                            </p:stCondLst>
                            <p:childTnLst>
                              <p:par>
                                <p:cTn id="52" presetID="8" presetClass="entr" presetSubtype="16" fill="hold" grpId="0" nodeType="afterEffect">
                                  <p:stCondLst>
                                    <p:cond delay="0"/>
                                  </p:stCondLst>
                                  <p:childTnLst>
                                    <p:set>
                                      <p:cBhvr>
                                        <p:cTn id="53" dur="1" fill="hold">
                                          <p:stCondLst>
                                            <p:cond delay="0"/>
                                          </p:stCondLst>
                                        </p:cTn>
                                        <p:tgtEl>
                                          <p:spTgt spid="19">
                                            <p:txEl>
                                              <p:pRg st="0" end="0"/>
                                            </p:txEl>
                                          </p:spTgt>
                                        </p:tgtEl>
                                        <p:attrNameLst>
                                          <p:attrName>style.visibility</p:attrName>
                                        </p:attrNameLst>
                                      </p:cBhvr>
                                      <p:to>
                                        <p:strVal val="visible"/>
                                      </p:to>
                                    </p:set>
                                    <p:animEffect transition="in" filter="diamond(in)">
                                      <p:cBhvr>
                                        <p:cTn id="54" dur="500"/>
                                        <p:tgtEl>
                                          <p:spTgt spid="19">
                                            <p:txEl>
                                              <p:pRg st="0" end="0"/>
                                            </p:txEl>
                                          </p:spTgt>
                                        </p:tgtEl>
                                      </p:cBhvr>
                                    </p:animEffect>
                                  </p:childTnLst>
                                </p:cTn>
                              </p:par>
                            </p:childTnLst>
                          </p:cTn>
                        </p:par>
                        <p:par>
                          <p:cTn id="55" fill="hold">
                            <p:stCondLst>
                              <p:cond delay="6000"/>
                            </p:stCondLst>
                            <p:childTnLst>
                              <p:par>
                                <p:cTn id="56" presetID="8" presetClass="entr" presetSubtype="16" fill="hold" grpId="0" nodeType="afterEffect">
                                  <p:stCondLst>
                                    <p:cond delay="0"/>
                                  </p:stCondLst>
                                  <p:childTnLst>
                                    <p:set>
                                      <p:cBhvr>
                                        <p:cTn id="57" dur="1" fill="hold">
                                          <p:stCondLst>
                                            <p:cond delay="0"/>
                                          </p:stCondLst>
                                        </p:cTn>
                                        <p:tgtEl>
                                          <p:spTgt spid="19">
                                            <p:txEl>
                                              <p:pRg st="1" end="1"/>
                                            </p:txEl>
                                          </p:spTgt>
                                        </p:tgtEl>
                                        <p:attrNameLst>
                                          <p:attrName>style.visibility</p:attrName>
                                        </p:attrNameLst>
                                      </p:cBhvr>
                                      <p:to>
                                        <p:strVal val="visible"/>
                                      </p:to>
                                    </p:set>
                                    <p:animEffect transition="in" filter="diamond(in)">
                                      <p:cBhvr>
                                        <p:cTn id="58" dur="500"/>
                                        <p:tgtEl>
                                          <p:spTgt spid="19">
                                            <p:txEl>
                                              <p:pRg st="1" end="1"/>
                                            </p:txEl>
                                          </p:spTgt>
                                        </p:tgtEl>
                                      </p:cBhvr>
                                    </p:animEffect>
                                  </p:childTnLst>
                                </p:cTn>
                              </p:par>
                            </p:childTnLst>
                          </p:cTn>
                        </p:par>
                        <p:par>
                          <p:cTn id="59" fill="hold">
                            <p:stCondLst>
                              <p:cond delay="6500"/>
                            </p:stCondLst>
                            <p:childTnLst>
                              <p:par>
                                <p:cTn id="60" presetID="8" presetClass="entr" presetSubtype="16" fill="hold" grpId="0" nodeType="afterEffect">
                                  <p:stCondLst>
                                    <p:cond delay="0"/>
                                  </p:stCondLst>
                                  <p:childTnLst>
                                    <p:set>
                                      <p:cBhvr>
                                        <p:cTn id="61" dur="1" fill="hold">
                                          <p:stCondLst>
                                            <p:cond delay="0"/>
                                          </p:stCondLst>
                                        </p:cTn>
                                        <p:tgtEl>
                                          <p:spTgt spid="19">
                                            <p:txEl>
                                              <p:pRg st="2" end="2"/>
                                            </p:txEl>
                                          </p:spTgt>
                                        </p:tgtEl>
                                        <p:attrNameLst>
                                          <p:attrName>style.visibility</p:attrName>
                                        </p:attrNameLst>
                                      </p:cBhvr>
                                      <p:to>
                                        <p:strVal val="visible"/>
                                      </p:to>
                                    </p:set>
                                    <p:animEffect transition="in" filter="diamond(in)">
                                      <p:cBhvr>
                                        <p:cTn id="62" dur="500"/>
                                        <p:tgtEl>
                                          <p:spTgt spid="19">
                                            <p:txEl>
                                              <p:pRg st="2" end="2"/>
                                            </p:txEl>
                                          </p:spTgt>
                                        </p:tgtEl>
                                      </p:cBhvr>
                                    </p:animEffect>
                                  </p:childTnLst>
                                </p:cTn>
                              </p:par>
                            </p:childTnLst>
                          </p:cTn>
                        </p:par>
                        <p:par>
                          <p:cTn id="63" fill="hold">
                            <p:stCondLst>
                              <p:cond delay="7000"/>
                            </p:stCondLst>
                            <p:childTnLst>
                              <p:par>
                                <p:cTn id="64" presetID="21"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heel(1)">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5" grpId="0" animBg="1"/>
      <p:bldP spid="16" grpId="0"/>
      <p:bldP spid="17" grpId="0" build="p"/>
      <p:bldP spid="18" grpId="0" build="p"/>
      <p:bldP spid="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16200000">
            <a:off x="4013908" y="2230768"/>
            <a:ext cx="358548" cy="3580326"/>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7758581">
            <a:off x="2787938" y="486608"/>
            <a:ext cx="358548" cy="8126115"/>
          </a:xfrm>
          <a:prstGeom prst="rect">
            <a:avLst/>
          </a:prstGeom>
        </p:spPr>
      </p:pic>
      <p:sp>
        <p:nvSpPr>
          <p:cNvPr id="5" name="矩形 4"/>
          <p:cNvSpPr/>
          <p:nvPr/>
        </p:nvSpPr>
        <p:spPr>
          <a:xfrm>
            <a:off x="3101021" y="2010933"/>
            <a:ext cx="2154757" cy="3048463"/>
          </a:xfrm>
          <a:prstGeom prst="rect">
            <a:avLst/>
          </a:prstGeom>
        </p:spPr>
        <p:txBody>
          <a:bodyPr wrap="none" anchor="ctr">
            <a:spAutoFit/>
          </a:bodyPr>
          <a:lstStyle/>
          <a:p>
            <a:pPr algn="ctr">
              <a:lnSpc>
                <a:spcPct val="150000"/>
              </a:lnSpc>
            </a:pPr>
            <a:r>
              <a:rPr lang="en-US" altLang="zh-CN" sz="22200" baseline="12000" dirty="0">
                <a:solidFill>
                  <a:srgbClr val="13CCE0"/>
                </a:solidFill>
                <a:effectLst>
                  <a:innerShdw blurRad="63500" dist="50800" dir="18900000">
                    <a:prstClr val="black">
                      <a:alpha val="30000"/>
                    </a:prstClr>
                  </a:innerShdw>
                </a:effectLst>
                <a:latin typeface="Impact" pitchFamily="34" charset="0"/>
                <a:ea typeface="微软雅黑" pitchFamily="34" charset="-122"/>
              </a:rPr>
              <a:t>02</a:t>
            </a:r>
            <a:endParaRPr lang="zh-CN" altLang="en-US" sz="22200" baseline="12000" dirty="0">
              <a:solidFill>
                <a:srgbClr val="13CCE0"/>
              </a:solidFill>
              <a:effectLst>
                <a:innerShdw blurRad="63500" dist="50800" dir="18900000">
                  <a:prstClr val="black">
                    <a:alpha val="30000"/>
                  </a:prstClr>
                </a:innerShdw>
              </a:effectLst>
              <a:latin typeface="Impact" pitchFamily="34" charset="0"/>
              <a:ea typeface="微软雅黑" pitchFamily="34" charset="-122"/>
            </a:endParaRPr>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a:off x="5898324" y="-669845"/>
            <a:ext cx="358548" cy="8126115"/>
          </a:xfrm>
          <a:prstGeom prst="rect">
            <a:avLst/>
          </a:prstGeom>
        </p:spPr>
      </p:pic>
      <p:sp>
        <p:nvSpPr>
          <p:cNvPr id="9" name="文本框 8"/>
          <p:cNvSpPr txBox="1"/>
          <p:nvPr/>
        </p:nvSpPr>
        <p:spPr>
          <a:xfrm>
            <a:off x="13277850" y="-1619250"/>
            <a:ext cx="877163" cy="369332"/>
          </a:xfrm>
          <a:prstGeom prst="rect">
            <a:avLst/>
          </a:prstGeom>
          <a:noFill/>
        </p:spPr>
        <p:txBody>
          <a:bodyPr wrap="none" rtlCol="0">
            <a:spAutoFit/>
          </a:bodyPr>
          <a:lstStyle/>
          <a:p>
            <a:r>
              <a:rPr lang="zh-CN" altLang="en-US" dirty="0">
                <a:solidFill>
                  <a:schemeClr val="bg1"/>
                </a:solidFill>
              </a:rPr>
              <a:t>延迟符</a:t>
            </a:r>
          </a:p>
        </p:txBody>
      </p:sp>
      <p:sp>
        <p:nvSpPr>
          <p:cNvPr id="11" name="矩形 10"/>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燕尾形 11"/>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燕尾形 12"/>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文本框 13"/>
          <p:cNvSpPr txBox="1"/>
          <p:nvPr/>
        </p:nvSpPr>
        <p:spPr>
          <a:xfrm>
            <a:off x="709386" y="93508"/>
            <a:ext cx="177805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02</a:t>
            </a:r>
            <a:r>
              <a:rPr lang="zh-CN" altLang="en-US" sz="2400" dirty="0">
                <a:solidFill>
                  <a:schemeClr val="bg1"/>
                </a:solidFill>
                <a:latin typeface="微软雅黑" panose="020B0503020204020204" pitchFamily="34" charset="-122"/>
                <a:ea typeface="微软雅黑" panose="020B0503020204020204" pitchFamily="34" charset="-122"/>
              </a:rPr>
              <a:t>规章制度</a:t>
            </a:r>
          </a:p>
        </p:txBody>
      </p:sp>
      <p:sp>
        <p:nvSpPr>
          <p:cNvPr id="15" name="椭圆 14"/>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
        <p:nvSpPr>
          <p:cNvPr id="20" name="文本占位符 5"/>
          <p:cNvSpPr txBox="1">
            <a:spLocks/>
          </p:cNvSpPr>
          <p:nvPr/>
        </p:nvSpPr>
        <p:spPr>
          <a:xfrm>
            <a:off x="5989201" y="912852"/>
            <a:ext cx="5856816" cy="2880783"/>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10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打印机要进行定期保养，每个月月底行政部门需检查一下机器运行情况。</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11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请勿在打印机、传真机上放置重物、液体。</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12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打印相关材料时，请节约使用每一张纸，基本定稿再打印，尽量两面复印或者打印。</a:t>
            </a:r>
          </a:p>
          <a:p>
            <a:pPr>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13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爱护公共办公设备。</a:t>
            </a:r>
          </a:p>
          <a:p>
            <a:pPr>
              <a:defRPr/>
            </a:pPr>
            <a:endParaRPr lang="zh-CN" altLang="en-US" dirty="0"/>
          </a:p>
        </p:txBody>
      </p:sp>
      <p:sp>
        <p:nvSpPr>
          <p:cNvPr id="21" name="文本占位符 4"/>
          <p:cNvSpPr txBox="1">
            <a:spLocks/>
          </p:cNvSpPr>
          <p:nvPr/>
        </p:nvSpPr>
        <p:spPr>
          <a:xfrm>
            <a:off x="5994297" y="3245746"/>
            <a:ext cx="5856816" cy="283210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800"/>
              </a:spcBef>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14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公司办公用品统一由公司行政部负责采购、登记及管理。</a:t>
            </a:r>
          </a:p>
          <a:p>
            <a:pPr>
              <a:spcBef>
                <a:spcPts val="800"/>
              </a:spcBef>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15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员工领用办公用品需填写</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办公用品领用登记表</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，向行政部申请领用。</a:t>
            </a:r>
          </a:p>
          <a:p>
            <a:pPr>
              <a:spcBef>
                <a:spcPts val="800"/>
              </a:spcBef>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16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如需购置办公用品，需先得到领导的审批后，由行政部统一采购。</a:t>
            </a:r>
          </a:p>
          <a:p>
            <a:pPr>
              <a:spcBef>
                <a:spcPts val="800"/>
              </a:spcBef>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17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每月月底行政部统计本月各部门领用的办公用品数量，报总经理助理处。</a:t>
            </a:r>
          </a:p>
          <a:p>
            <a:pPr>
              <a:spcBef>
                <a:spcPts val="800"/>
              </a:spcBef>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18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办公用品使用本着节约、爱护的原则，请各位同事不要随意破坏、丢弃。</a:t>
            </a:r>
          </a:p>
        </p:txBody>
      </p:sp>
    </p:spTree>
    <p:extLst>
      <p:ext uri="{BB962C8B-B14F-4D97-AF65-F5344CB8AC3E}">
        <p14:creationId xmlns:p14="http://schemas.microsoft.com/office/powerpoint/2010/main" val="294951796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22"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000"/>
                                        <p:tgtEl>
                                          <p:spTgt spid="3"/>
                                        </p:tgtEl>
                                      </p:cBhvr>
                                    </p:animEffect>
                                  </p:childTnLst>
                                </p:cTn>
                              </p:par>
                              <p:par>
                                <p:cTn id="16" presetID="22"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2000"/>
                                        <p:tgtEl>
                                          <p:spTgt spid="2"/>
                                        </p:tgtEl>
                                      </p:cBhvr>
                                    </p:animEffect>
                                  </p:childTnLst>
                                </p:cTn>
                              </p:par>
                              <p:par>
                                <p:cTn id="19" presetID="22" presetClass="entr" presetSubtype="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2000"/>
                                        <p:tgtEl>
                                          <p:spTgt spid="1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21" presetClass="entr" presetSubtype="2" fill="hold" grpId="0" nodeType="after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wheel(2)">
                                      <p:cBhvr>
                                        <p:cTn id="31" dur="500"/>
                                        <p:tgtEl>
                                          <p:spTgt spid="20">
                                            <p:txEl>
                                              <p:pRg st="0" end="0"/>
                                            </p:txEl>
                                          </p:spTgt>
                                        </p:tgtEl>
                                      </p:cBhvr>
                                    </p:animEffect>
                                  </p:childTnLst>
                                </p:cTn>
                              </p:par>
                            </p:childTnLst>
                          </p:cTn>
                        </p:par>
                        <p:par>
                          <p:cTn id="32" fill="hold">
                            <p:stCondLst>
                              <p:cond delay="3500"/>
                            </p:stCondLst>
                            <p:childTnLst>
                              <p:par>
                                <p:cTn id="33" presetID="21" presetClass="entr" presetSubtype="2" fill="hold" grpId="0" nodeType="afterEffect">
                                  <p:stCondLst>
                                    <p:cond delay="0"/>
                                  </p:stCondLst>
                                  <p:childTnLst>
                                    <p:set>
                                      <p:cBhvr>
                                        <p:cTn id="34" dur="1" fill="hold">
                                          <p:stCondLst>
                                            <p:cond delay="0"/>
                                          </p:stCondLst>
                                        </p:cTn>
                                        <p:tgtEl>
                                          <p:spTgt spid="20">
                                            <p:txEl>
                                              <p:pRg st="1" end="1"/>
                                            </p:txEl>
                                          </p:spTgt>
                                        </p:tgtEl>
                                        <p:attrNameLst>
                                          <p:attrName>style.visibility</p:attrName>
                                        </p:attrNameLst>
                                      </p:cBhvr>
                                      <p:to>
                                        <p:strVal val="visible"/>
                                      </p:to>
                                    </p:set>
                                    <p:animEffect transition="in" filter="wheel(2)">
                                      <p:cBhvr>
                                        <p:cTn id="35" dur="500"/>
                                        <p:tgtEl>
                                          <p:spTgt spid="20">
                                            <p:txEl>
                                              <p:pRg st="1" end="1"/>
                                            </p:txEl>
                                          </p:spTgt>
                                        </p:tgtEl>
                                      </p:cBhvr>
                                    </p:animEffect>
                                  </p:childTnLst>
                                </p:cTn>
                              </p:par>
                            </p:childTnLst>
                          </p:cTn>
                        </p:par>
                        <p:par>
                          <p:cTn id="36" fill="hold">
                            <p:stCondLst>
                              <p:cond delay="4000"/>
                            </p:stCondLst>
                            <p:childTnLst>
                              <p:par>
                                <p:cTn id="37" presetID="21" presetClass="entr" presetSubtype="2" fill="hold" grpId="0" nodeType="after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animEffect transition="in" filter="wheel(2)">
                                      <p:cBhvr>
                                        <p:cTn id="39" dur="500"/>
                                        <p:tgtEl>
                                          <p:spTgt spid="20">
                                            <p:txEl>
                                              <p:pRg st="2" end="2"/>
                                            </p:txEl>
                                          </p:spTgt>
                                        </p:tgtEl>
                                      </p:cBhvr>
                                    </p:animEffect>
                                  </p:childTnLst>
                                </p:cTn>
                              </p:par>
                            </p:childTnLst>
                          </p:cTn>
                        </p:par>
                        <p:par>
                          <p:cTn id="40" fill="hold">
                            <p:stCondLst>
                              <p:cond delay="4500"/>
                            </p:stCondLst>
                            <p:childTnLst>
                              <p:par>
                                <p:cTn id="41" presetID="21" presetClass="entr" presetSubtype="2" fill="hold" grpId="0" nodeType="afterEffect">
                                  <p:stCondLst>
                                    <p:cond delay="0"/>
                                  </p:stCondLst>
                                  <p:childTnLst>
                                    <p:set>
                                      <p:cBhvr>
                                        <p:cTn id="42" dur="1" fill="hold">
                                          <p:stCondLst>
                                            <p:cond delay="0"/>
                                          </p:stCondLst>
                                        </p:cTn>
                                        <p:tgtEl>
                                          <p:spTgt spid="20">
                                            <p:txEl>
                                              <p:pRg st="3" end="3"/>
                                            </p:txEl>
                                          </p:spTgt>
                                        </p:tgtEl>
                                        <p:attrNameLst>
                                          <p:attrName>style.visibility</p:attrName>
                                        </p:attrNameLst>
                                      </p:cBhvr>
                                      <p:to>
                                        <p:strVal val="visible"/>
                                      </p:to>
                                    </p:set>
                                    <p:animEffect transition="in" filter="wheel(2)">
                                      <p:cBhvr>
                                        <p:cTn id="43" dur="500"/>
                                        <p:tgtEl>
                                          <p:spTgt spid="20">
                                            <p:txEl>
                                              <p:pRg st="3" end="3"/>
                                            </p:txEl>
                                          </p:spTgt>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diamond(in)">
                                      <p:cBhvr>
                                        <p:cTn id="46" dur="500"/>
                                        <p:tgtEl>
                                          <p:spTgt spid="21">
                                            <p:txEl>
                                              <p:pRg st="0" end="0"/>
                                            </p:txEl>
                                          </p:spTgt>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21">
                                            <p:txEl>
                                              <p:pRg st="1" end="1"/>
                                            </p:txEl>
                                          </p:spTgt>
                                        </p:tgtEl>
                                        <p:attrNameLst>
                                          <p:attrName>style.visibility</p:attrName>
                                        </p:attrNameLst>
                                      </p:cBhvr>
                                      <p:to>
                                        <p:strVal val="visible"/>
                                      </p:to>
                                    </p:set>
                                    <p:animEffect transition="in" filter="diamond(in)">
                                      <p:cBhvr>
                                        <p:cTn id="49" dur="500"/>
                                        <p:tgtEl>
                                          <p:spTgt spid="21">
                                            <p:txEl>
                                              <p:pRg st="1" end="1"/>
                                            </p:txEl>
                                          </p:spTgt>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21">
                                            <p:txEl>
                                              <p:pRg st="2" end="2"/>
                                            </p:txEl>
                                          </p:spTgt>
                                        </p:tgtEl>
                                        <p:attrNameLst>
                                          <p:attrName>style.visibility</p:attrName>
                                        </p:attrNameLst>
                                      </p:cBhvr>
                                      <p:to>
                                        <p:strVal val="visible"/>
                                      </p:to>
                                    </p:set>
                                    <p:animEffect transition="in" filter="diamond(in)">
                                      <p:cBhvr>
                                        <p:cTn id="52" dur="500"/>
                                        <p:tgtEl>
                                          <p:spTgt spid="21">
                                            <p:txEl>
                                              <p:pRg st="2" end="2"/>
                                            </p:txEl>
                                          </p:spTgt>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21">
                                            <p:txEl>
                                              <p:pRg st="3" end="3"/>
                                            </p:txEl>
                                          </p:spTgt>
                                        </p:tgtEl>
                                        <p:attrNameLst>
                                          <p:attrName>style.visibility</p:attrName>
                                        </p:attrNameLst>
                                      </p:cBhvr>
                                      <p:to>
                                        <p:strVal val="visible"/>
                                      </p:to>
                                    </p:set>
                                    <p:animEffect transition="in" filter="diamond(in)">
                                      <p:cBhvr>
                                        <p:cTn id="55" dur="500"/>
                                        <p:tgtEl>
                                          <p:spTgt spid="21">
                                            <p:txEl>
                                              <p:pRg st="3" end="3"/>
                                            </p:txEl>
                                          </p:spTgt>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21">
                                            <p:txEl>
                                              <p:pRg st="4" end="4"/>
                                            </p:txEl>
                                          </p:spTgt>
                                        </p:tgtEl>
                                        <p:attrNameLst>
                                          <p:attrName>style.visibility</p:attrName>
                                        </p:attrNameLst>
                                      </p:cBhvr>
                                      <p:to>
                                        <p:strVal val="visible"/>
                                      </p:to>
                                    </p:set>
                                    <p:animEffect transition="in" filter="diamond(in)">
                                      <p:cBhvr>
                                        <p:cTn id="58" dur="500"/>
                                        <p:tgtEl>
                                          <p:spTgt spid="21">
                                            <p:txEl>
                                              <p:pRg st="4" end="4"/>
                                            </p:txEl>
                                          </p:spTgt>
                                        </p:tgtEl>
                                      </p:cBhvr>
                                    </p:animEffect>
                                  </p:childTnLst>
                                </p:cTn>
                              </p:par>
                            </p:childTnLst>
                          </p:cTn>
                        </p:par>
                        <p:par>
                          <p:cTn id="59" fill="hold">
                            <p:stCondLst>
                              <p:cond delay="5000"/>
                            </p:stCondLst>
                            <p:childTnLst>
                              <p:par>
                                <p:cTn id="60" presetID="21" presetClass="entr" presetSubtype="1"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heel(1)">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5" grpId="0" animBg="1"/>
      <p:bldP spid="16" grpId="0"/>
      <p:bldP spid="20" grpId="0" build="p"/>
      <p:bldP spid="2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16200000">
            <a:off x="4013908" y="2230768"/>
            <a:ext cx="358548" cy="3580326"/>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7758581">
            <a:off x="2787938" y="486608"/>
            <a:ext cx="358548" cy="8126115"/>
          </a:xfrm>
          <a:prstGeom prst="rect">
            <a:avLst/>
          </a:prstGeom>
        </p:spPr>
      </p:pic>
      <p:sp>
        <p:nvSpPr>
          <p:cNvPr id="5" name="矩形 4"/>
          <p:cNvSpPr/>
          <p:nvPr/>
        </p:nvSpPr>
        <p:spPr>
          <a:xfrm>
            <a:off x="3073770" y="2010933"/>
            <a:ext cx="2209259" cy="3048463"/>
          </a:xfrm>
          <a:prstGeom prst="rect">
            <a:avLst/>
          </a:prstGeom>
        </p:spPr>
        <p:txBody>
          <a:bodyPr wrap="none" anchor="ctr">
            <a:spAutoFit/>
          </a:bodyPr>
          <a:lstStyle/>
          <a:p>
            <a:pPr algn="ctr">
              <a:lnSpc>
                <a:spcPct val="150000"/>
              </a:lnSpc>
            </a:pPr>
            <a:r>
              <a:rPr lang="en-US" altLang="zh-CN" sz="22200" baseline="12000" dirty="0">
                <a:solidFill>
                  <a:srgbClr val="13CCE0"/>
                </a:solidFill>
                <a:effectLst>
                  <a:innerShdw blurRad="63500" dist="50800" dir="18900000">
                    <a:prstClr val="black">
                      <a:alpha val="30000"/>
                    </a:prstClr>
                  </a:innerShdw>
                </a:effectLst>
                <a:latin typeface="Impact" pitchFamily="34" charset="0"/>
                <a:ea typeface="微软雅黑" pitchFamily="34" charset="-122"/>
              </a:rPr>
              <a:t>03</a:t>
            </a:r>
            <a:endParaRPr lang="zh-CN" altLang="en-US" sz="22200" baseline="12000" dirty="0">
              <a:solidFill>
                <a:srgbClr val="13CCE0"/>
              </a:solidFill>
              <a:effectLst>
                <a:innerShdw blurRad="63500" dist="50800" dir="18900000">
                  <a:prstClr val="black">
                    <a:alpha val="30000"/>
                  </a:prstClr>
                </a:innerShdw>
              </a:effectLst>
              <a:latin typeface="Impact" pitchFamily="34" charset="0"/>
              <a:ea typeface="微软雅黑" pitchFamily="34" charset="-122"/>
            </a:endParaRPr>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a:off x="5898324" y="-669845"/>
            <a:ext cx="358548" cy="8126115"/>
          </a:xfrm>
          <a:prstGeom prst="rect">
            <a:avLst/>
          </a:prstGeom>
        </p:spPr>
      </p:pic>
      <p:sp>
        <p:nvSpPr>
          <p:cNvPr id="9" name="文本框 8"/>
          <p:cNvSpPr txBox="1"/>
          <p:nvPr/>
        </p:nvSpPr>
        <p:spPr>
          <a:xfrm>
            <a:off x="13277850" y="-1619250"/>
            <a:ext cx="877163" cy="369332"/>
          </a:xfrm>
          <a:prstGeom prst="rect">
            <a:avLst/>
          </a:prstGeom>
          <a:noFill/>
        </p:spPr>
        <p:txBody>
          <a:bodyPr wrap="none" rtlCol="0">
            <a:spAutoFit/>
          </a:bodyPr>
          <a:lstStyle/>
          <a:p>
            <a:r>
              <a:rPr lang="zh-CN" altLang="en-US" dirty="0">
                <a:solidFill>
                  <a:schemeClr val="bg1"/>
                </a:solidFill>
              </a:rPr>
              <a:t>延迟符</a:t>
            </a:r>
          </a:p>
        </p:txBody>
      </p:sp>
      <p:sp>
        <p:nvSpPr>
          <p:cNvPr id="11" name="矩形 10"/>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燕尾形 11"/>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燕尾形 12"/>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文本框 13"/>
          <p:cNvSpPr txBox="1"/>
          <p:nvPr/>
        </p:nvSpPr>
        <p:spPr>
          <a:xfrm>
            <a:off x="709386" y="93508"/>
            <a:ext cx="177805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02</a:t>
            </a:r>
            <a:r>
              <a:rPr lang="zh-CN" altLang="en-US" sz="2400" dirty="0">
                <a:solidFill>
                  <a:schemeClr val="bg1"/>
                </a:solidFill>
                <a:latin typeface="微软雅黑" panose="020B0503020204020204" pitchFamily="34" charset="-122"/>
                <a:ea typeface="微软雅黑" panose="020B0503020204020204" pitchFamily="34" charset="-122"/>
              </a:rPr>
              <a:t>规章制度</a:t>
            </a:r>
          </a:p>
        </p:txBody>
      </p:sp>
      <p:sp>
        <p:nvSpPr>
          <p:cNvPr id="15" name="椭圆 14"/>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
        <p:nvSpPr>
          <p:cNvPr id="17" name="文本占位符 4"/>
          <p:cNvSpPr txBox="1">
            <a:spLocks/>
          </p:cNvSpPr>
          <p:nvPr/>
        </p:nvSpPr>
        <p:spPr>
          <a:xfrm>
            <a:off x="6027542" y="1403838"/>
            <a:ext cx="6181388" cy="283210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333"/>
              </a:spcBef>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19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公司印章印统一由总经理负责管理；</a:t>
            </a:r>
          </a:p>
          <a:p>
            <a:pPr>
              <a:spcBef>
                <a:spcPts val="1333"/>
              </a:spcBef>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20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当文件需要公司盖公司印章的时需向行政部申请填写</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印章使用登记表</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，不得将章印盖在空白纸、空白表格、空白合同等空白处。</a:t>
            </a:r>
          </a:p>
          <a:p>
            <a:pPr>
              <a:spcBef>
                <a:spcPts val="1333"/>
              </a:spcBef>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21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所有盖有公司印章的文档，需保存至总经理办公室统一管理。</a:t>
            </a:r>
          </a:p>
        </p:txBody>
      </p:sp>
      <p:sp>
        <p:nvSpPr>
          <p:cNvPr id="18" name="文本占位符 4"/>
          <p:cNvSpPr txBox="1">
            <a:spLocks/>
          </p:cNvSpPr>
          <p:nvPr/>
        </p:nvSpPr>
        <p:spPr>
          <a:xfrm>
            <a:off x="6027541" y="3309278"/>
            <a:ext cx="6023347" cy="283210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333"/>
              </a:spcBef>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22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一个良好的个人卫生行为习惯，可以保证良好的健康及高效率的工作，请各位保持办公区域的干净及整洁，随手捡起地上的纸屑垃圾。</a:t>
            </a:r>
          </a:p>
          <a:p>
            <a:pPr>
              <a:spcBef>
                <a:spcPts val="1333"/>
              </a:spcBef>
              <a:defRPr/>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23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请各位同事中午就餐后，自行将餐后垃圾收拾放在塑料袋中，再将垃圾倾倒在办公室外的垃圾房内，以免在办公室产生异味。</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989291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22"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000"/>
                                        <p:tgtEl>
                                          <p:spTgt spid="3"/>
                                        </p:tgtEl>
                                      </p:cBhvr>
                                    </p:animEffect>
                                  </p:childTnLst>
                                </p:cTn>
                              </p:par>
                              <p:par>
                                <p:cTn id="16" presetID="22"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2000"/>
                                        <p:tgtEl>
                                          <p:spTgt spid="2"/>
                                        </p:tgtEl>
                                      </p:cBhvr>
                                    </p:animEffect>
                                  </p:childTnLst>
                                </p:cTn>
                              </p:par>
                              <p:par>
                                <p:cTn id="19" presetID="22" presetClass="entr" presetSubtype="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2000"/>
                                        <p:tgtEl>
                                          <p:spTgt spid="1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box(in)">
                                      <p:cBhvr>
                                        <p:cTn id="31" dur="500"/>
                                        <p:tgtEl>
                                          <p:spTgt spid="17">
                                            <p:txEl>
                                              <p:pRg st="0" end="0"/>
                                            </p:txEl>
                                          </p:spTgt>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animEffect transition="in" filter="box(in)">
                                      <p:cBhvr>
                                        <p:cTn id="35" dur="500"/>
                                        <p:tgtEl>
                                          <p:spTgt spid="17">
                                            <p:txEl>
                                              <p:pRg st="1" end="1"/>
                                            </p:txEl>
                                          </p:spTgt>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box(in)">
                                      <p:cBhvr>
                                        <p:cTn id="39" dur="500"/>
                                        <p:tgtEl>
                                          <p:spTgt spid="17">
                                            <p:txEl>
                                              <p:pRg st="2" end="2"/>
                                            </p:txEl>
                                          </p:spTgt>
                                        </p:tgtEl>
                                      </p:cBhvr>
                                    </p:animEffect>
                                  </p:childTnLst>
                                </p:cTn>
                              </p:par>
                            </p:childTnLst>
                          </p:cTn>
                        </p:par>
                        <p:par>
                          <p:cTn id="40" fill="hold">
                            <p:stCondLst>
                              <p:cond delay="4500"/>
                            </p:stCondLst>
                            <p:childTnLst>
                              <p:par>
                                <p:cTn id="41" presetID="34" presetClass="entr" presetSubtype="0" fill="hold" grpId="0" nodeType="after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from="(-#ppt_w/2)" to="(#ppt_x)" calcmode="lin" valueType="num">
                                      <p:cBhvr>
                                        <p:cTn id="43" dur="600" fill="hold">
                                          <p:stCondLst>
                                            <p:cond delay="0"/>
                                          </p:stCondLst>
                                        </p:cTn>
                                        <p:tgtEl>
                                          <p:spTgt spid="18">
                                            <p:txEl>
                                              <p:pRg st="0" end="0"/>
                                            </p:txEl>
                                          </p:spTgt>
                                        </p:tgtEl>
                                        <p:attrNameLst>
                                          <p:attrName>ppt_x</p:attrName>
                                        </p:attrNameLst>
                                      </p:cBhvr>
                                    </p:anim>
                                    <p:anim from="0" to="-1.0" calcmode="lin" valueType="num">
                                      <p:cBhvr>
                                        <p:cTn id="44" dur="200" decel="50000" autoRev="1" fill="hold">
                                          <p:stCondLst>
                                            <p:cond delay="600"/>
                                          </p:stCondLst>
                                        </p:cTn>
                                        <p:tgtEl>
                                          <p:spTgt spid="18">
                                            <p:txEl>
                                              <p:pRg st="0" end="0"/>
                                            </p:txEl>
                                          </p:spTgt>
                                        </p:tgtEl>
                                        <p:attrNameLst>
                                          <p:attrName>xshear</p:attrName>
                                        </p:attrNameLst>
                                      </p:cBhvr>
                                    </p:anim>
                                    <p:animScale>
                                      <p:cBhvr>
                                        <p:cTn id="45" dur="200" decel="100000" autoRev="1" fill="hold">
                                          <p:stCondLst>
                                            <p:cond delay="600"/>
                                          </p:stCondLst>
                                        </p:cTn>
                                        <p:tgtEl>
                                          <p:spTgt spid="18">
                                            <p:txEl>
                                              <p:pRg st="0" end="0"/>
                                            </p:txEl>
                                          </p:spTgt>
                                        </p:tgtEl>
                                      </p:cBhvr>
                                      <p:from x="100000" y="100000"/>
                                      <p:to x="80000" y="100000"/>
                                    </p:animScale>
                                    <p:anim by="(#ppt_h/3+#ppt_w*0.1)" calcmode="lin" valueType="num">
                                      <p:cBhvr additive="sum">
                                        <p:cTn id="46" dur="200" decel="100000" autoRev="1" fill="hold">
                                          <p:stCondLst>
                                            <p:cond delay="600"/>
                                          </p:stCondLst>
                                        </p:cTn>
                                        <p:tgtEl>
                                          <p:spTgt spid="18">
                                            <p:txEl>
                                              <p:pRg st="0" end="0"/>
                                            </p:txEl>
                                          </p:spTgt>
                                        </p:tgtEl>
                                        <p:attrNameLst>
                                          <p:attrName>ppt_x</p:attrName>
                                        </p:attrNameLst>
                                      </p:cBhvr>
                                    </p:anim>
                                  </p:childTnLst>
                                </p:cTn>
                              </p:par>
                            </p:childTnLst>
                          </p:cTn>
                        </p:par>
                        <p:par>
                          <p:cTn id="47" fill="hold">
                            <p:stCondLst>
                              <p:cond delay="5500"/>
                            </p:stCondLst>
                            <p:childTnLst>
                              <p:par>
                                <p:cTn id="48" presetID="34" presetClass="entr" presetSubtype="0" fill="hold" grpId="0" nodeType="afterEffect">
                                  <p:stCondLst>
                                    <p:cond delay="0"/>
                                  </p:stCondLst>
                                  <p:childTnLst>
                                    <p:set>
                                      <p:cBhvr>
                                        <p:cTn id="49" dur="1" fill="hold">
                                          <p:stCondLst>
                                            <p:cond delay="0"/>
                                          </p:stCondLst>
                                        </p:cTn>
                                        <p:tgtEl>
                                          <p:spTgt spid="18">
                                            <p:txEl>
                                              <p:pRg st="1" end="1"/>
                                            </p:txEl>
                                          </p:spTgt>
                                        </p:tgtEl>
                                        <p:attrNameLst>
                                          <p:attrName>style.visibility</p:attrName>
                                        </p:attrNameLst>
                                      </p:cBhvr>
                                      <p:to>
                                        <p:strVal val="visible"/>
                                      </p:to>
                                    </p:set>
                                    <p:anim from="(-#ppt_w/2)" to="(#ppt_x)" calcmode="lin" valueType="num">
                                      <p:cBhvr>
                                        <p:cTn id="50" dur="600" fill="hold">
                                          <p:stCondLst>
                                            <p:cond delay="0"/>
                                          </p:stCondLst>
                                        </p:cTn>
                                        <p:tgtEl>
                                          <p:spTgt spid="18">
                                            <p:txEl>
                                              <p:pRg st="1" end="1"/>
                                            </p:txEl>
                                          </p:spTgt>
                                        </p:tgtEl>
                                        <p:attrNameLst>
                                          <p:attrName>ppt_x</p:attrName>
                                        </p:attrNameLst>
                                      </p:cBhvr>
                                    </p:anim>
                                    <p:anim from="0" to="-1.0" calcmode="lin" valueType="num">
                                      <p:cBhvr>
                                        <p:cTn id="51" dur="200" decel="50000" autoRev="1" fill="hold">
                                          <p:stCondLst>
                                            <p:cond delay="600"/>
                                          </p:stCondLst>
                                        </p:cTn>
                                        <p:tgtEl>
                                          <p:spTgt spid="18">
                                            <p:txEl>
                                              <p:pRg st="1" end="1"/>
                                            </p:txEl>
                                          </p:spTgt>
                                        </p:tgtEl>
                                        <p:attrNameLst>
                                          <p:attrName>xshear</p:attrName>
                                        </p:attrNameLst>
                                      </p:cBhvr>
                                    </p:anim>
                                    <p:animScale>
                                      <p:cBhvr>
                                        <p:cTn id="52" dur="200" decel="100000" autoRev="1" fill="hold">
                                          <p:stCondLst>
                                            <p:cond delay="600"/>
                                          </p:stCondLst>
                                        </p:cTn>
                                        <p:tgtEl>
                                          <p:spTgt spid="18">
                                            <p:txEl>
                                              <p:pRg st="1" end="1"/>
                                            </p:txEl>
                                          </p:spTgt>
                                        </p:tgtEl>
                                      </p:cBhvr>
                                      <p:from x="100000" y="100000"/>
                                      <p:to x="80000" y="100000"/>
                                    </p:animScale>
                                    <p:anim by="(#ppt_h/3+#ppt_w*0.1)" calcmode="lin" valueType="num">
                                      <p:cBhvr additive="sum">
                                        <p:cTn id="53" dur="200" decel="100000" autoRev="1" fill="hold">
                                          <p:stCondLst>
                                            <p:cond delay="600"/>
                                          </p:stCondLst>
                                        </p:cTn>
                                        <p:tgtEl>
                                          <p:spTgt spid="18">
                                            <p:txEl>
                                              <p:pRg st="1" end="1"/>
                                            </p:txEl>
                                          </p:spTgt>
                                        </p:tgtEl>
                                        <p:attrNameLst>
                                          <p:attrName>ppt_x</p:attrName>
                                        </p:attrNameLst>
                                      </p:cBhvr>
                                    </p:anim>
                                  </p:childTnLst>
                                </p:cTn>
                              </p:par>
                            </p:childTnLst>
                          </p:cTn>
                        </p:par>
                        <p:par>
                          <p:cTn id="54" fill="hold">
                            <p:stCondLst>
                              <p:cond delay="6500"/>
                            </p:stCondLst>
                            <p:childTnLst>
                              <p:par>
                                <p:cTn id="55" presetID="21" presetClass="entr" presetSubtype="1"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heel(1)">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5" grpId="0" animBg="1"/>
      <p:bldP spid="16" grpId="0"/>
      <p:bldP spid="17" grpId="0" build="p"/>
      <p:bldP spid="1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 name="矩形 9"/>
          <p:cNvSpPr/>
          <p:nvPr/>
        </p:nvSpPr>
        <p:spPr>
          <a:xfrm>
            <a:off x="0" y="1"/>
            <a:ext cx="12192000" cy="23420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18149" y="3940174"/>
            <a:ext cx="3756156" cy="3154710"/>
          </a:xfrm>
          <a:prstGeom prst="rect">
            <a:avLst/>
          </a:prstGeom>
          <a:noFill/>
          <a:effectLst>
            <a:outerShdw blurRad="177800" dist="114300" dir="10020000" algn="ctr" rotWithShape="0">
              <a:srgbClr val="000000"/>
            </a:outerShdw>
          </a:effectLst>
        </p:spPr>
        <p:txBody>
          <a:bodyPr wrap="none" rtlCol="0">
            <a:spAutoFit/>
          </a:bodyPr>
          <a:lstStyle/>
          <a:p>
            <a:r>
              <a:rPr lang="en-US" altLang="zh-CN" sz="19900" b="1" dirty="0">
                <a:solidFill>
                  <a:schemeClr val="bg1"/>
                </a:solidFill>
                <a:latin typeface="微软雅黑" panose="020B0503020204020204" pitchFamily="34" charset="-122"/>
                <a:ea typeface="微软雅黑" panose="020B0503020204020204" pitchFamily="34" charset="-122"/>
              </a:rPr>
              <a:t>01</a:t>
            </a:r>
            <a:r>
              <a:rPr lang="en-US" altLang="zh-CN" sz="6600" dirty="0">
                <a:gradFill flip="none" rotWithShape="1">
                  <a:gsLst>
                    <a:gs pos="0">
                      <a:schemeClr val="tx1">
                        <a:lumMod val="95000"/>
                        <a:lumOff val="5000"/>
                      </a:schemeClr>
                    </a:gs>
                    <a:gs pos="100000">
                      <a:schemeClr val="bg1"/>
                    </a:gs>
                  </a:gsLst>
                  <a:lin ang="18900000" scaled="1"/>
                  <a:tileRect/>
                </a:gradFill>
                <a:latin typeface="+mj-ea"/>
                <a:ea typeface="+mj-ea"/>
              </a:rPr>
              <a:t> </a:t>
            </a:r>
          </a:p>
        </p:txBody>
      </p:sp>
      <p:sp>
        <p:nvSpPr>
          <p:cNvPr id="13" name="矩形 12"/>
          <p:cNvSpPr>
            <a:spLocks noChangeArrowheads="1"/>
          </p:cNvSpPr>
          <p:nvPr/>
        </p:nvSpPr>
        <p:spPr bwMode="auto">
          <a:xfrm>
            <a:off x="4130480" y="3866758"/>
            <a:ext cx="2305051" cy="181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Clr>
                <a:srgbClr val="1C207A"/>
              </a:buClr>
            </a:pPr>
            <a:r>
              <a:rPr lang="zh-CN" altLang="en-US" sz="1867" b="1" dirty="0">
                <a:latin typeface="微软雅黑" panose="020B0503020204020204" pitchFamily="34" charset="-122"/>
                <a:ea typeface="微软雅黑" panose="020B0503020204020204" pitchFamily="34" charset="-122"/>
              </a:rPr>
              <a:t>一、入职流程</a:t>
            </a:r>
            <a:endParaRPr lang="en-US" altLang="zh-CN" sz="1867" b="1" dirty="0">
              <a:latin typeface="微软雅黑" panose="020B0503020204020204" pitchFamily="34" charset="-122"/>
              <a:ea typeface="微软雅黑" panose="020B0503020204020204" pitchFamily="34" charset="-122"/>
            </a:endParaRPr>
          </a:p>
          <a:p>
            <a:pPr eaLnBrk="1" hangingPunct="1">
              <a:lnSpc>
                <a:spcPct val="150000"/>
              </a:lnSpc>
              <a:buClr>
                <a:srgbClr val="1C207A"/>
              </a:buClr>
            </a:pPr>
            <a:r>
              <a:rPr lang="zh-CN" altLang="en-US" sz="1867" b="1" dirty="0">
                <a:latin typeface="微软雅黑" panose="020B0503020204020204" pitchFamily="34" charset="-122"/>
                <a:ea typeface="微软雅黑" panose="020B0503020204020204" pitchFamily="34" charset="-122"/>
              </a:rPr>
              <a:t>二、劳动合同</a:t>
            </a:r>
            <a:endParaRPr lang="en-US" altLang="zh-CN" sz="1867" b="1" dirty="0">
              <a:latin typeface="微软雅黑" panose="020B0503020204020204" pitchFamily="34" charset="-122"/>
              <a:ea typeface="微软雅黑" panose="020B0503020204020204" pitchFamily="34" charset="-122"/>
            </a:endParaRPr>
          </a:p>
          <a:p>
            <a:pPr eaLnBrk="1" hangingPunct="1">
              <a:lnSpc>
                <a:spcPct val="150000"/>
              </a:lnSpc>
              <a:buClr>
                <a:srgbClr val="1C207A"/>
              </a:buClr>
            </a:pPr>
            <a:r>
              <a:rPr lang="zh-CN" altLang="en-US" sz="1867" b="1" dirty="0">
                <a:latin typeface="微软雅黑" panose="020B0503020204020204" pitchFamily="34" charset="-122"/>
                <a:ea typeface="微软雅黑" panose="020B0503020204020204" pitchFamily="34" charset="-122"/>
              </a:rPr>
              <a:t>三、考勤制度</a:t>
            </a:r>
            <a:endParaRPr lang="en-US" altLang="zh-CN" sz="1867" b="1" dirty="0">
              <a:latin typeface="微软雅黑" panose="020B0503020204020204" pitchFamily="34" charset="-122"/>
              <a:ea typeface="微软雅黑" panose="020B0503020204020204" pitchFamily="34" charset="-122"/>
            </a:endParaRPr>
          </a:p>
          <a:p>
            <a:pPr eaLnBrk="1" hangingPunct="1">
              <a:lnSpc>
                <a:spcPct val="150000"/>
              </a:lnSpc>
              <a:buClr>
                <a:srgbClr val="1C207A"/>
              </a:buClr>
            </a:pPr>
            <a:r>
              <a:rPr lang="zh-CN" altLang="en-US" sz="1867" b="1" dirty="0">
                <a:latin typeface="微软雅黑" panose="020B0503020204020204" pitchFamily="34" charset="-122"/>
                <a:ea typeface="微软雅黑" panose="020B0503020204020204" pitchFamily="34" charset="-122"/>
              </a:rPr>
              <a:t>四、请假制度</a:t>
            </a:r>
            <a:endParaRPr lang="en-US" altLang="zh-CN" sz="1867" b="1" dirty="0">
              <a:latin typeface="微软雅黑" panose="020B0503020204020204" pitchFamily="34" charset="-122"/>
              <a:ea typeface="微软雅黑" panose="020B0503020204020204" pitchFamily="34" charset="-122"/>
            </a:endParaRPr>
          </a:p>
        </p:txBody>
      </p:sp>
      <p:sp>
        <p:nvSpPr>
          <p:cNvPr id="14" name="矩形 13"/>
          <p:cNvSpPr>
            <a:spLocks noChangeArrowheads="1"/>
          </p:cNvSpPr>
          <p:nvPr/>
        </p:nvSpPr>
        <p:spPr bwMode="auto">
          <a:xfrm>
            <a:off x="6916013" y="3866758"/>
            <a:ext cx="2590800" cy="181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Clr>
                <a:srgbClr val="1C207A"/>
              </a:buClr>
            </a:pPr>
            <a:r>
              <a:rPr lang="zh-CN" altLang="en-US" sz="1867" b="1" dirty="0">
                <a:latin typeface="微软雅黑" panose="020B0503020204020204" pitchFamily="34" charset="-122"/>
                <a:ea typeface="微软雅黑" panose="020B0503020204020204" pitchFamily="34" charset="-122"/>
              </a:rPr>
              <a:t>五、休假制度</a:t>
            </a:r>
            <a:endParaRPr lang="en-US" altLang="zh-CN" sz="1867" b="1" dirty="0">
              <a:latin typeface="微软雅黑" panose="020B0503020204020204" pitchFamily="34" charset="-122"/>
              <a:ea typeface="微软雅黑" panose="020B0503020204020204" pitchFamily="34" charset="-122"/>
            </a:endParaRPr>
          </a:p>
          <a:p>
            <a:pPr eaLnBrk="1" hangingPunct="1">
              <a:lnSpc>
                <a:spcPct val="150000"/>
              </a:lnSpc>
              <a:buClr>
                <a:srgbClr val="1C207A"/>
              </a:buClr>
            </a:pPr>
            <a:r>
              <a:rPr lang="zh-CN" altLang="en-US" sz="1867" b="1" dirty="0">
                <a:latin typeface="微软雅黑" panose="020B0503020204020204" pitchFamily="34" charset="-122"/>
                <a:ea typeface="微软雅黑" panose="020B0503020204020204" pitchFamily="34" charset="-122"/>
              </a:rPr>
              <a:t>六、加班和调休制度</a:t>
            </a:r>
            <a:endParaRPr lang="en-US" altLang="zh-CN" sz="1867" b="1" dirty="0">
              <a:latin typeface="微软雅黑" panose="020B0503020204020204" pitchFamily="34" charset="-122"/>
              <a:ea typeface="微软雅黑" panose="020B0503020204020204" pitchFamily="34" charset="-122"/>
            </a:endParaRPr>
          </a:p>
          <a:p>
            <a:pPr eaLnBrk="1" hangingPunct="1">
              <a:lnSpc>
                <a:spcPct val="150000"/>
              </a:lnSpc>
              <a:buClr>
                <a:srgbClr val="1C207A"/>
              </a:buClr>
            </a:pPr>
            <a:r>
              <a:rPr lang="zh-CN" altLang="en-US" sz="1867" b="1" dirty="0">
                <a:latin typeface="微软雅黑" panose="020B0503020204020204" pitchFamily="34" charset="-122"/>
                <a:ea typeface="微软雅黑" panose="020B0503020204020204" pitchFamily="34" charset="-122"/>
              </a:rPr>
              <a:t>七、薪酬管理制度</a:t>
            </a:r>
            <a:endParaRPr lang="en-US" altLang="zh-CN" sz="1867" b="1" dirty="0">
              <a:latin typeface="微软雅黑" panose="020B0503020204020204" pitchFamily="34" charset="-122"/>
              <a:ea typeface="微软雅黑" panose="020B0503020204020204" pitchFamily="34" charset="-122"/>
            </a:endParaRPr>
          </a:p>
          <a:p>
            <a:pPr eaLnBrk="1" hangingPunct="1">
              <a:lnSpc>
                <a:spcPct val="150000"/>
              </a:lnSpc>
              <a:buClr>
                <a:srgbClr val="1C207A"/>
              </a:buClr>
            </a:pPr>
            <a:r>
              <a:rPr lang="zh-CN" altLang="en-US" sz="1867" b="1" dirty="0">
                <a:latin typeface="微软雅黑" panose="020B0503020204020204" pitchFamily="34" charset="-122"/>
                <a:ea typeface="微软雅黑" panose="020B0503020204020204" pitchFamily="34" charset="-122"/>
              </a:rPr>
              <a:t>八、公司福利</a:t>
            </a:r>
            <a:endParaRPr lang="en-US" altLang="zh-CN" sz="1867" b="1" dirty="0">
              <a:latin typeface="微软雅黑" panose="020B0503020204020204" pitchFamily="34" charset="-122"/>
              <a:ea typeface="微软雅黑" panose="020B0503020204020204" pitchFamily="34" charset="-122"/>
            </a:endParaRPr>
          </a:p>
        </p:txBody>
      </p:sp>
      <p:grpSp>
        <p:nvGrpSpPr>
          <p:cNvPr id="15" name="组合 14"/>
          <p:cNvGrpSpPr>
            <a:grpSpLocks/>
          </p:cNvGrpSpPr>
          <p:nvPr/>
        </p:nvGrpSpPr>
        <p:grpSpPr bwMode="auto">
          <a:xfrm>
            <a:off x="4168349" y="2906162"/>
            <a:ext cx="4800600" cy="598647"/>
            <a:chOff x="3923928" y="1906823"/>
            <a:chExt cx="3600400" cy="448903"/>
          </a:xfrm>
        </p:grpSpPr>
        <p:sp>
          <p:nvSpPr>
            <p:cNvPr id="16" name="TextBox 7"/>
            <p:cNvSpPr txBox="1"/>
            <p:nvPr/>
          </p:nvSpPr>
          <p:spPr>
            <a:xfrm>
              <a:off x="3923928" y="1906823"/>
              <a:ext cx="3600400" cy="369265"/>
            </a:xfrm>
            <a:prstGeom prst="rect">
              <a:avLst/>
            </a:prstGeom>
            <a:noFill/>
          </p:spPr>
          <p:txBody>
            <a:bodyPr lIns="0" tIns="0" rIns="0" bIns="0" anchor="ctr">
              <a:spAutoFit/>
            </a:bodyPr>
            <a:lstStyle/>
            <a:p>
              <a:pPr algn="ctr">
                <a:defRPr/>
              </a:pPr>
              <a:r>
                <a:rPr lang="zh-CN" altLang="en-US" sz="3200" b="1" dirty="0">
                  <a:solidFill>
                    <a:srgbClr val="00B0F0"/>
                  </a:solidFill>
                  <a:latin typeface="Impact" pitchFamily="34" charset="0"/>
                  <a:ea typeface="微软雅黑" pitchFamily="34" charset="-122"/>
                </a:rPr>
                <a:t>第一章      人事管理制度</a:t>
              </a:r>
            </a:p>
          </p:txBody>
        </p:sp>
        <p:cxnSp>
          <p:nvCxnSpPr>
            <p:cNvPr id="17" name="直接连接符 16"/>
            <p:cNvCxnSpPr/>
            <p:nvPr/>
          </p:nvCxnSpPr>
          <p:spPr>
            <a:xfrm>
              <a:off x="3923928" y="2355726"/>
              <a:ext cx="36004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421238" y="5222804"/>
            <a:ext cx="2865865" cy="1229687"/>
          </a:xfrm>
          <a:custGeom>
            <a:avLst/>
            <a:gdLst/>
            <a:ahLst/>
            <a:cxnLst/>
            <a:rect l="l" t="t" r="r" b="b"/>
            <a:pathLst>
              <a:path w="2865865" h="1229687">
                <a:moveTo>
                  <a:pt x="1358499" y="210917"/>
                </a:moveTo>
                <a:lnTo>
                  <a:pt x="1358892" y="228911"/>
                </a:lnTo>
                <a:cubicBezTo>
                  <a:pt x="1358892" y="548535"/>
                  <a:pt x="1299322" y="795237"/>
                  <a:pt x="1180182" y="969017"/>
                </a:cubicBezTo>
                <a:cubicBezTo>
                  <a:pt x="1061042" y="1142797"/>
                  <a:pt x="888905" y="1229687"/>
                  <a:pt x="663772" y="1229687"/>
                </a:cubicBezTo>
                <a:cubicBezTo>
                  <a:pt x="271226" y="1229687"/>
                  <a:pt x="50419" y="985604"/>
                  <a:pt x="1350" y="497439"/>
                </a:cubicBezTo>
                <a:lnTo>
                  <a:pt x="0" y="468649"/>
                </a:lnTo>
                <a:lnTo>
                  <a:pt x="397555" y="393226"/>
                </a:lnTo>
                <a:lnTo>
                  <a:pt x="398268" y="418252"/>
                </a:lnTo>
                <a:cubicBezTo>
                  <a:pt x="418848" y="755438"/>
                  <a:pt x="511457" y="924031"/>
                  <a:pt x="676096" y="924031"/>
                </a:cubicBezTo>
                <a:cubicBezTo>
                  <a:pt x="837860" y="924031"/>
                  <a:pt x="928852" y="750406"/>
                  <a:pt x="949072" y="403154"/>
                </a:cubicBezTo>
                <a:lnTo>
                  <a:pt x="952201" y="287999"/>
                </a:lnTo>
                <a:close/>
                <a:moveTo>
                  <a:pt x="2470238" y="0"/>
                </a:moveTo>
                <a:lnTo>
                  <a:pt x="2470238" y="879662"/>
                </a:lnTo>
                <a:lnTo>
                  <a:pt x="2865865" y="879662"/>
                </a:lnTo>
                <a:lnTo>
                  <a:pt x="2865865" y="1196410"/>
                </a:lnTo>
                <a:lnTo>
                  <a:pt x="1674054" y="1196410"/>
                </a:lnTo>
                <a:lnTo>
                  <a:pt x="1674054" y="879662"/>
                </a:lnTo>
                <a:lnTo>
                  <a:pt x="2072146" y="879662"/>
                </a:lnTo>
                <a:lnTo>
                  <a:pt x="2072146" y="75525"/>
                </a:lnTo>
                <a:close/>
              </a:path>
            </a:pathLst>
          </a:custGeom>
          <a:solidFill>
            <a:srgbClr val="00B0F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zh-CN" sz="6600" dirty="0">
              <a:gradFill flip="none" rotWithShape="1">
                <a:gsLst>
                  <a:gs pos="0">
                    <a:schemeClr val="tx1">
                      <a:lumMod val="95000"/>
                      <a:lumOff val="5000"/>
                    </a:schemeClr>
                  </a:gs>
                  <a:gs pos="100000">
                    <a:schemeClr val="bg1"/>
                  </a:gs>
                </a:gsLst>
                <a:lin ang="18900000" scaled="1"/>
                <a:tileRect/>
              </a:gradFill>
              <a:latin typeface="+mj-ea"/>
              <a:ea typeface="+mj-ea"/>
            </a:endParaRPr>
          </a:p>
        </p:txBody>
      </p:sp>
      <p:sp>
        <p:nvSpPr>
          <p:cNvPr id="23" name="文本框 22"/>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11" name="椭圆 10"/>
          <p:cNvSpPr/>
          <p:nvPr/>
        </p:nvSpPr>
        <p:spPr>
          <a:xfrm>
            <a:off x="10801120" y="180555"/>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0801120" y="500597"/>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3742439550"/>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750" fill="hold"/>
                                        <p:tgtEl>
                                          <p:spTgt spid="9"/>
                                        </p:tgtEl>
                                        <p:attrNameLst>
                                          <p:attrName>ppt_x</p:attrName>
                                        </p:attrNameLst>
                                      </p:cBhvr>
                                      <p:tavLst>
                                        <p:tav tm="0">
                                          <p:val>
                                            <p:strVal val="0-#ppt_w/2"/>
                                          </p:val>
                                        </p:tav>
                                        <p:tav tm="100000">
                                          <p:val>
                                            <p:strVal val="#ppt_x"/>
                                          </p:val>
                                        </p:tav>
                                      </p:tavLst>
                                    </p:anim>
                                    <p:anim calcmode="lin" valueType="num">
                                      <p:cBhvr additive="base">
                                        <p:cTn id="23"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1000"/>
                                        <p:tgtEl>
                                          <p:spTgt spid="20"/>
                                        </p:tgtEl>
                                      </p:cBhvr>
                                    </p:animEffect>
                                  </p:childTnLst>
                                </p:cTn>
                              </p:par>
                            </p:childTnLst>
                          </p:cTn>
                        </p:par>
                        <p:par>
                          <p:cTn id="29" fill="hold">
                            <p:stCondLst>
                              <p:cond delay="1000"/>
                            </p:stCondLst>
                            <p:childTnLst>
                              <p:par>
                                <p:cTn id="30" presetID="1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lide(fromLeft)">
                                      <p:cBhvr>
                                        <p:cTn id="32" dur="500"/>
                                        <p:tgtEl>
                                          <p:spTgt spid="15"/>
                                        </p:tgtEl>
                                      </p:cBhvr>
                                    </p:animEffect>
                                  </p:childTnLst>
                                </p:cTn>
                              </p:par>
                            </p:childTnLst>
                          </p:cTn>
                        </p:par>
                        <p:par>
                          <p:cTn id="33" fill="hold">
                            <p:stCondLst>
                              <p:cond delay="1500"/>
                            </p:stCondLst>
                            <p:childTnLst>
                              <p:par>
                                <p:cTn id="34" presetID="1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p:tgtEl>
                                          <p:spTgt spid="13"/>
                                        </p:tgtEl>
                                        <p:attrNameLst>
                                          <p:attrName>ppt_y</p:attrName>
                                        </p:attrNameLst>
                                      </p:cBhvr>
                                      <p:tavLst>
                                        <p:tav tm="0">
                                          <p:val>
                                            <p:strVal val="#ppt_y-#ppt_h*1.125000"/>
                                          </p:val>
                                        </p:tav>
                                        <p:tav tm="100000">
                                          <p:val>
                                            <p:strVal val="#ppt_y"/>
                                          </p:val>
                                        </p:tav>
                                      </p:tavLst>
                                    </p:anim>
                                    <p:animEffect transition="in" filter="wipe(down)">
                                      <p:cBhvr>
                                        <p:cTn id="37" dur="500"/>
                                        <p:tgtEl>
                                          <p:spTgt spid="13"/>
                                        </p:tgtEl>
                                      </p:cBhvr>
                                    </p:animEffect>
                                  </p:childTnLst>
                                </p:cTn>
                              </p:par>
                            </p:childTnLst>
                          </p:cTn>
                        </p:par>
                        <p:par>
                          <p:cTn id="38" fill="hold">
                            <p:stCondLst>
                              <p:cond delay="2000"/>
                            </p:stCondLst>
                            <p:childTnLst>
                              <p:par>
                                <p:cTn id="39" presetID="1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p:tgtEl>
                                          <p:spTgt spid="14"/>
                                        </p:tgtEl>
                                        <p:attrNameLst>
                                          <p:attrName>ppt_y</p:attrName>
                                        </p:attrNameLst>
                                      </p:cBhvr>
                                      <p:tavLst>
                                        <p:tav tm="0">
                                          <p:val>
                                            <p:strVal val="#ppt_y-#ppt_h*1.125000"/>
                                          </p:val>
                                        </p:tav>
                                        <p:tav tm="100000">
                                          <p:val>
                                            <p:strVal val="#ppt_y"/>
                                          </p:val>
                                        </p:tav>
                                      </p:tavLst>
                                    </p:anim>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3" grpId="0"/>
      <p:bldP spid="14" grpId="0"/>
      <p:bldP spid="20" grpId="0" animBg="1"/>
      <p:bldP spid="23" grpId="0"/>
      <p:bldP spid="11"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p:cNvSpPr>
            <a:spLocks noGrp="1"/>
          </p:cNvSpPr>
          <p:nvPr>
            <p:ph type="body" sz="quarter" idx="10"/>
          </p:nvPr>
        </p:nvSpPr>
        <p:spPr>
          <a:xfrm>
            <a:off x="624418" y="3551768"/>
            <a:ext cx="11233149" cy="2758017"/>
          </a:xfrm>
        </p:spPr>
        <p:txBody>
          <a:bodyPr/>
          <a:lstStyle/>
          <a:p>
            <a:pPr marL="0">
              <a:spcBef>
                <a:spcPts val="0"/>
              </a:spcBef>
              <a:defRPr/>
            </a:pPr>
            <a:r>
              <a:rPr lang="zh-CN" altLang="en-US" b="1" dirty="0">
                <a:solidFill>
                  <a:srgbClr val="00B0F0"/>
                </a:solidFill>
              </a:rPr>
              <a:t>文件发布的形式包括纸质件和电子件。</a:t>
            </a:r>
          </a:p>
          <a:p>
            <a:pPr marL="0">
              <a:spcBef>
                <a:spcPts val="0"/>
              </a:spcBef>
              <a:defRPr/>
            </a:pPr>
            <a:r>
              <a:rPr lang="zh-CN" altLang="zh-CN" dirty="0"/>
              <a:t>通知、通报等下行公文起草校对完毕后，</a:t>
            </a:r>
            <a:r>
              <a:rPr lang="zh-CN" altLang="zh-CN" b="1" dirty="0">
                <a:solidFill>
                  <a:srgbClr val="00B0F0"/>
                </a:solidFill>
              </a:rPr>
              <a:t>填写</a:t>
            </a:r>
            <a:r>
              <a:rPr lang="en-US" altLang="zh-CN" b="1" dirty="0">
                <a:solidFill>
                  <a:srgbClr val="00B0F0"/>
                </a:solidFill>
              </a:rPr>
              <a:t>《XXXX</a:t>
            </a:r>
            <a:r>
              <a:rPr lang="zh-CN" altLang="en-US" b="1" dirty="0">
                <a:solidFill>
                  <a:srgbClr val="00B0F0"/>
                </a:solidFill>
              </a:rPr>
              <a:t>公司</a:t>
            </a:r>
            <a:r>
              <a:rPr lang="zh-CN" altLang="zh-CN" b="1" dirty="0">
                <a:solidFill>
                  <a:srgbClr val="00B0F0"/>
                </a:solidFill>
              </a:rPr>
              <a:t> 发文签批表</a:t>
            </a:r>
            <a:r>
              <a:rPr lang="en-US" altLang="zh-CN" b="1" dirty="0">
                <a:solidFill>
                  <a:srgbClr val="00B0F0"/>
                </a:solidFill>
              </a:rPr>
              <a:t>》</a:t>
            </a:r>
            <a:r>
              <a:rPr lang="zh-CN" altLang="zh-CN" dirty="0"/>
              <a:t>由部门负责人填写审核意见并签字后，提请行政部，由行政部填写审核意见并签字后提交总裁办签发，最后根据领导签发意见进行发布，并负责文件的登记、编号。</a:t>
            </a:r>
          </a:p>
          <a:p>
            <a:pPr marL="0">
              <a:spcBef>
                <a:spcPts val="0"/>
              </a:spcBef>
              <a:defRPr/>
            </a:pPr>
            <a:r>
              <a:rPr lang="zh-CN" altLang="en-US" b="1" dirty="0">
                <a:solidFill>
                  <a:srgbClr val="00B0F0"/>
                </a:solidFill>
              </a:rPr>
              <a:t>对于规章制度等重要文件的发布，</a:t>
            </a:r>
            <a:r>
              <a:rPr lang="zh-CN" altLang="en-US" dirty="0"/>
              <a:t>由行政部先提交公司经营班子成员审核征求意见，并根据审核意见修正，提交总裁办，经总裁办讨论通过后，行政部填写</a:t>
            </a:r>
            <a:r>
              <a:rPr lang="en-US" altLang="zh-CN" dirty="0"/>
              <a:t>《XXXX</a:t>
            </a:r>
            <a:r>
              <a:rPr lang="zh-CN" altLang="en-US" dirty="0"/>
              <a:t>公司 发文签批表</a:t>
            </a:r>
            <a:r>
              <a:rPr lang="en-US" altLang="zh-CN" dirty="0"/>
              <a:t>》</a:t>
            </a:r>
            <a:r>
              <a:rPr lang="zh-CN" altLang="en-US" dirty="0"/>
              <a:t>，提请总裁办签批后发布。</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384454" y="1671083"/>
            <a:ext cx="2209800" cy="219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占位符 2"/>
          <p:cNvSpPr txBox="1">
            <a:spLocks/>
          </p:cNvSpPr>
          <p:nvPr/>
        </p:nvSpPr>
        <p:spPr>
          <a:xfrm>
            <a:off x="624417" y="1316567"/>
            <a:ext cx="8542867" cy="2400300"/>
          </a:xfrm>
          <a:prstGeom prst="rect">
            <a:avLst/>
          </a:prstGeom>
        </p:spPr>
        <p:txBody>
          <a:bodyPr/>
          <a:lstStyle/>
          <a:p>
            <a:pPr indent="-457189">
              <a:lnSpc>
                <a:spcPct val="150000"/>
              </a:lnSpc>
              <a:buClr>
                <a:schemeClr val="accent6">
                  <a:lumMod val="75000"/>
                </a:schemeClr>
              </a:buClr>
              <a:buFont typeface="Wingdings" pitchFamily="2" charset="2"/>
              <a:buChar char="n"/>
              <a:defRPr/>
            </a:pPr>
            <a:r>
              <a:rPr lang="en-US" altLang="zh-CN" sz="1867" b="1" dirty="0">
                <a:solidFill>
                  <a:srgbClr val="00B0F0"/>
                </a:solidFill>
                <a:latin typeface="微软雅黑" pitchFamily="34" charset="-122"/>
                <a:ea typeface="微软雅黑" pitchFamily="34" charset="-122"/>
              </a:rPr>
              <a:t>本</a:t>
            </a:r>
            <a:r>
              <a:rPr lang="zh-CN" altLang="en-US" sz="1867" b="1" dirty="0">
                <a:solidFill>
                  <a:srgbClr val="00B0F0"/>
                </a:solidFill>
                <a:latin typeface="微软雅黑" pitchFamily="34" charset="-122"/>
                <a:ea typeface="微软雅黑" pitchFamily="34" charset="-122"/>
              </a:rPr>
              <a:t>条</a:t>
            </a:r>
            <a:r>
              <a:rPr lang="en-US" altLang="zh-CN" sz="1867" b="1" dirty="0" err="1">
                <a:solidFill>
                  <a:srgbClr val="00B0F0"/>
                </a:solidFill>
                <a:latin typeface="微软雅黑" pitchFamily="34" charset="-122"/>
                <a:ea typeface="微软雅黑" pitchFamily="34" charset="-122"/>
              </a:rPr>
              <a:t>制度所指文件，是指以公司名义或者以总裁办名义发布的</a:t>
            </a:r>
            <a:r>
              <a:rPr lang="en-US" altLang="zh-CN" sz="1867" dirty="0" err="1">
                <a:latin typeface="微软雅黑" pitchFamily="34" charset="-122"/>
                <a:ea typeface="微软雅黑" pitchFamily="34" charset="-122"/>
              </a:rPr>
              <a:t>，以公司全体员工为受众的通知、通报、规章制度等下行公文</a:t>
            </a:r>
            <a:r>
              <a:rPr lang="en-US" altLang="zh-CN" sz="1867" dirty="0">
                <a:latin typeface="微软雅黑" pitchFamily="34" charset="-122"/>
                <a:ea typeface="微软雅黑" pitchFamily="34" charset="-122"/>
              </a:rPr>
              <a:t>。</a:t>
            </a:r>
            <a:r>
              <a:rPr lang="en-US" altLang="zh-CN" sz="1867" dirty="0" err="1">
                <a:latin typeface="微软雅黑" pitchFamily="34" charset="-122"/>
                <a:ea typeface="微软雅黑" pitchFamily="34" charset="-122"/>
              </a:rPr>
              <a:t>对于部门内部发布的规章制度、通知、通报等，则不在本制度约束范围内，但需要在行政部备案</a:t>
            </a:r>
            <a:r>
              <a:rPr lang="en-US" altLang="zh-CN" sz="1867" dirty="0">
                <a:latin typeface="微软雅黑" pitchFamily="34" charset="-122"/>
                <a:ea typeface="微软雅黑" pitchFamily="34" charset="-122"/>
              </a:rPr>
              <a:t>。</a:t>
            </a:r>
          </a:p>
          <a:p>
            <a:pPr indent="-457189">
              <a:lnSpc>
                <a:spcPct val="150000"/>
              </a:lnSpc>
              <a:buClr>
                <a:schemeClr val="accent6">
                  <a:lumMod val="75000"/>
                </a:schemeClr>
              </a:buClr>
              <a:buFont typeface="Wingdings" pitchFamily="2" charset="2"/>
              <a:buChar char="n"/>
              <a:defRPr/>
            </a:pPr>
            <a:r>
              <a:rPr lang="zh-CN" altLang="en-US" sz="1867" b="1" dirty="0">
                <a:solidFill>
                  <a:srgbClr val="00B0F0"/>
                </a:solidFill>
                <a:latin typeface="微软雅黑" pitchFamily="34" charset="-122"/>
                <a:ea typeface="微软雅黑" pitchFamily="34" charset="-122"/>
              </a:rPr>
              <a:t>行政部为公文处理工作管理机构，主管公司各类公文处理工作。</a:t>
            </a:r>
            <a:r>
              <a:rPr lang="zh-CN" altLang="en-US" sz="1867" dirty="0">
                <a:latin typeface="微软雅黑" pitchFamily="34" charset="-122"/>
                <a:ea typeface="微软雅黑" pitchFamily="34" charset="-122"/>
              </a:rPr>
              <a:t>各部门内勤（没有设置内勤的部门应当指定专人）负责本部门对内对外的公文处理工作。</a:t>
            </a:r>
          </a:p>
          <a:p>
            <a:pPr indent="-457189">
              <a:lnSpc>
                <a:spcPct val="150000"/>
              </a:lnSpc>
              <a:buClr>
                <a:schemeClr val="accent6">
                  <a:lumMod val="75000"/>
                </a:schemeClr>
              </a:buClr>
              <a:buFont typeface="Wingdings" pitchFamily="2" charset="2"/>
              <a:buChar char="n"/>
              <a:defRPr/>
            </a:pPr>
            <a:endParaRPr lang="zh-CN" altLang="zh-CN" sz="1867" dirty="0">
              <a:latin typeface="微软雅黑" pitchFamily="34" charset="-122"/>
              <a:ea typeface="微软雅黑" pitchFamily="34" charset="-122"/>
            </a:endParaRPr>
          </a:p>
        </p:txBody>
      </p:sp>
      <p:sp>
        <p:nvSpPr>
          <p:cNvPr id="8" name="燕尾形 7"/>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燕尾形 8"/>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文本框 9"/>
          <p:cNvSpPr txBox="1"/>
          <p:nvPr/>
        </p:nvSpPr>
        <p:spPr>
          <a:xfrm>
            <a:off x="709386" y="93508"/>
            <a:ext cx="177805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03</a:t>
            </a:r>
            <a:r>
              <a:rPr lang="zh-CN" altLang="en-US" sz="2400" dirty="0">
                <a:solidFill>
                  <a:schemeClr val="bg1"/>
                </a:solidFill>
                <a:latin typeface="微软雅黑" panose="020B0503020204020204" pitchFamily="34" charset="-122"/>
                <a:ea typeface="微软雅黑" panose="020B0503020204020204" pitchFamily="34" charset="-122"/>
              </a:rPr>
              <a:t>发文制度</a:t>
            </a:r>
          </a:p>
        </p:txBody>
      </p:sp>
      <p:sp>
        <p:nvSpPr>
          <p:cNvPr id="11" name="文本框 10"/>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13" name="椭圆 12"/>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1911657964"/>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par>
                          <p:cTn id="17" fill="hold" nodeType="afterGroup">
                            <p:stCondLst>
                              <p:cond delay="1000"/>
                            </p:stCondLst>
                            <p:childTnLst>
                              <p:par>
                                <p:cTn id="18" presetID="4"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par>
                          <p:cTn id="21" fill="hold" nodeType="afterGroup">
                            <p:stCondLst>
                              <p:cond delay="1500"/>
                            </p:stCondLst>
                            <p:childTnLst>
                              <p:par>
                                <p:cTn id="22" presetID="4" presetClass="entr" presetSubtype="16"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ox(in)">
                                      <p:cBhvr>
                                        <p:cTn id="24" dur="500"/>
                                        <p:tgtEl>
                                          <p:spTgt spid="3">
                                            <p:txEl>
                                              <p:pRg st="0" end="0"/>
                                            </p:txEl>
                                          </p:spTgt>
                                        </p:tgtEl>
                                      </p:cBhvr>
                                    </p:animEffect>
                                  </p:childTnLst>
                                </p:cTn>
                              </p:par>
                            </p:childTnLst>
                          </p:cTn>
                        </p:par>
                        <p:par>
                          <p:cTn id="25" fill="hold" nodeType="afterGroup">
                            <p:stCondLst>
                              <p:cond delay="2000"/>
                            </p:stCondLst>
                            <p:childTnLst>
                              <p:par>
                                <p:cTn id="26" presetID="4" presetClass="entr" presetSubtype="16"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ox(in)">
                                      <p:cBhvr>
                                        <p:cTn id="28" dur="500"/>
                                        <p:tgtEl>
                                          <p:spTgt spid="3">
                                            <p:txEl>
                                              <p:pRg st="1" end="1"/>
                                            </p:txEl>
                                          </p:spTgt>
                                        </p:tgtEl>
                                      </p:cBhvr>
                                    </p:animEffect>
                                  </p:childTnLst>
                                </p:cTn>
                              </p:par>
                            </p:childTnLst>
                          </p:cTn>
                        </p:par>
                        <p:par>
                          <p:cTn id="29" fill="hold" nodeType="afterGroup">
                            <p:stCondLst>
                              <p:cond delay="2500"/>
                            </p:stCondLst>
                            <p:childTnLst>
                              <p:par>
                                <p:cTn id="30" presetID="4" presetClass="entr" presetSubtype="16"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ox(i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1" grpId="0"/>
      <p:bldP spid="13"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燕尾形 4"/>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燕尾形 5"/>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文本框 6"/>
          <p:cNvSpPr txBox="1"/>
          <p:nvPr/>
        </p:nvSpPr>
        <p:spPr>
          <a:xfrm>
            <a:off x="709386" y="93508"/>
            <a:ext cx="177805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04</a:t>
            </a:r>
            <a:r>
              <a:rPr lang="zh-CN" altLang="en-US" sz="2400" dirty="0">
                <a:solidFill>
                  <a:schemeClr val="bg1"/>
                </a:solidFill>
                <a:latin typeface="微软雅黑" panose="020B0503020204020204" pitchFamily="34" charset="-122"/>
                <a:ea typeface="微软雅黑" panose="020B0503020204020204" pitchFamily="34" charset="-122"/>
              </a:rPr>
              <a:t>员工意识</a:t>
            </a:r>
          </a:p>
        </p:txBody>
      </p:sp>
      <p:sp>
        <p:nvSpPr>
          <p:cNvPr id="8" name="椭圆 7"/>
          <p:cNvSpPr/>
          <p:nvPr/>
        </p:nvSpPr>
        <p:spPr>
          <a:xfrm>
            <a:off x="246743" y="1721667"/>
            <a:ext cx="4262776" cy="4262776"/>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rgbClr val="00B0F0"/>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9" name="矩形 8"/>
          <p:cNvSpPr/>
          <p:nvPr/>
        </p:nvSpPr>
        <p:spPr>
          <a:xfrm>
            <a:off x="934115" y="3265876"/>
            <a:ext cx="2922595" cy="1174360"/>
          </a:xfrm>
          <a:prstGeom prst="rect">
            <a:avLst/>
          </a:prstGeom>
        </p:spPr>
        <p:txBody>
          <a:bodyPr wrap="none" anchor="ctr">
            <a:spAutoFit/>
          </a:bodyPr>
          <a:lstStyle/>
          <a:p>
            <a:pPr algn="ctr">
              <a:lnSpc>
                <a:spcPct val="150000"/>
              </a:lnSpc>
            </a:pPr>
            <a:r>
              <a:rPr lang="zh-CN" altLang="en-US" sz="8000" baseline="12000" dirty="0">
                <a:solidFill>
                  <a:srgbClr val="00B0F0"/>
                </a:solidFill>
                <a:effectLst>
                  <a:innerShdw blurRad="63500" dist="50800" dir="18900000">
                    <a:prstClr val="black">
                      <a:alpha val="30000"/>
                    </a:prstClr>
                  </a:innerShdw>
                </a:effectLst>
                <a:latin typeface="Impact" pitchFamily="34" charset="0"/>
                <a:ea typeface="微软雅黑" pitchFamily="34" charset="-122"/>
              </a:rPr>
              <a:t>员工意识</a:t>
            </a:r>
          </a:p>
        </p:txBody>
      </p:sp>
      <p:sp>
        <p:nvSpPr>
          <p:cNvPr id="10" name="椭圆 9"/>
          <p:cNvSpPr/>
          <p:nvPr/>
        </p:nvSpPr>
        <p:spPr>
          <a:xfrm>
            <a:off x="488058" y="1966319"/>
            <a:ext cx="3814711" cy="3814711"/>
          </a:xfrm>
          <a:prstGeom prst="ellipse">
            <a:avLst/>
          </a:prstGeom>
          <a:noFill/>
          <a:ln w="25400">
            <a:solidFill>
              <a:srgbClr val="00B0F0"/>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11" name="椭圆 10"/>
          <p:cNvSpPr/>
          <p:nvPr/>
        </p:nvSpPr>
        <p:spPr>
          <a:xfrm>
            <a:off x="4307706" y="1689046"/>
            <a:ext cx="778339" cy="778339"/>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12" name="椭圆 11"/>
          <p:cNvSpPr/>
          <p:nvPr/>
        </p:nvSpPr>
        <p:spPr>
          <a:xfrm>
            <a:off x="4307706" y="5148047"/>
            <a:ext cx="778339" cy="778339"/>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rgbClr val="01AF50"/>
              </a:solidFill>
            </a:endParaRPr>
          </a:p>
        </p:txBody>
      </p:sp>
      <p:sp>
        <p:nvSpPr>
          <p:cNvPr id="13" name="椭圆 12"/>
          <p:cNvSpPr/>
          <p:nvPr/>
        </p:nvSpPr>
        <p:spPr>
          <a:xfrm>
            <a:off x="4885845" y="4046264"/>
            <a:ext cx="778339" cy="778339"/>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14" name="椭圆 13"/>
          <p:cNvSpPr/>
          <p:nvPr/>
        </p:nvSpPr>
        <p:spPr>
          <a:xfrm>
            <a:off x="4867026" y="2787250"/>
            <a:ext cx="778339" cy="778339"/>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23" name="矩形 22"/>
          <p:cNvSpPr/>
          <p:nvPr/>
        </p:nvSpPr>
        <p:spPr>
          <a:xfrm>
            <a:off x="4489138" y="1742876"/>
            <a:ext cx="360996" cy="686726"/>
          </a:xfrm>
          <a:prstGeom prst="rect">
            <a:avLst/>
          </a:prstGeom>
        </p:spPr>
        <p:txBody>
          <a:bodyPr wrap="none" anchor="t">
            <a:spAutoFit/>
          </a:bodyPr>
          <a:lstStyle/>
          <a:p>
            <a:pPr algn="ctr">
              <a:lnSpc>
                <a:spcPct val="120000"/>
              </a:lnSpc>
            </a:pPr>
            <a:r>
              <a:rPr lang="en-US" altLang="zh-CN" sz="3600" dirty="0">
                <a:solidFill>
                  <a:srgbClr val="00B0F0"/>
                </a:solidFill>
                <a:latin typeface="Impact" pitchFamily="34" charset="0"/>
                <a:ea typeface="微软雅黑" pitchFamily="34" charset="-122"/>
              </a:rPr>
              <a:t>1</a:t>
            </a:r>
            <a:endParaRPr lang="zh-CN" altLang="en-US" sz="3600" dirty="0">
              <a:solidFill>
                <a:srgbClr val="00B0F0"/>
              </a:solidFill>
              <a:latin typeface="Impact" pitchFamily="34" charset="0"/>
              <a:ea typeface="微软雅黑" pitchFamily="34" charset="-122"/>
            </a:endParaRPr>
          </a:p>
        </p:txBody>
      </p:sp>
      <p:sp>
        <p:nvSpPr>
          <p:cNvPr id="24" name="矩形 23"/>
          <p:cNvSpPr/>
          <p:nvPr/>
        </p:nvSpPr>
        <p:spPr>
          <a:xfrm>
            <a:off x="5056169" y="2833056"/>
            <a:ext cx="417102" cy="686726"/>
          </a:xfrm>
          <a:prstGeom prst="rect">
            <a:avLst/>
          </a:prstGeom>
        </p:spPr>
        <p:txBody>
          <a:bodyPr wrap="none" anchor="t">
            <a:spAutoFit/>
          </a:bodyPr>
          <a:lstStyle/>
          <a:p>
            <a:pPr algn="ctr">
              <a:lnSpc>
                <a:spcPct val="120000"/>
              </a:lnSpc>
            </a:pPr>
            <a:r>
              <a:rPr lang="en-US" altLang="zh-CN" sz="3600" dirty="0">
                <a:solidFill>
                  <a:srgbClr val="00B0F0"/>
                </a:solidFill>
                <a:latin typeface="Impact" pitchFamily="34" charset="0"/>
                <a:ea typeface="微软雅黑" pitchFamily="34" charset="-122"/>
              </a:rPr>
              <a:t>2</a:t>
            </a:r>
            <a:endParaRPr lang="zh-CN" altLang="en-US" sz="3600" dirty="0">
              <a:solidFill>
                <a:srgbClr val="00B0F0"/>
              </a:solidFill>
              <a:latin typeface="Impact" pitchFamily="34" charset="0"/>
              <a:ea typeface="微软雅黑" pitchFamily="34" charset="-122"/>
            </a:endParaRPr>
          </a:p>
        </p:txBody>
      </p:sp>
      <p:sp>
        <p:nvSpPr>
          <p:cNvPr id="25" name="矩形 24"/>
          <p:cNvSpPr/>
          <p:nvPr/>
        </p:nvSpPr>
        <p:spPr>
          <a:xfrm>
            <a:off x="5049757" y="4087306"/>
            <a:ext cx="429925" cy="686726"/>
          </a:xfrm>
          <a:prstGeom prst="rect">
            <a:avLst/>
          </a:prstGeom>
        </p:spPr>
        <p:txBody>
          <a:bodyPr wrap="none" anchor="t">
            <a:spAutoFit/>
          </a:bodyPr>
          <a:lstStyle/>
          <a:p>
            <a:pPr algn="ctr">
              <a:lnSpc>
                <a:spcPct val="120000"/>
              </a:lnSpc>
            </a:pPr>
            <a:r>
              <a:rPr lang="en-US" altLang="zh-CN" sz="3600" dirty="0">
                <a:solidFill>
                  <a:srgbClr val="00B0F0"/>
                </a:solidFill>
                <a:latin typeface="Impact" pitchFamily="34" charset="0"/>
                <a:ea typeface="微软雅黑" pitchFamily="34" charset="-122"/>
              </a:rPr>
              <a:t>3</a:t>
            </a:r>
            <a:endParaRPr lang="zh-CN" altLang="en-US" sz="3600" dirty="0">
              <a:solidFill>
                <a:srgbClr val="00B0F0"/>
              </a:solidFill>
              <a:latin typeface="Impact" pitchFamily="34" charset="0"/>
              <a:ea typeface="微软雅黑" pitchFamily="34" charset="-122"/>
            </a:endParaRPr>
          </a:p>
        </p:txBody>
      </p:sp>
      <p:sp>
        <p:nvSpPr>
          <p:cNvPr id="26" name="矩形 25"/>
          <p:cNvSpPr/>
          <p:nvPr/>
        </p:nvSpPr>
        <p:spPr>
          <a:xfrm>
            <a:off x="4462799" y="5193853"/>
            <a:ext cx="415498" cy="686726"/>
          </a:xfrm>
          <a:prstGeom prst="rect">
            <a:avLst/>
          </a:prstGeom>
        </p:spPr>
        <p:txBody>
          <a:bodyPr wrap="none" anchor="t">
            <a:spAutoFit/>
          </a:bodyPr>
          <a:lstStyle/>
          <a:p>
            <a:pPr algn="ctr">
              <a:lnSpc>
                <a:spcPct val="120000"/>
              </a:lnSpc>
            </a:pPr>
            <a:r>
              <a:rPr lang="en-US" altLang="zh-CN" sz="3600" dirty="0">
                <a:solidFill>
                  <a:srgbClr val="00B0F0"/>
                </a:solidFill>
                <a:latin typeface="Impact" pitchFamily="34" charset="0"/>
                <a:ea typeface="微软雅黑" pitchFamily="34" charset="-122"/>
              </a:rPr>
              <a:t>4</a:t>
            </a:r>
            <a:endParaRPr lang="zh-CN" altLang="en-US" sz="3600" dirty="0">
              <a:solidFill>
                <a:srgbClr val="00B0F0"/>
              </a:solidFill>
              <a:latin typeface="Impact" pitchFamily="34" charset="0"/>
              <a:ea typeface="微软雅黑" pitchFamily="34" charset="-122"/>
            </a:endParaRPr>
          </a:p>
        </p:txBody>
      </p:sp>
      <p:sp>
        <p:nvSpPr>
          <p:cNvPr id="2" name="文本框 1"/>
          <p:cNvSpPr txBox="1"/>
          <p:nvPr/>
        </p:nvSpPr>
        <p:spPr>
          <a:xfrm>
            <a:off x="5275014" y="1689046"/>
            <a:ext cx="2593688" cy="707886"/>
          </a:xfrm>
          <a:prstGeom prst="rect">
            <a:avLst/>
          </a:prstGeom>
          <a:noFill/>
        </p:spPr>
        <p:txBody>
          <a:bodyPr wrap="square" rtlCol="0">
            <a:spAutoFit/>
          </a:bodyPr>
          <a:lstStyle/>
          <a:p>
            <a:r>
              <a:rPr lang="zh-CN" altLang="en-US" sz="4000" dirty="0">
                <a:latin typeface="微软雅黑" panose="020B0503020204020204" pitchFamily="34" charset="-122"/>
                <a:ea typeface="微软雅黑" panose="020B0503020204020204" pitchFamily="34" charset="-122"/>
              </a:rPr>
              <a:t>团队意识</a:t>
            </a:r>
          </a:p>
        </p:txBody>
      </p:sp>
      <p:sp>
        <p:nvSpPr>
          <p:cNvPr id="27" name="文本框 26"/>
          <p:cNvSpPr txBox="1"/>
          <p:nvPr/>
        </p:nvSpPr>
        <p:spPr>
          <a:xfrm>
            <a:off x="5834508" y="2787250"/>
            <a:ext cx="2593688" cy="707886"/>
          </a:xfrm>
          <a:prstGeom prst="rect">
            <a:avLst/>
          </a:prstGeom>
          <a:noFill/>
        </p:spPr>
        <p:txBody>
          <a:bodyPr wrap="square" rtlCol="0">
            <a:spAutoFit/>
          </a:bodyPr>
          <a:lstStyle/>
          <a:p>
            <a:r>
              <a:rPr lang="zh-CN" altLang="en-US" sz="4000" dirty="0">
                <a:latin typeface="微软雅黑" panose="020B0503020204020204" pitchFamily="34" charset="-122"/>
                <a:ea typeface="微软雅黑" panose="020B0503020204020204" pitchFamily="34" charset="-122"/>
              </a:rPr>
              <a:t>诚信意识</a:t>
            </a:r>
          </a:p>
        </p:txBody>
      </p:sp>
      <p:sp>
        <p:nvSpPr>
          <p:cNvPr id="28" name="文本框 27"/>
          <p:cNvSpPr txBox="1"/>
          <p:nvPr/>
        </p:nvSpPr>
        <p:spPr>
          <a:xfrm>
            <a:off x="5828096" y="4076726"/>
            <a:ext cx="2593688" cy="707886"/>
          </a:xfrm>
          <a:prstGeom prst="rect">
            <a:avLst/>
          </a:prstGeom>
          <a:noFill/>
        </p:spPr>
        <p:txBody>
          <a:bodyPr wrap="square" rtlCol="0">
            <a:spAutoFit/>
          </a:bodyPr>
          <a:lstStyle/>
          <a:p>
            <a:r>
              <a:rPr lang="zh-CN" altLang="en-US" sz="4000" dirty="0">
                <a:latin typeface="微软雅黑" panose="020B0503020204020204" pitchFamily="34" charset="-122"/>
                <a:ea typeface="微软雅黑" panose="020B0503020204020204" pitchFamily="34" charset="-122"/>
              </a:rPr>
              <a:t>节约意识</a:t>
            </a:r>
          </a:p>
        </p:txBody>
      </p:sp>
      <p:sp>
        <p:nvSpPr>
          <p:cNvPr id="29" name="文本框 28"/>
          <p:cNvSpPr txBox="1"/>
          <p:nvPr/>
        </p:nvSpPr>
        <p:spPr>
          <a:xfrm>
            <a:off x="5275014" y="5218500"/>
            <a:ext cx="2593688" cy="707886"/>
          </a:xfrm>
          <a:prstGeom prst="rect">
            <a:avLst/>
          </a:prstGeom>
          <a:noFill/>
        </p:spPr>
        <p:txBody>
          <a:bodyPr wrap="square" rtlCol="0">
            <a:spAutoFit/>
          </a:bodyPr>
          <a:lstStyle/>
          <a:p>
            <a:r>
              <a:rPr lang="zh-CN" altLang="en-US" sz="4000" dirty="0">
                <a:latin typeface="微软雅黑" panose="020B0503020204020204" pitchFamily="34" charset="-122"/>
                <a:ea typeface="微软雅黑" panose="020B0503020204020204" pitchFamily="34" charset="-122"/>
              </a:rPr>
              <a:t>保密意识</a:t>
            </a:r>
          </a:p>
        </p:txBody>
      </p:sp>
      <p:sp>
        <p:nvSpPr>
          <p:cNvPr id="22" name="文本框 21"/>
          <p:cNvSpPr txBox="1"/>
          <p:nvPr/>
        </p:nvSpPr>
        <p:spPr>
          <a:xfrm>
            <a:off x="8629650" y="-933450"/>
            <a:ext cx="877163" cy="369332"/>
          </a:xfrm>
          <a:prstGeom prst="rect">
            <a:avLst/>
          </a:prstGeom>
          <a:noFill/>
        </p:spPr>
        <p:txBody>
          <a:bodyPr wrap="none" rtlCol="0">
            <a:spAutoFit/>
          </a:bodyPr>
          <a:lstStyle/>
          <a:p>
            <a:r>
              <a:rPr lang="zh-CN" altLang="en-US" dirty="0"/>
              <a:t>延迟符</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9840" y="1435269"/>
            <a:ext cx="3657607" cy="4876810"/>
          </a:xfrm>
          <a:prstGeom prst="rect">
            <a:avLst/>
          </a:prstGeom>
        </p:spPr>
      </p:pic>
      <p:sp>
        <p:nvSpPr>
          <p:cNvPr id="30" name="椭圆 29"/>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4152266635"/>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750"/>
                                        <p:tgtEl>
                                          <p:spTgt spid="11"/>
                                        </p:tgtEl>
                                      </p:cBhvr>
                                    </p:animEffect>
                                    <p:anim calcmode="lin" valueType="num">
                                      <p:cBhvr>
                                        <p:cTn id="42" dur="750" fill="hold"/>
                                        <p:tgtEl>
                                          <p:spTgt spid="11"/>
                                        </p:tgtEl>
                                        <p:attrNameLst>
                                          <p:attrName>ppt_x</p:attrName>
                                        </p:attrNameLst>
                                      </p:cBhvr>
                                      <p:tavLst>
                                        <p:tav tm="0">
                                          <p:val>
                                            <p:strVal val="#ppt_x"/>
                                          </p:val>
                                        </p:tav>
                                        <p:tav tm="100000">
                                          <p:val>
                                            <p:strVal val="#ppt_x"/>
                                          </p:val>
                                        </p:tav>
                                      </p:tavLst>
                                    </p:anim>
                                    <p:anim calcmode="lin" valueType="num">
                                      <p:cBhvr>
                                        <p:cTn id="43" dur="7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175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p:tgtEl>
                                          <p:spTgt spid="2"/>
                                        </p:tgtEl>
                                        <p:attrNameLst>
                                          <p:attrName>ppt_x</p:attrName>
                                        </p:attrNameLst>
                                      </p:cBhvr>
                                      <p:tavLst>
                                        <p:tav tm="0">
                                          <p:val>
                                            <p:strVal val="#ppt_x+#ppt_w*1.125000"/>
                                          </p:val>
                                        </p:tav>
                                        <p:tav tm="100000">
                                          <p:val>
                                            <p:strVal val="#ppt_x"/>
                                          </p:val>
                                        </p:tav>
                                      </p:tavLst>
                                    </p:anim>
                                    <p:animEffect transition="in" filter="wipe(left)">
                                      <p:cBhvr>
                                        <p:cTn id="53" dur="500"/>
                                        <p:tgtEl>
                                          <p:spTgt spid="2"/>
                                        </p:tgtEl>
                                      </p:cBhvr>
                                    </p:animEffect>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750"/>
                                        <p:tgtEl>
                                          <p:spTgt spid="14"/>
                                        </p:tgtEl>
                                      </p:cBhvr>
                                    </p:animEffect>
                                    <p:anim calcmode="lin" valueType="num">
                                      <p:cBhvr>
                                        <p:cTn id="58" dur="750" fill="hold"/>
                                        <p:tgtEl>
                                          <p:spTgt spid="14"/>
                                        </p:tgtEl>
                                        <p:attrNameLst>
                                          <p:attrName>ppt_x</p:attrName>
                                        </p:attrNameLst>
                                      </p:cBhvr>
                                      <p:tavLst>
                                        <p:tav tm="0">
                                          <p:val>
                                            <p:strVal val="#ppt_x"/>
                                          </p:val>
                                        </p:tav>
                                        <p:tav tm="100000">
                                          <p:val>
                                            <p:strVal val="#ppt_x"/>
                                          </p:val>
                                        </p:tav>
                                      </p:tavLst>
                                    </p:anim>
                                    <p:anim calcmode="lin" valueType="num">
                                      <p:cBhvr>
                                        <p:cTn id="59" dur="75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125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p:tgtEl>
                                          <p:spTgt spid="27"/>
                                        </p:tgtEl>
                                        <p:attrNameLst>
                                          <p:attrName>ppt_x</p:attrName>
                                        </p:attrNameLst>
                                      </p:cBhvr>
                                      <p:tavLst>
                                        <p:tav tm="0">
                                          <p:val>
                                            <p:strVal val="#ppt_x+#ppt_w*1.125000"/>
                                          </p:val>
                                        </p:tav>
                                        <p:tav tm="100000">
                                          <p:val>
                                            <p:strVal val="#ppt_x"/>
                                          </p:val>
                                        </p:tav>
                                      </p:tavLst>
                                    </p:anim>
                                    <p:animEffect transition="in" filter="wipe(left)">
                                      <p:cBhvr>
                                        <p:cTn id="69" dur="500"/>
                                        <p:tgtEl>
                                          <p:spTgt spid="27"/>
                                        </p:tgtEl>
                                      </p:cBhvr>
                                    </p:animEffect>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750"/>
                                        <p:tgtEl>
                                          <p:spTgt spid="13"/>
                                        </p:tgtEl>
                                      </p:cBhvr>
                                    </p:animEffect>
                                    <p:anim calcmode="lin" valueType="num">
                                      <p:cBhvr>
                                        <p:cTn id="74" dur="750" fill="hold"/>
                                        <p:tgtEl>
                                          <p:spTgt spid="13"/>
                                        </p:tgtEl>
                                        <p:attrNameLst>
                                          <p:attrName>ppt_x</p:attrName>
                                        </p:attrNameLst>
                                      </p:cBhvr>
                                      <p:tavLst>
                                        <p:tav tm="0">
                                          <p:val>
                                            <p:strVal val="#ppt_x"/>
                                          </p:val>
                                        </p:tav>
                                        <p:tav tm="100000">
                                          <p:val>
                                            <p:strVal val="#ppt_x"/>
                                          </p:val>
                                        </p:tav>
                                      </p:tavLst>
                                    </p:anim>
                                    <p:anim calcmode="lin" valueType="num">
                                      <p:cBhvr>
                                        <p:cTn id="75" dur="750" fill="hold"/>
                                        <p:tgtEl>
                                          <p:spTgt spid="13"/>
                                        </p:tgtEl>
                                        <p:attrNameLst>
                                          <p:attrName>ppt_y</p:attrName>
                                        </p:attrNameLst>
                                      </p:cBhvr>
                                      <p:tavLst>
                                        <p:tav tm="0">
                                          <p:val>
                                            <p:strVal val="#ppt_y+.1"/>
                                          </p:val>
                                        </p:tav>
                                        <p:tav tm="100000">
                                          <p:val>
                                            <p:strVal val="#ppt_y"/>
                                          </p:val>
                                        </p:tav>
                                      </p:tavLst>
                                    </p:anim>
                                  </p:childTnLst>
                                </p:cTn>
                              </p:par>
                            </p:childTnLst>
                          </p:cTn>
                        </p:par>
                        <p:par>
                          <p:cTn id="76" fill="hold">
                            <p:stCondLst>
                              <p:cond delay="1250"/>
                            </p:stCondLst>
                            <p:childTnLst>
                              <p:par>
                                <p:cTn id="77" presetID="10"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2"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additive="base">
                                        <p:cTn id="84" dur="500"/>
                                        <p:tgtEl>
                                          <p:spTgt spid="28"/>
                                        </p:tgtEl>
                                        <p:attrNameLst>
                                          <p:attrName>ppt_x</p:attrName>
                                        </p:attrNameLst>
                                      </p:cBhvr>
                                      <p:tavLst>
                                        <p:tav tm="0">
                                          <p:val>
                                            <p:strVal val="#ppt_x+#ppt_w*1.125000"/>
                                          </p:val>
                                        </p:tav>
                                        <p:tav tm="100000">
                                          <p:val>
                                            <p:strVal val="#ppt_x"/>
                                          </p:val>
                                        </p:tav>
                                      </p:tavLst>
                                    </p:anim>
                                    <p:animEffect transition="in" filter="wipe(left)">
                                      <p:cBhvr>
                                        <p:cTn id="85" dur="500"/>
                                        <p:tgtEl>
                                          <p:spTgt spid="28"/>
                                        </p:tgtEl>
                                      </p:cBhvr>
                                    </p:animEffect>
                                  </p:childTnLst>
                                </p:cTn>
                              </p:par>
                            </p:childTnLst>
                          </p:cTn>
                        </p:par>
                        <p:par>
                          <p:cTn id="86" fill="hold">
                            <p:stCondLst>
                              <p:cond delay="500"/>
                            </p:stCondLst>
                            <p:childTnLst>
                              <p:par>
                                <p:cTn id="87" presetID="42" presetClass="entr" presetSubtype="0" fill="hold" grpId="0" nodeType="after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750"/>
                                        <p:tgtEl>
                                          <p:spTgt spid="12"/>
                                        </p:tgtEl>
                                      </p:cBhvr>
                                    </p:animEffect>
                                    <p:anim calcmode="lin" valueType="num">
                                      <p:cBhvr>
                                        <p:cTn id="90" dur="750" fill="hold"/>
                                        <p:tgtEl>
                                          <p:spTgt spid="12"/>
                                        </p:tgtEl>
                                        <p:attrNameLst>
                                          <p:attrName>ppt_x</p:attrName>
                                        </p:attrNameLst>
                                      </p:cBhvr>
                                      <p:tavLst>
                                        <p:tav tm="0">
                                          <p:val>
                                            <p:strVal val="#ppt_x"/>
                                          </p:val>
                                        </p:tav>
                                        <p:tav tm="100000">
                                          <p:val>
                                            <p:strVal val="#ppt_x"/>
                                          </p:val>
                                        </p:tav>
                                      </p:tavLst>
                                    </p:anim>
                                    <p:anim calcmode="lin" valueType="num">
                                      <p:cBhvr>
                                        <p:cTn id="91" dur="750" fill="hold"/>
                                        <p:tgtEl>
                                          <p:spTgt spid="12"/>
                                        </p:tgtEl>
                                        <p:attrNameLst>
                                          <p:attrName>ppt_y</p:attrName>
                                        </p:attrNameLst>
                                      </p:cBhvr>
                                      <p:tavLst>
                                        <p:tav tm="0">
                                          <p:val>
                                            <p:strVal val="#ppt_y+.1"/>
                                          </p:val>
                                        </p:tav>
                                        <p:tav tm="100000">
                                          <p:val>
                                            <p:strVal val="#ppt_y"/>
                                          </p:val>
                                        </p:tav>
                                      </p:tavLst>
                                    </p:anim>
                                  </p:childTnLst>
                                </p:cTn>
                              </p:par>
                            </p:childTnLst>
                          </p:cTn>
                        </p:par>
                        <p:par>
                          <p:cTn id="92" fill="hold">
                            <p:stCondLst>
                              <p:cond delay="1250"/>
                            </p:stCondLst>
                            <p:childTnLst>
                              <p:par>
                                <p:cTn id="93" presetID="10" presetClass="entr" presetSubtype="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childTnLst>
                    </p:cTn>
                  </p:par>
                  <p:par>
                    <p:cTn id="96" fill="hold">
                      <p:stCondLst>
                        <p:cond delay="indefinite"/>
                      </p:stCondLst>
                      <p:childTnLst>
                        <p:par>
                          <p:cTn id="97" fill="hold">
                            <p:stCondLst>
                              <p:cond delay="0"/>
                            </p:stCondLst>
                            <p:childTnLst>
                              <p:par>
                                <p:cTn id="98" presetID="12" presetClass="entr" presetSubtype="2"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 calcmode="lin" valueType="num">
                                      <p:cBhvr additive="base">
                                        <p:cTn id="100" dur="500"/>
                                        <p:tgtEl>
                                          <p:spTgt spid="29"/>
                                        </p:tgtEl>
                                        <p:attrNameLst>
                                          <p:attrName>ppt_x</p:attrName>
                                        </p:attrNameLst>
                                      </p:cBhvr>
                                      <p:tavLst>
                                        <p:tav tm="0">
                                          <p:val>
                                            <p:strVal val="#ppt_x+#ppt_w*1.125000"/>
                                          </p:val>
                                        </p:tav>
                                        <p:tav tm="100000">
                                          <p:val>
                                            <p:strVal val="#ppt_x"/>
                                          </p:val>
                                        </p:tav>
                                      </p:tavLst>
                                    </p:anim>
                                    <p:animEffect transition="in" filter="wipe(left)">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ipe(down)">
                                      <p:cBhvr>
                                        <p:cTn id="106"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12" grpId="0" animBg="1"/>
      <p:bldP spid="13" grpId="0" animBg="1"/>
      <p:bldP spid="14" grpId="0" animBg="1"/>
      <p:bldP spid="23" grpId="0"/>
      <p:bldP spid="24" grpId="0"/>
      <p:bldP spid="25" grpId="0"/>
      <p:bldP spid="26" grpId="0"/>
      <p:bldP spid="2" grpId="0"/>
      <p:bldP spid="27" grpId="0"/>
      <p:bldP spid="28" grpId="0"/>
      <p:bldP spid="29" grpId="0"/>
      <p:bldP spid="22" grpId="0"/>
      <p:bldP spid="30" grpId="0" animBg="1"/>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0" y="1"/>
            <a:ext cx="12192000" cy="19803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a:grpSpLocks/>
          </p:cNvGrpSpPr>
          <p:nvPr/>
        </p:nvGrpSpPr>
        <p:grpSpPr bwMode="auto">
          <a:xfrm>
            <a:off x="0" y="4895783"/>
            <a:ext cx="12192000" cy="1943100"/>
            <a:chOff x="0" y="3274414"/>
            <a:chExt cx="9144000" cy="1457576"/>
          </a:xfrm>
        </p:grpSpPr>
        <p:pic>
          <p:nvPicPr>
            <p:cNvPr id="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76488" y="3318776"/>
              <a:ext cx="2079625" cy="1386317"/>
            </a:xfrm>
            <a:prstGeom prst="rect">
              <a:avLst/>
            </a:prstGeom>
            <a:ln>
              <a:noFill/>
            </a:ln>
            <a:effectLst>
              <a:outerShdw blurRad="292100" dist="139700" dir="2700000" algn="tl" rotWithShape="0">
                <a:srgbClr val="333333">
                  <a:alpha val="65000"/>
                </a:srgbClr>
              </a:outerShdw>
            </a:effectLst>
          </p:spPr>
        </p:pic>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952" y="3291879"/>
              <a:ext cx="2173910" cy="1440111"/>
            </a:xfrm>
            <a:prstGeom prst="rect">
              <a:avLst/>
            </a:prstGeom>
            <a:ln>
              <a:noFill/>
            </a:ln>
            <a:effectLst>
              <a:outerShdw blurRad="292100" dist="139700" dir="2700000" algn="tl" rotWithShape="0">
                <a:srgbClr val="333333">
                  <a:alpha val="65000"/>
                </a:srgbClr>
              </a:outerShdw>
            </a:effectLst>
          </p:spPr>
        </p:pic>
        <p:pic>
          <p:nvPicPr>
            <p:cNvPr id="38"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33900" y="3310640"/>
              <a:ext cx="2303463" cy="14025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913563" y="3332872"/>
              <a:ext cx="2230437" cy="1358124"/>
            </a:xfrm>
            <a:prstGeom prst="rect">
              <a:avLst/>
            </a:prstGeom>
            <a:ln>
              <a:noFill/>
            </a:ln>
            <a:effectLst>
              <a:outerShdw blurRad="292100" dist="139700" dir="2700000" algn="tl" rotWithShape="0">
                <a:srgbClr val="333333">
                  <a:alpha val="65000"/>
                </a:srgbClr>
              </a:outerShdw>
            </a:effectLst>
          </p:spPr>
        </p:pic>
        <p:cxnSp>
          <p:nvCxnSpPr>
            <p:cNvPr id="40" name="直接连接符 39"/>
            <p:cNvCxnSpPr/>
            <p:nvPr/>
          </p:nvCxnSpPr>
          <p:spPr>
            <a:xfrm>
              <a:off x="0" y="3274414"/>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0" y="473199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3060700" y="2899201"/>
            <a:ext cx="1256661" cy="1092153"/>
            <a:chOff x="2694476" y="858160"/>
            <a:chExt cx="1256661" cy="1092153"/>
          </a:xfrm>
        </p:grpSpPr>
        <p:grpSp>
          <p:nvGrpSpPr>
            <p:cNvPr id="8" name="组合 7"/>
            <p:cNvGrpSpPr/>
            <p:nvPr/>
          </p:nvGrpSpPr>
          <p:grpSpPr>
            <a:xfrm>
              <a:off x="2694476" y="858160"/>
              <a:ext cx="1256661" cy="1092153"/>
              <a:chOff x="3112298" y="1278043"/>
              <a:chExt cx="1635013" cy="1420976"/>
            </a:xfrm>
          </p:grpSpPr>
          <p:sp>
            <p:nvSpPr>
              <p:cNvPr id="10"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11"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9" name="文本框 8"/>
            <p:cNvSpPr txBox="1"/>
            <p:nvPr/>
          </p:nvSpPr>
          <p:spPr>
            <a:xfrm>
              <a:off x="2999640" y="1103471"/>
              <a:ext cx="646331" cy="646331"/>
            </a:xfrm>
            <a:prstGeom prst="rect">
              <a:avLst/>
            </a:prstGeom>
            <a:noFill/>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感</a:t>
              </a:r>
            </a:p>
          </p:txBody>
        </p:sp>
      </p:grpSp>
      <p:grpSp>
        <p:nvGrpSpPr>
          <p:cNvPr id="12" name="组合 11"/>
          <p:cNvGrpSpPr/>
          <p:nvPr/>
        </p:nvGrpSpPr>
        <p:grpSpPr>
          <a:xfrm>
            <a:off x="4595388" y="2921600"/>
            <a:ext cx="1256661" cy="1092153"/>
            <a:chOff x="4342918" y="858160"/>
            <a:chExt cx="1256661" cy="1092153"/>
          </a:xfrm>
        </p:grpSpPr>
        <p:grpSp>
          <p:nvGrpSpPr>
            <p:cNvPr id="13" name="组合 12"/>
            <p:cNvGrpSpPr/>
            <p:nvPr/>
          </p:nvGrpSpPr>
          <p:grpSpPr>
            <a:xfrm>
              <a:off x="4342918" y="858160"/>
              <a:ext cx="1256661" cy="1092153"/>
              <a:chOff x="3112298" y="1278043"/>
              <a:chExt cx="1635013" cy="1420976"/>
            </a:xfrm>
          </p:grpSpPr>
          <p:sp>
            <p:nvSpPr>
              <p:cNvPr id="15"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16"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14" name="文本框 13"/>
            <p:cNvSpPr txBox="1"/>
            <p:nvPr/>
          </p:nvSpPr>
          <p:spPr>
            <a:xfrm>
              <a:off x="4664946" y="1103471"/>
              <a:ext cx="646331" cy="646331"/>
            </a:xfrm>
            <a:prstGeom prst="rect">
              <a:avLst/>
            </a:prstGeom>
            <a:noFill/>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谢</a:t>
              </a:r>
            </a:p>
          </p:txBody>
        </p:sp>
      </p:grpSp>
      <p:grpSp>
        <p:nvGrpSpPr>
          <p:cNvPr id="17" name="组合 16"/>
          <p:cNvGrpSpPr/>
          <p:nvPr/>
        </p:nvGrpSpPr>
        <p:grpSpPr>
          <a:xfrm>
            <a:off x="6130076" y="2899201"/>
            <a:ext cx="1256661" cy="1092153"/>
            <a:chOff x="5991360" y="858160"/>
            <a:chExt cx="1256661" cy="1092153"/>
          </a:xfrm>
        </p:grpSpPr>
        <p:grpSp>
          <p:nvGrpSpPr>
            <p:cNvPr id="18" name="组合 17"/>
            <p:cNvGrpSpPr/>
            <p:nvPr/>
          </p:nvGrpSpPr>
          <p:grpSpPr>
            <a:xfrm>
              <a:off x="5991360" y="858160"/>
              <a:ext cx="1256661" cy="1092153"/>
              <a:chOff x="3112298" y="1278043"/>
              <a:chExt cx="1635013" cy="1420976"/>
            </a:xfrm>
          </p:grpSpPr>
          <p:sp>
            <p:nvSpPr>
              <p:cNvPr id="20"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21"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19" name="文本框 18"/>
            <p:cNvSpPr txBox="1"/>
            <p:nvPr/>
          </p:nvSpPr>
          <p:spPr>
            <a:xfrm>
              <a:off x="6330252" y="1103471"/>
              <a:ext cx="646331" cy="646331"/>
            </a:xfrm>
            <a:prstGeom prst="rect">
              <a:avLst/>
            </a:prstGeom>
            <a:noFill/>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观</a:t>
              </a:r>
            </a:p>
          </p:txBody>
        </p:sp>
      </p:grpSp>
      <p:grpSp>
        <p:nvGrpSpPr>
          <p:cNvPr id="22" name="组合 21"/>
          <p:cNvGrpSpPr/>
          <p:nvPr/>
        </p:nvGrpSpPr>
        <p:grpSpPr>
          <a:xfrm>
            <a:off x="7664764" y="2904792"/>
            <a:ext cx="1256661" cy="1092153"/>
            <a:chOff x="7639802" y="858160"/>
            <a:chExt cx="1256661" cy="1092153"/>
          </a:xfrm>
        </p:grpSpPr>
        <p:grpSp>
          <p:nvGrpSpPr>
            <p:cNvPr id="23" name="组合 22"/>
            <p:cNvGrpSpPr/>
            <p:nvPr/>
          </p:nvGrpSpPr>
          <p:grpSpPr>
            <a:xfrm>
              <a:off x="7639802" y="858160"/>
              <a:ext cx="1256661" cy="1092153"/>
              <a:chOff x="3112298" y="1278043"/>
              <a:chExt cx="1635013" cy="1420976"/>
            </a:xfrm>
          </p:grpSpPr>
          <p:sp>
            <p:nvSpPr>
              <p:cNvPr id="25"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26"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24" name="文本框 23"/>
            <p:cNvSpPr txBox="1"/>
            <p:nvPr/>
          </p:nvSpPr>
          <p:spPr>
            <a:xfrm>
              <a:off x="7995558" y="1103471"/>
              <a:ext cx="646331" cy="646331"/>
            </a:xfrm>
            <a:prstGeom prst="rect">
              <a:avLst/>
            </a:prstGeom>
            <a:noFill/>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看</a:t>
              </a:r>
            </a:p>
          </p:txBody>
        </p:sp>
      </p:grpSp>
      <p:sp>
        <p:nvSpPr>
          <p:cNvPr id="3" name="椭圆 2"/>
          <p:cNvSpPr/>
          <p:nvPr/>
        </p:nvSpPr>
        <p:spPr>
          <a:xfrm>
            <a:off x="10705042" y="377769"/>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705042" y="697811"/>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cxnSp>
        <p:nvCxnSpPr>
          <p:cNvPr id="28" name="直接连接符 27"/>
          <p:cNvCxnSpPr/>
          <p:nvPr/>
        </p:nvCxnSpPr>
        <p:spPr>
          <a:xfrm>
            <a:off x="2665927" y="991673"/>
            <a:ext cx="80391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849153"/>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5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75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1750"/>
                            </p:stCondLst>
                            <p:childTnLst>
                              <p:par>
                                <p:cTn id="46" presetID="2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right)">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燕尾形 6"/>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文本框 7"/>
          <p:cNvSpPr txBox="1"/>
          <p:nvPr/>
        </p:nvSpPr>
        <p:spPr>
          <a:xfrm>
            <a:off x="709386" y="93508"/>
            <a:ext cx="177805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01</a:t>
            </a:r>
            <a:r>
              <a:rPr lang="zh-CN" altLang="en-US" sz="2400" dirty="0">
                <a:solidFill>
                  <a:schemeClr val="bg1"/>
                </a:solidFill>
                <a:latin typeface="微软雅黑" panose="020B0503020204020204" pitchFamily="34" charset="-122"/>
                <a:ea typeface="微软雅黑" panose="020B0503020204020204" pitchFamily="34" charset="-122"/>
              </a:rPr>
              <a:t>入职流程</a:t>
            </a:r>
          </a:p>
        </p:txBody>
      </p:sp>
      <p:grpSp>
        <p:nvGrpSpPr>
          <p:cNvPr id="43" name="组合 42"/>
          <p:cNvGrpSpPr>
            <a:grpSpLocks/>
          </p:cNvGrpSpPr>
          <p:nvPr/>
        </p:nvGrpSpPr>
        <p:grpSpPr bwMode="auto">
          <a:xfrm>
            <a:off x="8061329" y="1712507"/>
            <a:ext cx="2302933" cy="3122084"/>
            <a:chOff x="4833020" y="1670350"/>
            <a:chExt cx="1728192" cy="2341560"/>
          </a:xfrm>
        </p:grpSpPr>
        <p:sp>
          <p:nvSpPr>
            <p:cNvPr id="44" name="矩形 43"/>
            <p:cNvSpPr/>
            <p:nvPr/>
          </p:nvSpPr>
          <p:spPr>
            <a:xfrm>
              <a:off x="4833020" y="1671938"/>
              <a:ext cx="1728192" cy="2339972"/>
            </a:xfrm>
            <a:prstGeom prst="rect">
              <a:avLst/>
            </a:prstGeom>
            <a:noFill/>
            <a:ln w="6350">
              <a:solidFill>
                <a:srgbClr val="1C20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45" name="矩形 44"/>
            <p:cNvSpPr/>
            <p:nvPr/>
          </p:nvSpPr>
          <p:spPr>
            <a:xfrm>
              <a:off x="4833116" y="1670350"/>
              <a:ext cx="1728000" cy="360000"/>
            </a:xfrm>
            <a:prstGeom prst="rect">
              <a:avLst/>
            </a:prstGeom>
            <a:solidFill>
              <a:srgbClr val="00B0F0"/>
            </a:solidFill>
            <a:ln>
              <a:noFill/>
            </a:ln>
            <a:effectLst>
              <a:outerShdw blurRad="152400" dist="50800" dir="5400000" algn="ctr" rotWithShape="0">
                <a:srgbClr val="000000">
                  <a:alpha val="91000"/>
                </a:srgbClr>
              </a:outerShdw>
            </a:effectLst>
          </p:spPr>
          <p:style>
            <a:lnRef idx="1">
              <a:schemeClr val="accent5"/>
            </a:lnRef>
            <a:fillRef idx="3">
              <a:schemeClr val="accent5"/>
            </a:fillRef>
            <a:effectRef idx="2">
              <a:schemeClr val="accent5"/>
            </a:effectRef>
            <a:fontRef idx="minor">
              <a:schemeClr val="lt1"/>
            </a:fontRef>
          </p:style>
          <p:txBody>
            <a:bodyPr lIns="144188" tIns="144188" rIns="144188" bIns="144188" spcCol="1270" anchor="ctr"/>
            <a:lstStyle/>
            <a:p>
              <a:pPr algn="ctr" defTabSz="1185304">
                <a:lnSpc>
                  <a:spcPct val="90000"/>
                </a:lnSpc>
                <a:spcAft>
                  <a:spcPct val="35000"/>
                </a:spcAft>
                <a:defRPr/>
              </a:pPr>
              <a:r>
                <a:rPr lang="zh-CN" altLang="en-US" sz="2400" dirty="0">
                  <a:solidFill>
                    <a:schemeClr val="bg1"/>
                  </a:solidFill>
                  <a:latin typeface="微软雅黑" panose="020B0503020204020204" pitchFamily="34" charset="-122"/>
                  <a:ea typeface="微软雅黑" panose="020B0503020204020204" pitchFamily="34" charset="-122"/>
                </a:rPr>
                <a:t>进入试用期</a:t>
              </a:r>
              <a:endParaRPr lang="zh-CN" altLang="en-US" sz="2400" dirty="0">
                <a:latin typeface="微软雅黑" pitchFamily="34" charset="-122"/>
                <a:ea typeface="微软雅黑" pitchFamily="34" charset="-122"/>
              </a:endParaRPr>
            </a:p>
          </p:txBody>
        </p:sp>
        <p:sp>
          <p:nvSpPr>
            <p:cNvPr id="46" name="矩形 13"/>
            <p:cNvSpPr>
              <a:spLocks noChangeArrowheads="1"/>
            </p:cNvSpPr>
            <p:nvPr/>
          </p:nvSpPr>
          <p:spPr bwMode="auto">
            <a:xfrm>
              <a:off x="4851116" y="2252654"/>
              <a:ext cx="1692000" cy="136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867">
                  <a:latin typeface="微软雅黑" panose="020B0503020204020204" pitchFamily="34" charset="-122"/>
                  <a:ea typeface="微软雅黑" panose="020B0503020204020204" pitchFamily="34" charset="-122"/>
                </a:rPr>
                <a:t>1</a:t>
              </a:r>
              <a:r>
                <a:rPr lang="zh-CN" altLang="en-US" sz="1867">
                  <a:latin typeface="微软雅黑" panose="020B0503020204020204" pitchFamily="34" charset="-122"/>
                  <a:ea typeface="微软雅黑" panose="020B0503020204020204" pitchFamily="34" charset="-122"/>
                </a:rPr>
                <a:t>、提交转正申请</a:t>
              </a:r>
            </a:p>
            <a:p>
              <a:pPr eaLnBrk="1" hangingPunct="1">
                <a:lnSpc>
                  <a:spcPct val="150000"/>
                </a:lnSpc>
              </a:pPr>
              <a:r>
                <a:rPr lang="en-US" altLang="zh-CN" sz="1867">
                  <a:latin typeface="微软雅黑" panose="020B0503020204020204" pitchFamily="34" charset="-122"/>
                  <a:ea typeface="微软雅黑" panose="020B0503020204020204" pitchFamily="34" charset="-122"/>
                </a:rPr>
                <a:t>2</a:t>
              </a:r>
              <a:r>
                <a:rPr lang="zh-CN" altLang="en-US" sz="1867">
                  <a:latin typeface="微软雅黑" panose="020B0503020204020204" pitchFamily="34" charset="-122"/>
                  <a:ea typeface="微软雅黑" panose="020B0503020204020204" pitchFamily="34" charset="-122"/>
                </a:rPr>
                <a:t>、评估转正申请</a:t>
              </a:r>
            </a:p>
            <a:p>
              <a:pPr eaLnBrk="1" hangingPunct="1">
                <a:lnSpc>
                  <a:spcPct val="150000"/>
                </a:lnSpc>
              </a:pPr>
              <a:r>
                <a:rPr lang="en-US" altLang="zh-CN" sz="1867">
                  <a:latin typeface="微软雅黑" panose="020B0503020204020204" pitchFamily="34" charset="-122"/>
                  <a:ea typeface="微软雅黑" panose="020B0503020204020204" pitchFamily="34" charset="-122"/>
                </a:rPr>
                <a:t>3</a:t>
              </a:r>
              <a:r>
                <a:rPr lang="zh-CN" altLang="en-US" sz="1867">
                  <a:latin typeface="微软雅黑" panose="020B0503020204020204" pitchFamily="34" charset="-122"/>
                  <a:ea typeface="微软雅黑" panose="020B0503020204020204" pitchFamily="34" charset="-122"/>
                </a:rPr>
                <a:t>、转正员工面谈</a:t>
              </a:r>
            </a:p>
            <a:p>
              <a:pPr eaLnBrk="1" hangingPunct="1">
                <a:lnSpc>
                  <a:spcPct val="150000"/>
                </a:lnSpc>
              </a:pPr>
              <a:r>
                <a:rPr lang="en-US" altLang="zh-CN" sz="1867">
                  <a:latin typeface="微软雅黑" panose="020B0503020204020204" pitchFamily="34" charset="-122"/>
                  <a:ea typeface="微软雅黑" panose="020B0503020204020204" pitchFamily="34" charset="-122"/>
                </a:rPr>
                <a:t>4</a:t>
              </a:r>
              <a:r>
                <a:rPr lang="zh-CN" altLang="en-US" sz="1867">
                  <a:latin typeface="微软雅黑" panose="020B0503020204020204" pitchFamily="34" charset="-122"/>
                  <a:ea typeface="微软雅黑" panose="020B0503020204020204" pitchFamily="34" charset="-122"/>
                </a:rPr>
                <a:t>、签订劳动合同</a:t>
              </a:r>
            </a:p>
          </p:txBody>
        </p:sp>
      </p:grpSp>
      <p:grpSp>
        <p:nvGrpSpPr>
          <p:cNvPr id="47" name="组合 46"/>
          <p:cNvGrpSpPr>
            <a:grpSpLocks/>
          </p:cNvGrpSpPr>
          <p:nvPr/>
        </p:nvGrpSpPr>
        <p:grpSpPr bwMode="auto">
          <a:xfrm>
            <a:off x="4646085" y="2466734"/>
            <a:ext cx="3052532" cy="3122084"/>
            <a:chOff x="2681780" y="1670350"/>
            <a:chExt cx="2290733" cy="2341560"/>
          </a:xfrm>
        </p:grpSpPr>
        <p:sp>
          <p:nvSpPr>
            <p:cNvPr id="48" name="矩形 47"/>
            <p:cNvSpPr/>
            <p:nvPr/>
          </p:nvSpPr>
          <p:spPr>
            <a:xfrm>
              <a:off x="2681780" y="1671938"/>
              <a:ext cx="1728207" cy="2339972"/>
            </a:xfrm>
            <a:prstGeom prst="rect">
              <a:avLst/>
            </a:prstGeom>
            <a:noFill/>
            <a:ln w="6350">
              <a:solidFill>
                <a:srgbClr val="1C20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49" name="矩形 48"/>
            <p:cNvSpPr/>
            <p:nvPr/>
          </p:nvSpPr>
          <p:spPr>
            <a:xfrm>
              <a:off x="2681876" y="1670350"/>
              <a:ext cx="1728000" cy="360000"/>
            </a:xfrm>
            <a:prstGeom prst="rect">
              <a:avLst/>
            </a:prstGeom>
            <a:solidFill>
              <a:srgbClr val="00B0F0"/>
            </a:solidFill>
            <a:ln>
              <a:noFill/>
            </a:ln>
            <a:effectLst>
              <a:outerShdw blurRad="152400" dist="50800" dir="5400000" algn="ctr" rotWithShape="0">
                <a:srgbClr val="000000">
                  <a:alpha val="91000"/>
                </a:srgbClr>
              </a:outerShdw>
            </a:effectLst>
          </p:spPr>
          <p:style>
            <a:lnRef idx="1">
              <a:schemeClr val="accent1"/>
            </a:lnRef>
            <a:fillRef idx="3">
              <a:schemeClr val="accent1"/>
            </a:fillRef>
            <a:effectRef idx="2">
              <a:schemeClr val="accent1"/>
            </a:effectRef>
            <a:fontRef idx="minor">
              <a:schemeClr val="lt1"/>
            </a:fontRef>
          </p:style>
          <p:txBody>
            <a:bodyPr lIns="144188" tIns="144188" rIns="144188" bIns="144188" spcCol="1270" anchor="ctr"/>
            <a:lstStyle/>
            <a:p>
              <a:pPr algn="ctr" defTabSz="1185304">
                <a:lnSpc>
                  <a:spcPct val="90000"/>
                </a:lnSpc>
                <a:spcAft>
                  <a:spcPct val="35000"/>
                </a:spcAft>
                <a:defRPr/>
              </a:pPr>
              <a:r>
                <a:rPr lang="zh-CN" altLang="en-US" sz="2400" dirty="0">
                  <a:solidFill>
                    <a:schemeClr val="bg1"/>
                  </a:solidFill>
                  <a:latin typeface="微软雅黑" panose="020B0503020204020204" pitchFamily="34" charset="-122"/>
                  <a:ea typeface="微软雅黑" panose="020B0503020204020204" pitchFamily="34" charset="-122"/>
                </a:rPr>
                <a:t>入职培训</a:t>
              </a:r>
              <a:endParaRPr lang="zh-CN" altLang="en-US" sz="2400" dirty="0">
                <a:latin typeface="微软雅黑" pitchFamily="34" charset="-122"/>
                <a:ea typeface="微软雅黑" pitchFamily="34" charset="-122"/>
              </a:endParaRPr>
            </a:p>
          </p:txBody>
        </p:sp>
        <p:sp>
          <p:nvSpPr>
            <p:cNvPr id="50" name="矩形 12"/>
            <p:cNvSpPr>
              <a:spLocks noChangeArrowheads="1"/>
            </p:cNvSpPr>
            <p:nvPr/>
          </p:nvSpPr>
          <p:spPr bwMode="auto">
            <a:xfrm>
              <a:off x="2681876" y="2252654"/>
              <a:ext cx="1728000" cy="103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867">
                  <a:latin typeface="微软雅黑" panose="020B0503020204020204" pitchFamily="34" charset="-122"/>
                  <a:ea typeface="微软雅黑" panose="020B0503020204020204" pitchFamily="34" charset="-122"/>
                </a:rPr>
                <a:t>1</a:t>
              </a:r>
              <a:r>
                <a:rPr lang="zh-CN" altLang="en-US" sz="1867">
                  <a:latin typeface="微软雅黑" panose="020B0503020204020204" pitchFamily="34" charset="-122"/>
                  <a:ea typeface="微软雅黑" panose="020B0503020204020204" pitchFamily="34" charset="-122"/>
                </a:rPr>
                <a:t>、签订试用期合同</a:t>
              </a:r>
            </a:p>
            <a:p>
              <a:pPr eaLnBrk="1" hangingPunct="1">
                <a:lnSpc>
                  <a:spcPct val="150000"/>
                </a:lnSpc>
              </a:pPr>
              <a:r>
                <a:rPr lang="en-US" altLang="zh-CN" sz="1867">
                  <a:latin typeface="微软雅黑" panose="020B0503020204020204" pitchFamily="34" charset="-122"/>
                  <a:ea typeface="微软雅黑" panose="020B0503020204020204" pitchFamily="34" charset="-122"/>
                </a:rPr>
                <a:t>2</a:t>
              </a:r>
              <a:r>
                <a:rPr lang="zh-CN" altLang="en-US" sz="1867">
                  <a:latin typeface="微软雅黑" panose="020B0503020204020204" pitchFamily="34" charset="-122"/>
                  <a:ea typeface="微软雅黑" panose="020B0503020204020204" pitchFamily="34" charset="-122"/>
                </a:rPr>
                <a:t>、进入试用期</a:t>
              </a:r>
              <a:endParaRPr lang="en-US" altLang="zh-CN" sz="1867">
                <a:latin typeface="微软雅黑" panose="020B0503020204020204" pitchFamily="34" charset="-122"/>
                <a:ea typeface="微软雅黑" panose="020B0503020204020204" pitchFamily="34" charset="-122"/>
              </a:endParaRPr>
            </a:p>
            <a:p>
              <a:pPr eaLnBrk="1" hangingPunct="1">
                <a:lnSpc>
                  <a:spcPct val="150000"/>
                </a:lnSpc>
              </a:pPr>
              <a:r>
                <a:rPr lang="en-US" altLang="zh-CN" sz="1867">
                  <a:latin typeface="微软雅黑" panose="020B0503020204020204" pitchFamily="34" charset="-122"/>
                  <a:ea typeface="微软雅黑" panose="020B0503020204020204" pitchFamily="34" charset="-122"/>
                </a:rPr>
                <a:t>3</a:t>
              </a:r>
              <a:r>
                <a:rPr lang="zh-CN" altLang="en-US" sz="1867">
                  <a:latin typeface="微软雅黑" panose="020B0503020204020204" pitchFamily="34" charset="-122"/>
                  <a:ea typeface="微软雅黑" panose="020B0503020204020204" pitchFamily="34" charset="-122"/>
                </a:rPr>
                <a:t>、办理社保五险</a:t>
              </a:r>
            </a:p>
          </p:txBody>
        </p:sp>
        <p:sp>
          <p:nvSpPr>
            <p:cNvPr id="51" name="燕尾形 50"/>
            <p:cNvSpPr/>
            <p:nvPr/>
          </p:nvSpPr>
          <p:spPr>
            <a:xfrm>
              <a:off x="4603998" y="2390332"/>
              <a:ext cx="216026" cy="431799"/>
            </a:xfrm>
            <a:prstGeom prst="chevron">
              <a:avLst/>
            </a:prstGeom>
            <a:solidFill>
              <a:srgbClr val="00B0F0"/>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52" name="燕尾形 51"/>
            <p:cNvSpPr/>
            <p:nvPr/>
          </p:nvSpPr>
          <p:spPr>
            <a:xfrm>
              <a:off x="4756487" y="2390332"/>
              <a:ext cx="216026" cy="431799"/>
            </a:xfrm>
            <a:prstGeom prst="chevron">
              <a:avLst/>
            </a:prstGeom>
            <a:solidFill>
              <a:srgbClr val="00B0F0"/>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grpSp>
        <p:nvGrpSpPr>
          <p:cNvPr id="53" name="组合 52"/>
          <p:cNvGrpSpPr>
            <a:grpSpLocks/>
          </p:cNvGrpSpPr>
          <p:nvPr/>
        </p:nvGrpSpPr>
        <p:grpSpPr bwMode="auto">
          <a:xfrm>
            <a:off x="1228725" y="3431420"/>
            <a:ext cx="3106614" cy="3122084"/>
            <a:chOff x="395536" y="1670350"/>
            <a:chExt cx="2329154" cy="2341560"/>
          </a:xfrm>
        </p:grpSpPr>
        <p:grpSp>
          <p:nvGrpSpPr>
            <p:cNvPr id="54" name="组合 23"/>
            <p:cNvGrpSpPr>
              <a:grpSpLocks/>
            </p:cNvGrpSpPr>
            <p:nvPr/>
          </p:nvGrpSpPr>
          <p:grpSpPr bwMode="auto">
            <a:xfrm>
              <a:off x="395536" y="1670350"/>
              <a:ext cx="1728189" cy="2341560"/>
              <a:chOff x="395536" y="1670350"/>
              <a:chExt cx="1728189" cy="2341560"/>
            </a:xfrm>
          </p:grpSpPr>
          <p:sp>
            <p:nvSpPr>
              <p:cNvPr id="57" name="矩形 56"/>
              <p:cNvSpPr/>
              <p:nvPr/>
            </p:nvSpPr>
            <p:spPr>
              <a:xfrm>
                <a:off x="395536" y="1671938"/>
                <a:ext cx="1728189" cy="2339972"/>
              </a:xfrm>
              <a:prstGeom prst="rect">
                <a:avLst/>
              </a:prstGeom>
              <a:noFill/>
              <a:ln w="6350">
                <a:solidFill>
                  <a:srgbClr val="1C20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58" name="矩形 57"/>
              <p:cNvSpPr/>
              <p:nvPr/>
            </p:nvSpPr>
            <p:spPr>
              <a:xfrm>
                <a:off x="395632" y="1670350"/>
                <a:ext cx="1728000" cy="360000"/>
              </a:xfrm>
              <a:prstGeom prst="rect">
                <a:avLst/>
              </a:prstGeom>
              <a:solidFill>
                <a:srgbClr val="00B0F0"/>
              </a:solidFill>
              <a:ln>
                <a:noFill/>
              </a:ln>
              <a:effectLst>
                <a:outerShdw blurRad="152400" dist="50800" dir="5400000" algn="ctr" rotWithShape="0">
                  <a:srgbClr val="000000">
                    <a:alpha val="91000"/>
                  </a:srgbClr>
                </a:outerShdw>
              </a:effectLst>
            </p:spPr>
            <p:style>
              <a:lnRef idx="1">
                <a:schemeClr val="accent3"/>
              </a:lnRef>
              <a:fillRef idx="3">
                <a:schemeClr val="accent3"/>
              </a:fillRef>
              <a:effectRef idx="2">
                <a:schemeClr val="accent3"/>
              </a:effectRef>
              <a:fontRef idx="minor">
                <a:schemeClr val="lt1"/>
              </a:fontRef>
            </p:style>
            <p:txBody>
              <a:bodyPr lIns="144188" tIns="144188" rIns="144188" bIns="144188" spcCol="1270" anchor="ctr"/>
              <a:lstStyle/>
              <a:p>
                <a:pPr algn="ctr" defTabSz="1185304">
                  <a:lnSpc>
                    <a:spcPct val="90000"/>
                  </a:lnSpc>
                  <a:spcAft>
                    <a:spcPct val="35000"/>
                  </a:spcAft>
                  <a:defRPr/>
                </a:pPr>
                <a:r>
                  <a:rPr lang="zh-CN" altLang="en-US" sz="2400" dirty="0">
                    <a:latin typeface="微软雅黑" pitchFamily="34" charset="-122"/>
                    <a:ea typeface="微软雅黑" pitchFamily="34" charset="-122"/>
                  </a:rPr>
                  <a:t>  进入公司流程</a:t>
                </a:r>
              </a:p>
            </p:txBody>
          </p:sp>
          <p:sp>
            <p:nvSpPr>
              <p:cNvPr id="59" name="矩形 11"/>
              <p:cNvSpPr>
                <a:spLocks noChangeArrowheads="1"/>
              </p:cNvSpPr>
              <p:nvPr/>
            </p:nvSpPr>
            <p:spPr bwMode="auto">
              <a:xfrm>
                <a:off x="395632" y="2252654"/>
                <a:ext cx="1728000" cy="168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867">
                    <a:latin typeface="微软雅黑" panose="020B0503020204020204" pitchFamily="34" charset="-122"/>
                    <a:ea typeface="微软雅黑" panose="020B0503020204020204" pitchFamily="34" charset="-122"/>
                  </a:rPr>
                  <a:t>1</a:t>
                </a:r>
                <a:r>
                  <a:rPr lang="zh-CN" altLang="en-US" sz="1867">
                    <a:latin typeface="微软雅黑" panose="020B0503020204020204" pitchFamily="34" charset="-122"/>
                    <a:ea typeface="微软雅黑" panose="020B0503020204020204" pitchFamily="34" charset="-122"/>
                  </a:rPr>
                  <a:t>、提交入职资料</a:t>
                </a:r>
              </a:p>
              <a:p>
                <a:pPr eaLnBrk="1" hangingPunct="1">
                  <a:lnSpc>
                    <a:spcPct val="150000"/>
                  </a:lnSpc>
                </a:pPr>
                <a:r>
                  <a:rPr lang="en-US" altLang="zh-CN" sz="1867">
                    <a:latin typeface="微软雅黑" panose="020B0503020204020204" pitchFamily="34" charset="-122"/>
                    <a:ea typeface="微软雅黑" panose="020B0503020204020204" pitchFamily="34" charset="-122"/>
                  </a:rPr>
                  <a:t>2</a:t>
                </a:r>
                <a:r>
                  <a:rPr lang="zh-CN" altLang="en-US" sz="1867">
                    <a:latin typeface="微软雅黑" panose="020B0503020204020204" pitchFamily="34" charset="-122"/>
                    <a:ea typeface="微软雅黑" panose="020B0503020204020204" pitchFamily="34" charset="-122"/>
                  </a:rPr>
                  <a:t>、办理入职手续</a:t>
                </a:r>
              </a:p>
              <a:p>
                <a:pPr eaLnBrk="1" hangingPunct="1">
                  <a:lnSpc>
                    <a:spcPct val="150000"/>
                  </a:lnSpc>
                </a:pPr>
                <a:r>
                  <a:rPr lang="en-US" altLang="zh-CN" sz="1867">
                    <a:latin typeface="微软雅黑" panose="020B0503020204020204" pitchFamily="34" charset="-122"/>
                    <a:ea typeface="微软雅黑" panose="020B0503020204020204" pitchFamily="34" charset="-122"/>
                  </a:rPr>
                  <a:t>3</a:t>
                </a:r>
                <a:r>
                  <a:rPr lang="zh-CN" altLang="en-US" sz="1867">
                    <a:latin typeface="微软雅黑" panose="020B0503020204020204" pitchFamily="34" charset="-122"/>
                    <a:ea typeface="微软雅黑" panose="020B0503020204020204" pitchFamily="34" charset="-122"/>
                  </a:rPr>
                  <a:t>、录入指纹考勤</a:t>
                </a:r>
                <a:endParaRPr lang="en-US" altLang="zh-CN" sz="1867">
                  <a:latin typeface="微软雅黑" panose="020B0503020204020204" pitchFamily="34" charset="-122"/>
                  <a:ea typeface="微软雅黑" panose="020B0503020204020204" pitchFamily="34" charset="-122"/>
                </a:endParaRPr>
              </a:p>
              <a:p>
                <a:pPr eaLnBrk="1" hangingPunct="1">
                  <a:lnSpc>
                    <a:spcPct val="150000"/>
                  </a:lnSpc>
                </a:pPr>
                <a:r>
                  <a:rPr lang="en-US" altLang="zh-CN" sz="1867">
                    <a:latin typeface="微软雅黑" panose="020B0503020204020204" pitchFamily="34" charset="-122"/>
                    <a:ea typeface="微软雅黑" panose="020B0503020204020204" pitchFamily="34" charset="-122"/>
                  </a:rPr>
                  <a:t>4</a:t>
                </a:r>
                <a:r>
                  <a:rPr lang="zh-CN" altLang="en-US" sz="1867">
                    <a:latin typeface="微软雅黑" panose="020B0503020204020204" pitchFamily="34" charset="-122"/>
                    <a:ea typeface="微软雅黑" panose="020B0503020204020204" pitchFamily="34" charset="-122"/>
                  </a:rPr>
                  <a:t>、提交体检报告</a:t>
                </a:r>
                <a:endParaRPr lang="en-US" altLang="zh-CN" sz="1867">
                  <a:latin typeface="微软雅黑" panose="020B0503020204020204" pitchFamily="34" charset="-122"/>
                  <a:ea typeface="微软雅黑" panose="020B0503020204020204" pitchFamily="34" charset="-122"/>
                </a:endParaRPr>
              </a:p>
              <a:p>
                <a:pPr eaLnBrk="1" hangingPunct="1">
                  <a:lnSpc>
                    <a:spcPct val="150000"/>
                  </a:lnSpc>
                </a:pPr>
                <a:r>
                  <a:rPr lang="en-US" altLang="zh-CN" sz="1867">
                    <a:latin typeface="微软雅黑" panose="020B0503020204020204" pitchFamily="34" charset="-122"/>
                    <a:ea typeface="微软雅黑" panose="020B0503020204020204" pitchFamily="34" charset="-122"/>
                  </a:rPr>
                  <a:t>5</a:t>
                </a:r>
                <a:r>
                  <a:rPr lang="zh-CN" altLang="en-US" sz="1867">
                    <a:latin typeface="微软雅黑" panose="020B0503020204020204" pitchFamily="34" charset="-122"/>
                    <a:ea typeface="微软雅黑" panose="020B0503020204020204" pitchFamily="34" charset="-122"/>
                  </a:rPr>
                  <a:t>、参加入职培训</a:t>
                </a:r>
              </a:p>
            </p:txBody>
          </p:sp>
        </p:grpSp>
        <p:sp>
          <p:nvSpPr>
            <p:cNvPr id="55" name="燕尾形 54"/>
            <p:cNvSpPr/>
            <p:nvPr/>
          </p:nvSpPr>
          <p:spPr>
            <a:xfrm>
              <a:off x="2356517" y="2343870"/>
              <a:ext cx="215825" cy="431799"/>
            </a:xfrm>
            <a:prstGeom prst="chevron">
              <a:avLst/>
            </a:prstGeom>
            <a:solidFill>
              <a:srgbClr val="00B0F0"/>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56" name="燕尾形 55"/>
            <p:cNvSpPr/>
            <p:nvPr/>
          </p:nvSpPr>
          <p:spPr>
            <a:xfrm>
              <a:off x="2508865" y="2343870"/>
              <a:ext cx="215825" cy="431799"/>
            </a:xfrm>
            <a:prstGeom prst="chevron">
              <a:avLst/>
            </a:prstGeom>
            <a:solidFill>
              <a:srgbClr val="00B0F0"/>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grpSp>
        <p:nvGrpSpPr>
          <p:cNvPr id="60" name="组合 59"/>
          <p:cNvGrpSpPr/>
          <p:nvPr/>
        </p:nvGrpSpPr>
        <p:grpSpPr>
          <a:xfrm>
            <a:off x="388047" y="2726444"/>
            <a:ext cx="1154180" cy="1113548"/>
            <a:chOff x="2380626" y="1442156"/>
            <a:chExt cx="922019" cy="889560"/>
          </a:xfrm>
        </p:grpSpPr>
        <p:sp>
          <p:nvSpPr>
            <p:cNvPr id="61" name="椭圆 60"/>
            <p:cNvSpPr/>
            <p:nvPr/>
          </p:nvSpPr>
          <p:spPr>
            <a:xfrm>
              <a:off x="238062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862" tIns="45431" rIns="90862" bIns="45431" anchor="ctr"/>
            <a:lstStyle/>
            <a:p>
              <a:pPr algn="ctr">
                <a:defRPr/>
              </a:pPr>
              <a:endParaRPr lang="zh-CN" altLang="en-US" sz="3004"/>
            </a:p>
          </p:txBody>
        </p:sp>
        <p:sp>
          <p:nvSpPr>
            <p:cNvPr id="62" name="椭圆 61"/>
            <p:cNvSpPr/>
            <p:nvPr/>
          </p:nvSpPr>
          <p:spPr>
            <a:xfrm>
              <a:off x="2482363" y="1542693"/>
              <a:ext cx="697492" cy="688836"/>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0862" tIns="45431" rIns="90862" bIns="45431" anchor="ctr"/>
            <a:lstStyle/>
            <a:p>
              <a:pPr algn="ctr">
                <a:defRPr/>
              </a:pPr>
              <a:endParaRPr lang="zh-CN" altLang="en-US" sz="3004"/>
            </a:p>
          </p:txBody>
        </p:sp>
        <p:grpSp>
          <p:nvGrpSpPr>
            <p:cNvPr id="63" name="组合 151"/>
            <p:cNvGrpSpPr>
              <a:grpSpLocks/>
            </p:cNvGrpSpPr>
            <p:nvPr/>
          </p:nvGrpSpPr>
          <p:grpSpPr bwMode="auto">
            <a:xfrm>
              <a:off x="2651990" y="1692712"/>
              <a:ext cx="650655" cy="591324"/>
              <a:chOff x="5722963" y="2742165"/>
              <a:chExt cx="500063" cy="460375"/>
            </a:xfrm>
          </p:grpSpPr>
          <p:sp>
            <p:nvSpPr>
              <p:cNvPr id="64"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3004"/>
              </a:p>
            </p:txBody>
          </p:sp>
          <p:sp>
            <p:nvSpPr>
              <p:cNvPr id="6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sz="3004"/>
              </a:p>
            </p:txBody>
          </p:sp>
          <p:sp>
            <p:nvSpPr>
              <p:cNvPr id="66"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sz="3004"/>
              </a:p>
            </p:txBody>
          </p:sp>
        </p:grpSp>
      </p:grpSp>
      <p:grpSp>
        <p:nvGrpSpPr>
          <p:cNvPr id="67" name="组合 66"/>
          <p:cNvGrpSpPr/>
          <p:nvPr/>
        </p:nvGrpSpPr>
        <p:grpSpPr>
          <a:xfrm>
            <a:off x="3870326" y="1804361"/>
            <a:ext cx="1167366" cy="1113548"/>
            <a:chOff x="6279086" y="1442156"/>
            <a:chExt cx="932553" cy="889560"/>
          </a:xfrm>
        </p:grpSpPr>
        <p:sp>
          <p:nvSpPr>
            <p:cNvPr id="68" name="椭圆 67"/>
            <p:cNvSpPr/>
            <p:nvPr/>
          </p:nvSpPr>
          <p:spPr>
            <a:xfrm>
              <a:off x="627908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862" tIns="45431" rIns="90862" bIns="45431" anchor="ctr"/>
            <a:lstStyle/>
            <a:p>
              <a:pPr algn="ctr">
                <a:defRPr/>
              </a:pPr>
              <a:endParaRPr lang="zh-CN" altLang="en-US" sz="3004"/>
            </a:p>
          </p:txBody>
        </p:sp>
        <p:sp>
          <p:nvSpPr>
            <p:cNvPr id="69" name="椭圆 68"/>
            <p:cNvSpPr/>
            <p:nvPr/>
          </p:nvSpPr>
          <p:spPr>
            <a:xfrm>
              <a:off x="6379964" y="1542693"/>
              <a:ext cx="698758" cy="688836"/>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0862" tIns="45431" rIns="90862" bIns="45431" anchor="ctr"/>
            <a:lstStyle/>
            <a:p>
              <a:pPr algn="ctr">
                <a:defRPr/>
              </a:pPr>
              <a:endParaRPr lang="zh-CN" altLang="en-US" sz="3004"/>
            </a:p>
          </p:txBody>
        </p:sp>
        <p:grpSp>
          <p:nvGrpSpPr>
            <p:cNvPr id="70" name="组合 159"/>
            <p:cNvGrpSpPr>
              <a:grpSpLocks/>
            </p:cNvGrpSpPr>
            <p:nvPr/>
          </p:nvGrpSpPr>
          <p:grpSpPr bwMode="auto">
            <a:xfrm>
              <a:off x="6545794" y="1685211"/>
              <a:ext cx="665845" cy="592574"/>
              <a:chOff x="952501" y="6013451"/>
              <a:chExt cx="511175" cy="460375"/>
            </a:xfrm>
          </p:grpSpPr>
          <p:sp>
            <p:nvSpPr>
              <p:cNvPr id="71"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3004"/>
              </a:p>
            </p:txBody>
          </p:sp>
          <p:sp>
            <p:nvSpPr>
              <p:cNvPr id="7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sz="3004"/>
              </a:p>
            </p:txBody>
          </p:sp>
          <p:sp>
            <p:nvSpPr>
              <p:cNvPr id="73"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sz="3004"/>
              </a:p>
            </p:txBody>
          </p:sp>
        </p:grpSp>
      </p:grpSp>
      <p:grpSp>
        <p:nvGrpSpPr>
          <p:cNvPr id="74" name="组合 73"/>
          <p:cNvGrpSpPr/>
          <p:nvPr/>
        </p:nvGrpSpPr>
        <p:grpSpPr>
          <a:xfrm>
            <a:off x="7222825" y="1095196"/>
            <a:ext cx="1127732" cy="1113548"/>
            <a:chOff x="6275303" y="3533015"/>
            <a:chExt cx="900891" cy="889560"/>
          </a:xfrm>
        </p:grpSpPr>
        <p:sp>
          <p:nvSpPr>
            <p:cNvPr id="75" name="椭圆 74"/>
            <p:cNvSpPr/>
            <p:nvPr/>
          </p:nvSpPr>
          <p:spPr>
            <a:xfrm>
              <a:off x="6275303" y="3533015"/>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862" tIns="45431" rIns="90862" bIns="45431" anchor="ctr"/>
            <a:lstStyle/>
            <a:p>
              <a:pPr algn="ctr">
                <a:defRPr/>
              </a:pPr>
              <a:endParaRPr lang="zh-CN" altLang="en-US" sz="3004"/>
            </a:p>
          </p:txBody>
        </p:sp>
        <p:sp>
          <p:nvSpPr>
            <p:cNvPr id="76" name="椭圆 75"/>
            <p:cNvSpPr/>
            <p:nvPr/>
          </p:nvSpPr>
          <p:spPr>
            <a:xfrm>
              <a:off x="6376167" y="3632954"/>
              <a:ext cx="698758" cy="690086"/>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0862" tIns="45431" rIns="90862" bIns="45431" anchor="ctr"/>
            <a:lstStyle/>
            <a:p>
              <a:pPr algn="ctr">
                <a:defRPr/>
              </a:pPr>
              <a:endParaRPr lang="zh-CN" altLang="en-US" sz="3004"/>
            </a:p>
          </p:txBody>
        </p:sp>
        <p:grpSp>
          <p:nvGrpSpPr>
            <p:cNvPr id="77" name="组合 167"/>
            <p:cNvGrpSpPr>
              <a:grpSpLocks/>
            </p:cNvGrpSpPr>
            <p:nvPr/>
          </p:nvGrpSpPr>
          <p:grpSpPr bwMode="auto">
            <a:xfrm>
              <a:off x="6510349" y="3780473"/>
              <a:ext cx="665845" cy="592574"/>
              <a:chOff x="5405438" y="6815138"/>
              <a:chExt cx="511175" cy="460375"/>
            </a:xfrm>
          </p:grpSpPr>
          <p:sp>
            <p:nvSpPr>
              <p:cNvPr id="78"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3004"/>
              </a:p>
            </p:txBody>
          </p:sp>
          <p:sp>
            <p:nvSpPr>
              <p:cNvPr id="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sz="3004"/>
              </a:p>
            </p:txBody>
          </p:sp>
          <p:sp>
            <p:nvSpPr>
              <p:cNvPr id="80"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sz="3004"/>
              </a:p>
            </p:txBody>
          </p:sp>
        </p:grpSp>
      </p:grpSp>
      <p:sp>
        <p:nvSpPr>
          <p:cNvPr id="81" name="文本框 80"/>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82" name="椭圆 81"/>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82"/>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1340111867"/>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childTnLst>
                          </p:cTn>
                        </p:par>
                        <p:par>
                          <p:cTn id="13" fill="hold">
                            <p:stCondLst>
                              <p:cond delay="500"/>
                            </p:stCondLst>
                            <p:childTnLst>
                              <p:par>
                                <p:cTn id="14" presetID="7" presetClass="entr" presetSubtype="8"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additive="base">
                                        <p:cTn id="16" dur="500" fill="hold"/>
                                        <p:tgtEl>
                                          <p:spTgt spid="53"/>
                                        </p:tgtEl>
                                        <p:attrNameLst>
                                          <p:attrName>ppt_x</p:attrName>
                                        </p:attrNameLst>
                                      </p:cBhvr>
                                      <p:tavLst>
                                        <p:tav tm="0">
                                          <p:val>
                                            <p:strVal val="0-#ppt_w/2"/>
                                          </p:val>
                                        </p:tav>
                                        <p:tav tm="100000">
                                          <p:val>
                                            <p:strVal val="#ppt_x"/>
                                          </p:val>
                                        </p:tav>
                                      </p:tavLst>
                                    </p:anim>
                                    <p:anim calcmode="lin" valueType="num">
                                      <p:cBhvr additive="base">
                                        <p:cTn id="17" dur="500" fill="hold"/>
                                        <p:tgtEl>
                                          <p:spTgt spid="5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7" presetClass="entr" presetSubtype="8"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0-#ppt_w/2"/>
                                          </p:val>
                                        </p:tav>
                                        <p:tav tm="100000">
                                          <p:val>
                                            <p:strVal val="#ppt_x"/>
                                          </p:val>
                                        </p:tav>
                                      </p:tavLst>
                                    </p:anim>
                                    <p:anim calcmode="lin" valueType="num">
                                      <p:cBhvr additive="base">
                                        <p:cTn id="22" dur="500" fill="hold"/>
                                        <p:tgtEl>
                                          <p:spTgt spid="4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7" presetClass="entr" presetSubtype="8"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0-#ppt_w/2"/>
                                          </p:val>
                                        </p:tav>
                                        <p:tav tm="100000">
                                          <p:val>
                                            <p:strVal val="#ppt_x"/>
                                          </p:val>
                                        </p:tav>
                                      </p:tavLst>
                                    </p:anim>
                                    <p:anim calcmode="lin" valueType="num">
                                      <p:cBhvr additive="base">
                                        <p:cTn id="27" dur="500" fill="hold"/>
                                        <p:tgtEl>
                                          <p:spTgt spid="43"/>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p:cTn id="37" dur="250" fill="hold"/>
                                        <p:tgtEl>
                                          <p:spTgt spid="67"/>
                                        </p:tgtEl>
                                        <p:attrNameLst>
                                          <p:attrName>ppt_w</p:attrName>
                                        </p:attrNameLst>
                                      </p:cBhvr>
                                      <p:tavLst>
                                        <p:tav tm="0">
                                          <p:val>
                                            <p:fltVal val="0"/>
                                          </p:val>
                                        </p:tav>
                                        <p:tav tm="100000">
                                          <p:val>
                                            <p:strVal val="#ppt_w"/>
                                          </p:val>
                                        </p:tav>
                                      </p:tavLst>
                                    </p:anim>
                                    <p:anim calcmode="lin" valueType="num">
                                      <p:cBhvr>
                                        <p:cTn id="38" dur="250" fill="hold"/>
                                        <p:tgtEl>
                                          <p:spTgt spid="67"/>
                                        </p:tgtEl>
                                        <p:attrNameLst>
                                          <p:attrName>ppt_h</p:attrName>
                                        </p:attrNameLst>
                                      </p:cBhvr>
                                      <p:tavLst>
                                        <p:tav tm="0">
                                          <p:val>
                                            <p:fltVal val="0"/>
                                          </p:val>
                                        </p:tav>
                                        <p:tav tm="100000">
                                          <p:val>
                                            <p:strVal val="#ppt_h"/>
                                          </p:val>
                                        </p:tav>
                                      </p:tavLst>
                                    </p:anim>
                                    <p:animEffect transition="in" filter="fade">
                                      <p:cBhvr>
                                        <p:cTn id="39" dur="250"/>
                                        <p:tgtEl>
                                          <p:spTgt spid="67"/>
                                        </p:tgtEl>
                                      </p:cBhvr>
                                    </p:animEffect>
                                  </p:childTnLst>
                                </p:cTn>
                              </p:par>
                            </p:childTnLst>
                          </p:cTn>
                        </p:par>
                        <p:par>
                          <p:cTn id="40" fill="hold">
                            <p:stCondLst>
                              <p:cond delay="2750"/>
                            </p:stCondLst>
                            <p:childTnLst>
                              <p:par>
                                <p:cTn id="41" presetID="53" presetClass="entr" presetSubtype="16" fill="hold" nodeType="after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p:cTn id="43" dur="250" fill="hold"/>
                                        <p:tgtEl>
                                          <p:spTgt spid="74"/>
                                        </p:tgtEl>
                                        <p:attrNameLst>
                                          <p:attrName>ppt_w</p:attrName>
                                        </p:attrNameLst>
                                      </p:cBhvr>
                                      <p:tavLst>
                                        <p:tav tm="0">
                                          <p:val>
                                            <p:fltVal val="0"/>
                                          </p:val>
                                        </p:tav>
                                        <p:tav tm="100000">
                                          <p:val>
                                            <p:strVal val="#ppt_w"/>
                                          </p:val>
                                        </p:tav>
                                      </p:tavLst>
                                    </p:anim>
                                    <p:anim calcmode="lin" valueType="num">
                                      <p:cBhvr>
                                        <p:cTn id="44" dur="250" fill="hold"/>
                                        <p:tgtEl>
                                          <p:spTgt spid="74"/>
                                        </p:tgtEl>
                                        <p:attrNameLst>
                                          <p:attrName>ppt_h</p:attrName>
                                        </p:attrNameLst>
                                      </p:cBhvr>
                                      <p:tavLst>
                                        <p:tav tm="0">
                                          <p:val>
                                            <p:fltVal val="0"/>
                                          </p:val>
                                        </p:tav>
                                        <p:tav tm="100000">
                                          <p:val>
                                            <p:strVal val="#ppt_h"/>
                                          </p:val>
                                        </p:tav>
                                      </p:tavLst>
                                    </p:anim>
                                    <p:animEffect transition="in" filter="fade">
                                      <p:cBhvr>
                                        <p:cTn id="45" dur="250"/>
                                        <p:tgtEl>
                                          <p:spTgt spid="7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wipe(down)">
                                      <p:cBhvr>
                                        <p:cTn id="50" dur="7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animBg="1"/>
      <p:bldP spid="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燕尾形 6"/>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文本框 7"/>
          <p:cNvSpPr txBox="1"/>
          <p:nvPr/>
        </p:nvSpPr>
        <p:spPr>
          <a:xfrm>
            <a:off x="709386" y="93508"/>
            <a:ext cx="177805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02</a:t>
            </a:r>
            <a:r>
              <a:rPr lang="zh-CN" altLang="en-US" sz="2400" dirty="0">
                <a:solidFill>
                  <a:schemeClr val="bg1"/>
                </a:solidFill>
                <a:latin typeface="微软雅黑" panose="020B0503020204020204" pitchFamily="34" charset="-122"/>
                <a:ea typeface="微软雅黑" panose="020B0503020204020204" pitchFamily="34" charset="-122"/>
              </a:rPr>
              <a:t>劳动合同</a:t>
            </a:r>
          </a:p>
        </p:txBody>
      </p:sp>
      <p:sp>
        <p:nvSpPr>
          <p:cNvPr id="46" name="文本框 45"/>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48" name="椭圆 47"/>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pic>
        <p:nvPicPr>
          <p:cNvPr id="50" name="图片 49"/>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10800000">
            <a:off x="780694" y="2907184"/>
            <a:ext cx="358548" cy="4392974"/>
          </a:xfrm>
          <a:prstGeom prst="rect">
            <a:avLst/>
          </a:prstGeom>
        </p:spPr>
      </p:pic>
      <p:pic>
        <p:nvPicPr>
          <p:cNvPr id="51" name="图片 50"/>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10800000">
            <a:off x="3291414" y="2907184"/>
            <a:ext cx="358548" cy="4392974"/>
          </a:xfrm>
          <a:prstGeom prst="rect">
            <a:avLst/>
          </a:prstGeom>
        </p:spPr>
      </p:pic>
      <p:pic>
        <p:nvPicPr>
          <p:cNvPr id="52" name="图片 51"/>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10800000">
            <a:off x="5708215" y="2907747"/>
            <a:ext cx="358548" cy="4392974"/>
          </a:xfrm>
          <a:prstGeom prst="rect">
            <a:avLst/>
          </a:prstGeom>
        </p:spPr>
      </p:pic>
      <p:pic>
        <p:nvPicPr>
          <p:cNvPr id="53" name="图片 52"/>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10800000">
            <a:off x="8110223" y="2907747"/>
            <a:ext cx="358548" cy="4392974"/>
          </a:xfrm>
          <a:prstGeom prst="rect">
            <a:avLst/>
          </a:prstGeom>
        </p:spPr>
      </p:pic>
      <p:pic>
        <p:nvPicPr>
          <p:cNvPr id="54" name="图片 53"/>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10800000">
            <a:off x="10525867" y="2913366"/>
            <a:ext cx="358548" cy="4392974"/>
          </a:xfrm>
          <a:prstGeom prst="rect">
            <a:avLst/>
          </a:prstGeom>
        </p:spPr>
      </p:pic>
      <p:sp>
        <p:nvSpPr>
          <p:cNvPr id="55" name="椭圆 54"/>
          <p:cNvSpPr/>
          <p:nvPr/>
        </p:nvSpPr>
        <p:spPr>
          <a:xfrm>
            <a:off x="1908352" y="3318320"/>
            <a:ext cx="849627" cy="84962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905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56" name="文本框 9"/>
          <p:cNvSpPr txBox="1"/>
          <p:nvPr/>
        </p:nvSpPr>
        <p:spPr>
          <a:xfrm>
            <a:off x="2124737" y="3450746"/>
            <a:ext cx="393056" cy="584775"/>
          </a:xfrm>
          <a:prstGeom prst="rect">
            <a:avLst/>
          </a:prstGeom>
          <a:noFill/>
        </p:spPr>
        <p:txBody>
          <a:bodyPr wrap="none" rtlCol="0" anchor="ctr">
            <a:spAutoFit/>
          </a:bodyPr>
          <a:lstStyle/>
          <a:p>
            <a:pPr algn="ctr"/>
            <a:r>
              <a:rPr lang="en-US" altLang="zh-CN" sz="3200" dirty="0">
                <a:solidFill>
                  <a:srgbClr val="13CCE0"/>
                </a:solidFill>
                <a:latin typeface="Impact" pitchFamily="34" charset="0"/>
                <a:ea typeface="汉仪菱心体简" pitchFamily="49" charset="-122"/>
              </a:rPr>
              <a:t>A</a:t>
            </a:r>
            <a:endParaRPr lang="zh-CN" altLang="en-US" sz="3200" dirty="0">
              <a:solidFill>
                <a:srgbClr val="13CCE0"/>
              </a:solidFill>
              <a:latin typeface="Impact" pitchFamily="34" charset="0"/>
              <a:ea typeface="汉仪菱心体简" pitchFamily="49" charset="-122"/>
            </a:endParaRPr>
          </a:p>
        </p:txBody>
      </p:sp>
      <p:sp>
        <p:nvSpPr>
          <p:cNvPr id="57" name="椭圆 56"/>
          <p:cNvSpPr/>
          <p:nvPr/>
        </p:nvSpPr>
        <p:spPr>
          <a:xfrm>
            <a:off x="4453691" y="3318320"/>
            <a:ext cx="849627" cy="84962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58" name="文本框 9"/>
          <p:cNvSpPr txBox="1"/>
          <p:nvPr/>
        </p:nvSpPr>
        <p:spPr>
          <a:xfrm>
            <a:off x="4673159" y="3450746"/>
            <a:ext cx="410690" cy="584775"/>
          </a:xfrm>
          <a:prstGeom prst="rect">
            <a:avLst/>
          </a:prstGeom>
          <a:noFill/>
        </p:spPr>
        <p:txBody>
          <a:bodyPr wrap="none" rtlCol="0" anchor="ctr">
            <a:spAutoFit/>
          </a:bodyPr>
          <a:lstStyle/>
          <a:p>
            <a:pPr algn="ctr"/>
            <a:r>
              <a:rPr lang="en-US" altLang="zh-CN" sz="3200" dirty="0">
                <a:solidFill>
                  <a:srgbClr val="13CCE0"/>
                </a:solidFill>
                <a:latin typeface="Impact" pitchFamily="34" charset="0"/>
                <a:ea typeface="汉仪菱心体简" pitchFamily="49" charset="-122"/>
              </a:rPr>
              <a:t>B</a:t>
            </a:r>
            <a:endParaRPr lang="zh-CN" altLang="en-US" sz="3200" dirty="0">
              <a:solidFill>
                <a:srgbClr val="13CCE0"/>
              </a:solidFill>
              <a:latin typeface="Impact" pitchFamily="34" charset="0"/>
              <a:ea typeface="汉仪菱心体简" pitchFamily="49" charset="-122"/>
            </a:endParaRPr>
          </a:p>
        </p:txBody>
      </p:sp>
      <p:sp>
        <p:nvSpPr>
          <p:cNvPr id="59" name="椭圆 58"/>
          <p:cNvSpPr/>
          <p:nvPr/>
        </p:nvSpPr>
        <p:spPr>
          <a:xfrm>
            <a:off x="9228007" y="3314077"/>
            <a:ext cx="849627" cy="84962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905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64" name="椭圆 63"/>
          <p:cNvSpPr/>
          <p:nvPr/>
        </p:nvSpPr>
        <p:spPr>
          <a:xfrm>
            <a:off x="6859190" y="3318321"/>
            <a:ext cx="849627" cy="84962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65" name="文本框 9"/>
          <p:cNvSpPr txBox="1"/>
          <p:nvPr/>
        </p:nvSpPr>
        <p:spPr>
          <a:xfrm>
            <a:off x="7077859" y="3450746"/>
            <a:ext cx="412292" cy="584775"/>
          </a:xfrm>
          <a:prstGeom prst="rect">
            <a:avLst/>
          </a:prstGeom>
          <a:noFill/>
        </p:spPr>
        <p:txBody>
          <a:bodyPr wrap="none" rtlCol="0" anchor="ctr">
            <a:spAutoFit/>
          </a:bodyPr>
          <a:lstStyle/>
          <a:p>
            <a:pPr algn="ctr"/>
            <a:r>
              <a:rPr lang="en-US" altLang="zh-CN" sz="3200" dirty="0">
                <a:solidFill>
                  <a:srgbClr val="13CCE0"/>
                </a:solidFill>
                <a:latin typeface="Impact" pitchFamily="34" charset="0"/>
                <a:ea typeface="汉仪菱心体简" pitchFamily="49" charset="-122"/>
              </a:rPr>
              <a:t>C</a:t>
            </a:r>
            <a:endParaRPr lang="zh-CN" altLang="en-US" sz="3200" dirty="0">
              <a:solidFill>
                <a:srgbClr val="13CCE0"/>
              </a:solidFill>
              <a:latin typeface="Impact" pitchFamily="34" charset="0"/>
              <a:ea typeface="汉仪菱心体简" pitchFamily="49" charset="-122"/>
            </a:endParaRPr>
          </a:p>
        </p:txBody>
      </p:sp>
      <p:sp>
        <p:nvSpPr>
          <p:cNvPr id="66" name="文本框 9"/>
          <p:cNvSpPr txBox="1"/>
          <p:nvPr/>
        </p:nvSpPr>
        <p:spPr>
          <a:xfrm>
            <a:off x="9446675" y="3446503"/>
            <a:ext cx="412292" cy="584775"/>
          </a:xfrm>
          <a:prstGeom prst="rect">
            <a:avLst/>
          </a:prstGeom>
          <a:noFill/>
        </p:spPr>
        <p:txBody>
          <a:bodyPr wrap="none" rtlCol="0" anchor="ctr">
            <a:spAutoFit/>
          </a:bodyPr>
          <a:lstStyle/>
          <a:p>
            <a:pPr algn="ctr"/>
            <a:r>
              <a:rPr lang="en-US" altLang="zh-CN" sz="3200" dirty="0">
                <a:solidFill>
                  <a:srgbClr val="13CCE0"/>
                </a:solidFill>
                <a:latin typeface="Impact" pitchFamily="34" charset="0"/>
                <a:ea typeface="汉仪菱心体简" pitchFamily="49" charset="-122"/>
              </a:rPr>
              <a:t>D</a:t>
            </a:r>
            <a:endParaRPr lang="zh-CN" altLang="en-US" sz="3200" dirty="0">
              <a:solidFill>
                <a:srgbClr val="13CCE0"/>
              </a:solidFill>
              <a:latin typeface="Impact" pitchFamily="34" charset="0"/>
              <a:ea typeface="汉仪菱心体简" pitchFamily="49" charset="-122"/>
            </a:endParaRPr>
          </a:p>
        </p:txBody>
      </p:sp>
      <p:sp>
        <p:nvSpPr>
          <p:cNvPr id="67" name="Rectangle 177"/>
          <p:cNvSpPr>
            <a:spLocks noChangeArrowheads="1"/>
          </p:cNvSpPr>
          <p:nvPr/>
        </p:nvSpPr>
        <p:spPr bwMode="white">
          <a:xfrm>
            <a:off x="1625278" y="4174126"/>
            <a:ext cx="1415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latin typeface="微软雅黑" panose="020B0503020204020204" pitchFamily="34" charset="-122"/>
                <a:ea typeface="微软雅黑" panose="020B0503020204020204" pitchFamily="34" charset="-122"/>
              </a:rPr>
              <a:t>资料准备</a:t>
            </a:r>
            <a:endParaRPr lang="en-US" altLang="zh-CN" sz="2400" b="1" dirty="0">
              <a:latin typeface="微软雅黑" panose="020B0503020204020204" pitchFamily="34" charset="-122"/>
              <a:ea typeface="微软雅黑" panose="020B0503020204020204" pitchFamily="34" charset="-122"/>
            </a:endParaRPr>
          </a:p>
        </p:txBody>
      </p:sp>
      <p:sp>
        <p:nvSpPr>
          <p:cNvPr id="68" name="Rectangle 180"/>
          <p:cNvSpPr>
            <a:spLocks noChangeArrowheads="1"/>
          </p:cNvSpPr>
          <p:nvPr/>
        </p:nvSpPr>
        <p:spPr bwMode="auto">
          <a:xfrm>
            <a:off x="1114590" y="4635791"/>
            <a:ext cx="265174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lgn="l">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lgn="l">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lgn="l">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lgn="l">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spcBef>
                <a:spcPct val="0"/>
              </a:spcBef>
              <a:buClr>
                <a:schemeClr val="tx1"/>
              </a:buClr>
              <a:buSzPct val="85000"/>
              <a:buNone/>
              <a:defRPr/>
            </a:pPr>
            <a:r>
              <a:rPr lang="zh-CN" altLang="en-US" sz="1400" b="1" dirty="0">
                <a:solidFill>
                  <a:srgbClr val="00B0F0"/>
                </a:solidFill>
                <a:latin typeface="微软雅黑" pitchFamily="34" charset="-122"/>
                <a:ea typeface="微软雅黑" pitchFamily="34" charset="-122"/>
              </a:rPr>
              <a:t>身份证、学历证书、学位证书、专业技术证书、个人简历、离职证明、照片</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办理社保用，需电子版），填写并提交</a:t>
            </a:r>
            <a:r>
              <a:rPr lang="en-US" altLang="zh-CN" sz="1400" dirty="0">
                <a:latin typeface="微软雅黑" pitchFamily="34" charset="-122"/>
                <a:ea typeface="微软雅黑" pitchFamily="34" charset="-122"/>
              </a:rPr>
              <a:t>《</a:t>
            </a:r>
            <a:r>
              <a:rPr lang="zh-CN" altLang="en-US" sz="1400" b="1" dirty="0">
                <a:solidFill>
                  <a:srgbClr val="00B0F0"/>
                </a:solidFill>
                <a:latin typeface="微软雅黑" pitchFamily="34" charset="-122"/>
                <a:ea typeface="微软雅黑" pitchFamily="34" charset="-122"/>
              </a:rPr>
              <a:t>员工入职登记表</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 《</a:t>
            </a:r>
            <a:r>
              <a:rPr lang="en-US" altLang="zh-CN" sz="1400" b="1" dirty="0">
                <a:solidFill>
                  <a:srgbClr val="00B0F0"/>
                </a:solidFill>
                <a:latin typeface="微软雅黑" pitchFamily="34" charset="-122"/>
                <a:ea typeface="微软雅黑" pitchFamily="34" charset="-122"/>
              </a:rPr>
              <a:t>XXXX</a:t>
            </a:r>
            <a:r>
              <a:rPr lang="zh-CN" altLang="en-US" sz="1400" b="1" dirty="0">
                <a:solidFill>
                  <a:srgbClr val="00B0F0"/>
                </a:solidFill>
                <a:latin typeface="微软雅黑" pitchFamily="34" charset="-122"/>
                <a:ea typeface="微软雅黑" pitchFamily="34" charset="-122"/>
              </a:rPr>
              <a:t>公司入职职业规划表</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，保证其真实性，如有虚假，将予以辞退，并不作任何经济补偿</a:t>
            </a:r>
          </a:p>
        </p:txBody>
      </p:sp>
      <p:sp>
        <p:nvSpPr>
          <p:cNvPr id="69" name="Rectangle 178"/>
          <p:cNvSpPr>
            <a:spLocks noChangeArrowheads="1"/>
          </p:cNvSpPr>
          <p:nvPr/>
        </p:nvSpPr>
        <p:spPr bwMode="white">
          <a:xfrm>
            <a:off x="4105411" y="4204833"/>
            <a:ext cx="14157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latin typeface="微软雅黑" panose="020B0503020204020204" pitchFamily="34" charset="-122"/>
                <a:ea typeface="微软雅黑" panose="020B0503020204020204" pitchFamily="34" charset="-122"/>
              </a:rPr>
              <a:t>合同签订</a:t>
            </a:r>
            <a:endParaRPr lang="en-US" altLang="zh-CN" sz="2400" b="1" dirty="0">
              <a:latin typeface="微软雅黑" panose="020B0503020204020204" pitchFamily="34" charset="-122"/>
              <a:ea typeface="微软雅黑" panose="020B0503020204020204" pitchFamily="34" charset="-122"/>
            </a:endParaRPr>
          </a:p>
        </p:txBody>
      </p:sp>
      <p:sp>
        <p:nvSpPr>
          <p:cNvPr id="70" name="Rectangle 181"/>
          <p:cNvSpPr>
            <a:spLocks noChangeArrowheads="1"/>
          </p:cNvSpPr>
          <p:nvPr/>
        </p:nvSpPr>
        <p:spPr bwMode="auto">
          <a:xfrm>
            <a:off x="3766336" y="4666499"/>
            <a:ext cx="2428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lgn="l">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lgn="l">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lgn="l">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lgn="l">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spcBef>
                <a:spcPct val="0"/>
              </a:spcBef>
              <a:buNone/>
              <a:defRPr/>
            </a:pPr>
            <a:r>
              <a:rPr lang="zh-CN" altLang="en-US" sz="1400" dirty="0">
                <a:latin typeface="微软雅黑" pitchFamily="34" charset="-122"/>
                <a:ea typeface="微软雅黑" pitchFamily="34" charset="-122"/>
              </a:rPr>
              <a:t>一个月内签订劳动合同，试用期</a:t>
            </a:r>
            <a:r>
              <a:rPr lang="en-US" altLang="zh-CN" sz="1400" b="1" dirty="0">
                <a:solidFill>
                  <a:srgbClr val="00B0F0"/>
                </a:solidFill>
                <a:latin typeface="微软雅黑" pitchFamily="34" charset="-122"/>
                <a:ea typeface="微软雅黑" pitchFamily="34" charset="-122"/>
              </a:rPr>
              <a:t>3</a:t>
            </a:r>
            <a:r>
              <a:rPr lang="zh-CN" altLang="en-US" sz="1400" b="1" dirty="0">
                <a:solidFill>
                  <a:srgbClr val="00B0F0"/>
                </a:solidFill>
                <a:latin typeface="微软雅黑" pitchFamily="34" charset="-122"/>
                <a:ea typeface="微软雅黑" pitchFamily="34" charset="-122"/>
              </a:rPr>
              <a:t>个月</a:t>
            </a:r>
            <a:r>
              <a:rPr lang="zh-CN" altLang="en-US" sz="1400" dirty="0">
                <a:solidFill>
                  <a:srgbClr val="9658A1"/>
                </a:solidFill>
                <a:latin typeface="微软雅黑" pitchFamily="34" charset="-122"/>
                <a:ea typeface="微软雅黑" pitchFamily="34" charset="-122"/>
              </a:rPr>
              <a:t>，</a:t>
            </a:r>
            <a:r>
              <a:rPr lang="zh-CN" altLang="en-US" sz="1400" dirty="0">
                <a:latin typeface="微软雅黑" pitchFamily="34" charset="-122"/>
                <a:ea typeface="微软雅黑" pitchFamily="34" charset="-122"/>
              </a:rPr>
              <a:t>合同有效期</a:t>
            </a:r>
            <a:r>
              <a:rPr lang="en-US" altLang="zh-CN" sz="1400" b="1" dirty="0">
                <a:solidFill>
                  <a:srgbClr val="00B0F0"/>
                </a:solidFill>
                <a:latin typeface="微软雅黑" pitchFamily="34" charset="-122"/>
                <a:ea typeface="微软雅黑" pitchFamily="34" charset="-122"/>
              </a:rPr>
              <a:t>3</a:t>
            </a:r>
            <a:r>
              <a:rPr lang="zh-CN" altLang="en-US" sz="1400" b="1" dirty="0">
                <a:solidFill>
                  <a:srgbClr val="00B0F0"/>
                </a:solidFill>
                <a:latin typeface="微软雅黑" pitchFamily="34" charset="-122"/>
                <a:ea typeface="微软雅黑" pitchFamily="34" charset="-122"/>
              </a:rPr>
              <a:t>年</a:t>
            </a:r>
            <a:endParaRPr lang="en-US" altLang="zh-CN" sz="1400" b="1" dirty="0">
              <a:solidFill>
                <a:srgbClr val="00B0F0"/>
              </a:solidFill>
              <a:latin typeface="微软雅黑" pitchFamily="34" charset="-122"/>
              <a:ea typeface="微软雅黑" pitchFamily="34" charset="-122"/>
            </a:endParaRPr>
          </a:p>
        </p:txBody>
      </p:sp>
      <p:sp>
        <p:nvSpPr>
          <p:cNvPr id="71" name="Rectangle 179"/>
          <p:cNvSpPr>
            <a:spLocks noChangeArrowheads="1"/>
          </p:cNvSpPr>
          <p:nvPr/>
        </p:nvSpPr>
        <p:spPr bwMode="white">
          <a:xfrm>
            <a:off x="6580351" y="422211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latin typeface="微软雅黑" panose="020B0503020204020204" pitchFamily="34" charset="-122"/>
                <a:ea typeface="微软雅黑" panose="020B0503020204020204" pitchFamily="34" charset="-122"/>
              </a:rPr>
              <a:t>提交转正</a:t>
            </a:r>
          </a:p>
        </p:txBody>
      </p:sp>
      <p:sp>
        <p:nvSpPr>
          <p:cNvPr id="72" name="Rectangle 182"/>
          <p:cNvSpPr>
            <a:spLocks noChangeArrowheads="1"/>
          </p:cNvSpPr>
          <p:nvPr/>
        </p:nvSpPr>
        <p:spPr bwMode="auto">
          <a:xfrm>
            <a:off x="6229655" y="4683780"/>
            <a:ext cx="18794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lgn="l">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lgn="l">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lgn="l">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lgn="l">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spcBef>
                <a:spcPct val="0"/>
              </a:spcBef>
              <a:buNone/>
              <a:defRPr/>
            </a:pPr>
            <a:r>
              <a:rPr lang="zh-CN" altLang="en-US" sz="1400" dirty="0">
                <a:latin typeface="微软雅黑" pitchFamily="34" charset="-122"/>
                <a:ea typeface="微软雅黑" pitchFamily="34" charset="-122"/>
              </a:rPr>
              <a:t>试用期内表现优秀可向部门主管</a:t>
            </a:r>
            <a:r>
              <a:rPr lang="zh-CN" altLang="en-US" sz="1400" b="1" dirty="0">
                <a:solidFill>
                  <a:srgbClr val="00B0F0"/>
                </a:solidFill>
                <a:latin typeface="微软雅黑" pitchFamily="34" charset="-122"/>
                <a:ea typeface="微软雅黑" pitchFamily="34" charset="-122"/>
              </a:rPr>
              <a:t>申请提前转正</a:t>
            </a:r>
            <a:endParaRPr lang="en-US" altLang="zh-CN" sz="1400" b="1" dirty="0">
              <a:solidFill>
                <a:srgbClr val="00B0F0"/>
              </a:solidFill>
              <a:latin typeface="微软雅黑" pitchFamily="34" charset="-122"/>
              <a:ea typeface="微软雅黑" pitchFamily="34" charset="-122"/>
            </a:endParaRPr>
          </a:p>
        </p:txBody>
      </p:sp>
      <p:sp>
        <p:nvSpPr>
          <p:cNvPr id="73" name="Rectangle 179"/>
          <p:cNvSpPr>
            <a:spLocks noChangeArrowheads="1"/>
          </p:cNvSpPr>
          <p:nvPr/>
        </p:nvSpPr>
        <p:spPr bwMode="white">
          <a:xfrm>
            <a:off x="8944934" y="422211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latin typeface="微软雅黑" panose="020B0503020204020204" pitchFamily="34" charset="-122"/>
                <a:ea typeface="微软雅黑" panose="020B0503020204020204" pitchFamily="34" charset="-122"/>
              </a:rPr>
              <a:t>离职程序</a:t>
            </a:r>
          </a:p>
        </p:txBody>
      </p:sp>
      <p:sp>
        <p:nvSpPr>
          <p:cNvPr id="82" name="Rectangle 182"/>
          <p:cNvSpPr>
            <a:spLocks noChangeArrowheads="1"/>
          </p:cNvSpPr>
          <p:nvPr/>
        </p:nvSpPr>
        <p:spPr bwMode="auto">
          <a:xfrm>
            <a:off x="8438712" y="4666499"/>
            <a:ext cx="24282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lgn="l">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lgn="l">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lgn="l">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lgn="l">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spcBef>
                <a:spcPct val="0"/>
              </a:spcBef>
              <a:buNone/>
              <a:defRPr/>
            </a:pPr>
            <a:r>
              <a:rPr lang="zh-CN" altLang="en-US" sz="1400" dirty="0">
                <a:latin typeface="微软雅黑" pitchFamily="34" charset="-122"/>
                <a:ea typeface="微软雅黑" pitchFamily="34" charset="-122"/>
              </a:rPr>
              <a:t>试用期内离职须</a:t>
            </a:r>
            <a:r>
              <a:rPr lang="zh-CN" altLang="en-US" sz="1400" b="1" dirty="0">
                <a:solidFill>
                  <a:srgbClr val="00B0F0"/>
                </a:solidFill>
                <a:latin typeface="微软雅黑" pitchFamily="34" charset="-122"/>
                <a:ea typeface="微软雅黑" pitchFamily="34" charset="-122"/>
              </a:rPr>
              <a:t>提前三天</a:t>
            </a:r>
            <a:r>
              <a:rPr lang="zh-CN" altLang="en-US" sz="1400" dirty="0">
                <a:latin typeface="微软雅黑" pitchFamily="34" charset="-122"/>
                <a:ea typeface="微软雅黑" pitchFamily="34" charset="-122"/>
              </a:rPr>
              <a:t>提交离职申请；正式员工离职须</a:t>
            </a:r>
            <a:r>
              <a:rPr lang="zh-CN" altLang="en-US" sz="1400" b="1" dirty="0">
                <a:solidFill>
                  <a:srgbClr val="00B0F0"/>
                </a:solidFill>
                <a:latin typeface="微软雅黑" pitchFamily="34" charset="-122"/>
                <a:ea typeface="微软雅黑" pitchFamily="34" charset="-122"/>
              </a:rPr>
              <a:t>提前一个月</a:t>
            </a:r>
            <a:r>
              <a:rPr lang="zh-CN" altLang="en-US" sz="1400" dirty="0">
                <a:latin typeface="微软雅黑" pitchFamily="34" charset="-122"/>
                <a:ea typeface="微软雅黑" pitchFamily="34" charset="-122"/>
              </a:rPr>
              <a:t>提出书面申请，方可办理离职手续</a:t>
            </a:r>
            <a:endParaRPr lang="en-US" altLang="zh-CN" sz="1400" dirty="0">
              <a:latin typeface="微软雅黑" pitchFamily="34" charset="-122"/>
              <a:ea typeface="微软雅黑" pitchFamily="34" charset="-122"/>
            </a:endParaRPr>
          </a:p>
        </p:txBody>
      </p:sp>
    </p:spTree>
    <p:extLst>
      <p:ext uri="{BB962C8B-B14F-4D97-AF65-F5344CB8AC3E}">
        <p14:creationId xmlns:p14="http://schemas.microsoft.com/office/powerpoint/2010/main" val="3974115478"/>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75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ppt_x"/>
                                          </p:val>
                                        </p:tav>
                                        <p:tav tm="100000">
                                          <p:val>
                                            <p:strVal val="#ppt_x"/>
                                          </p:val>
                                        </p:tav>
                                      </p:tavLst>
                                    </p:anim>
                                    <p:anim calcmode="lin" valueType="num">
                                      <p:cBhvr additive="base">
                                        <p:cTn id="23" dur="500" fill="hold"/>
                                        <p:tgtEl>
                                          <p:spTgt spid="50"/>
                                        </p:tgtEl>
                                        <p:attrNameLst>
                                          <p:attrName>ppt_y</p:attrName>
                                        </p:attrNameLst>
                                      </p:cBhvr>
                                      <p:tavLst>
                                        <p:tav tm="0">
                                          <p:val>
                                            <p:strVal val="0-#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500" fill="hold"/>
                                        <p:tgtEl>
                                          <p:spTgt spid="52"/>
                                        </p:tgtEl>
                                        <p:attrNameLst>
                                          <p:attrName>ppt_x</p:attrName>
                                        </p:attrNameLst>
                                      </p:cBhvr>
                                      <p:tavLst>
                                        <p:tav tm="0">
                                          <p:val>
                                            <p:strVal val="#ppt_x"/>
                                          </p:val>
                                        </p:tav>
                                        <p:tav tm="100000">
                                          <p:val>
                                            <p:strVal val="#ppt_x"/>
                                          </p:val>
                                        </p:tav>
                                      </p:tavLst>
                                    </p:anim>
                                    <p:anim calcmode="lin" valueType="num">
                                      <p:cBhvr additive="base">
                                        <p:cTn id="31" dur="500" fill="hold"/>
                                        <p:tgtEl>
                                          <p:spTgt spid="52"/>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ppt_x"/>
                                          </p:val>
                                        </p:tav>
                                        <p:tav tm="100000">
                                          <p:val>
                                            <p:strVal val="#ppt_x"/>
                                          </p:val>
                                        </p:tav>
                                      </p:tavLst>
                                    </p:anim>
                                    <p:anim calcmode="lin" valueType="num">
                                      <p:cBhvr additive="base">
                                        <p:cTn id="35" dur="500" fill="hold"/>
                                        <p:tgtEl>
                                          <p:spTgt spid="53"/>
                                        </p:tgtEl>
                                        <p:attrNameLst>
                                          <p:attrName>ppt_y</p:attrName>
                                        </p:attrNameLst>
                                      </p:cBhvr>
                                      <p:tavLst>
                                        <p:tav tm="0">
                                          <p:val>
                                            <p:strVal val="1+#ppt_h/2"/>
                                          </p:val>
                                        </p:tav>
                                        <p:tav tm="100000">
                                          <p:val>
                                            <p:strVal val="#ppt_y"/>
                                          </p:val>
                                        </p:tav>
                                      </p:tavLst>
                                    </p:anim>
                                  </p:childTnLst>
                                </p:cTn>
                              </p:par>
                              <p:par>
                                <p:cTn id="36" presetID="2" presetClass="entr" presetSubtype="1"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additive="base">
                                        <p:cTn id="38" dur="500" fill="hold"/>
                                        <p:tgtEl>
                                          <p:spTgt spid="54"/>
                                        </p:tgtEl>
                                        <p:attrNameLst>
                                          <p:attrName>ppt_x</p:attrName>
                                        </p:attrNameLst>
                                      </p:cBhvr>
                                      <p:tavLst>
                                        <p:tav tm="0">
                                          <p:val>
                                            <p:strVal val="#ppt_x"/>
                                          </p:val>
                                        </p:tav>
                                        <p:tav tm="100000">
                                          <p:val>
                                            <p:strVal val="#ppt_x"/>
                                          </p:val>
                                        </p:tav>
                                      </p:tavLst>
                                    </p:anim>
                                    <p:anim calcmode="lin" valueType="num">
                                      <p:cBhvr additive="base">
                                        <p:cTn id="39" dur="500" fill="hold"/>
                                        <p:tgtEl>
                                          <p:spTgt spid="54"/>
                                        </p:tgtEl>
                                        <p:attrNameLst>
                                          <p:attrName>ppt_y</p:attrName>
                                        </p:attrNameLst>
                                      </p:cBhvr>
                                      <p:tavLst>
                                        <p:tav tm="0">
                                          <p:val>
                                            <p:strVal val="0-#ppt_h/2"/>
                                          </p:val>
                                        </p:tav>
                                        <p:tav tm="100000">
                                          <p:val>
                                            <p:strVal val="#ppt_y"/>
                                          </p:val>
                                        </p:tav>
                                      </p:tavLst>
                                    </p:anim>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anim calcmode="lin" valueType="num">
                                      <p:cBhvr>
                                        <p:cTn id="44" dur="500" fill="hold"/>
                                        <p:tgtEl>
                                          <p:spTgt spid="55"/>
                                        </p:tgtEl>
                                        <p:attrNameLst>
                                          <p:attrName>ppt_x</p:attrName>
                                        </p:attrNameLst>
                                      </p:cBhvr>
                                      <p:tavLst>
                                        <p:tav tm="0">
                                          <p:val>
                                            <p:strVal val="#ppt_x"/>
                                          </p:val>
                                        </p:tav>
                                        <p:tav tm="100000">
                                          <p:val>
                                            <p:strVal val="#ppt_x"/>
                                          </p:val>
                                        </p:tav>
                                      </p:tavLst>
                                    </p:anim>
                                    <p:anim calcmode="lin" valueType="num">
                                      <p:cBhvr>
                                        <p:cTn id="45" dur="500" fill="hold"/>
                                        <p:tgtEl>
                                          <p:spTgt spid="55"/>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p:cTn id="49" dur="500" fill="hold"/>
                                        <p:tgtEl>
                                          <p:spTgt spid="56"/>
                                        </p:tgtEl>
                                        <p:attrNameLst>
                                          <p:attrName>ppt_w</p:attrName>
                                        </p:attrNameLst>
                                      </p:cBhvr>
                                      <p:tavLst>
                                        <p:tav tm="0">
                                          <p:val>
                                            <p:fltVal val="0"/>
                                          </p:val>
                                        </p:tav>
                                        <p:tav tm="100000">
                                          <p:val>
                                            <p:strVal val="#ppt_w"/>
                                          </p:val>
                                        </p:tav>
                                      </p:tavLst>
                                    </p:anim>
                                    <p:anim calcmode="lin" valueType="num">
                                      <p:cBhvr>
                                        <p:cTn id="50" dur="500" fill="hold"/>
                                        <p:tgtEl>
                                          <p:spTgt spid="56"/>
                                        </p:tgtEl>
                                        <p:attrNameLst>
                                          <p:attrName>ppt_h</p:attrName>
                                        </p:attrNameLst>
                                      </p:cBhvr>
                                      <p:tavLst>
                                        <p:tav tm="0">
                                          <p:val>
                                            <p:fltVal val="0"/>
                                          </p:val>
                                        </p:tav>
                                        <p:tav tm="100000">
                                          <p:val>
                                            <p:strVal val="#ppt_h"/>
                                          </p:val>
                                        </p:tav>
                                      </p:tavLst>
                                    </p:anim>
                                    <p:animEffect transition="in" filter="fade">
                                      <p:cBhvr>
                                        <p:cTn id="51" dur="500"/>
                                        <p:tgtEl>
                                          <p:spTgt spid="56"/>
                                        </p:tgtEl>
                                      </p:cBhvr>
                                    </p:animEffect>
                                  </p:childTnLst>
                                </p:cTn>
                              </p:par>
                            </p:childTnLst>
                          </p:cTn>
                        </p:par>
                        <p:par>
                          <p:cTn id="52" fill="hold">
                            <p:stCondLst>
                              <p:cond delay="1500"/>
                            </p:stCondLst>
                            <p:childTnLst>
                              <p:par>
                                <p:cTn id="53" presetID="42" presetClass="entr" presetSubtype="0"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anim calcmode="lin" valueType="num">
                                      <p:cBhvr>
                                        <p:cTn id="56" dur="500" fill="hold"/>
                                        <p:tgtEl>
                                          <p:spTgt spid="57"/>
                                        </p:tgtEl>
                                        <p:attrNameLst>
                                          <p:attrName>ppt_x</p:attrName>
                                        </p:attrNameLst>
                                      </p:cBhvr>
                                      <p:tavLst>
                                        <p:tav tm="0">
                                          <p:val>
                                            <p:strVal val="#ppt_x"/>
                                          </p:val>
                                        </p:tav>
                                        <p:tav tm="100000">
                                          <p:val>
                                            <p:strVal val="#ppt_x"/>
                                          </p:val>
                                        </p:tav>
                                      </p:tavLst>
                                    </p:anim>
                                    <p:anim calcmode="lin" valueType="num">
                                      <p:cBhvr>
                                        <p:cTn id="57" dur="500" fill="hold"/>
                                        <p:tgtEl>
                                          <p:spTgt spid="57"/>
                                        </p:tgtEl>
                                        <p:attrNameLst>
                                          <p:attrName>ppt_y</p:attrName>
                                        </p:attrNameLst>
                                      </p:cBhvr>
                                      <p:tavLst>
                                        <p:tav tm="0">
                                          <p:val>
                                            <p:strVal val="#ppt_y+.1"/>
                                          </p:val>
                                        </p:tav>
                                        <p:tav tm="100000">
                                          <p:val>
                                            <p:strVal val="#ppt_y"/>
                                          </p:val>
                                        </p:tav>
                                      </p:tavLst>
                                    </p:anim>
                                  </p:childTnLst>
                                </p:cTn>
                              </p:par>
                            </p:childTnLst>
                          </p:cTn>
                        </p:par>
                        <p:par>
                          <p:cTn id="58" fill="hold">
                            <p:stCondLst>
                              <p:cond delay="2000"/>
                            </p:stCondLst>
                            <p:childTnLst>
                              <p:par>
                                <p:cTn id="59" presetID="53" presetClass="entr" presetSubtype="16"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ppt_w</p:attrName>
                                        </p:attrNameLst>
                                      </p:cBhvr>
                                      <p:tavLst>
                                        <p:tav tm="0">
                                          <p:val>
                                            <p:fltVal val="0"/>
                                          </p:val>
                                        </p:tav>
                                        <p:tav tm="100000">
                                          <p:val>
                                            <p:strVal val="#ppt_w"/>
                                          </p:val>
                                        </p:tav>
                                      </p:tavLst>
                                    </p:anim>
                                    <p:anim calcmode="lin" valueType="num">
                                      <p:cBhvr>
                                        <p:cTn id="62" dur="500" fill="hold"/>
                                        <p:tgtEl>
                                          <p:spTgt spid="58"/>
                                        </p:tgtEl>
                                        <p:attrNameLst>
                                          <p:attrName>ppt_h</p:attrName>
                                        </p:attrNameLst>
                                      </p:cBhvr>
                                      <p:tavLst>
                                        <p:tav tm="0">
                                          <p:val>
                                            <p:fltVal val="0"/>
                                          </p:val>
                                        </p:tav>
                                        <p:tav tm="100000">
                                          <p:val>
                                            <p:strVal val="#ppt_h"/>
                                          </p:val>
                                        </p:tav>
                                      </p:tavLst>
                                    </p:anim>
                                    <p:animEffect transition="in" filter="fade">
                                      <p:cBhvr>
                                        <p:cTn id="63" dur="500"/>
                                        <p:tgtEl>
                                          <p:spTgt spid="58"/>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anim calcmode="lin" valueType="num">
                                      <p:cBhvr>
                                        <p:cTn id="68" dur="500" fill="hold"/>
                                        <p:tgtEl>
                                          <p:spTgt spid="64"/>
                                        </p:tgtEl>
                                        <p:attrNameLst>
                                          <p:attrName>ppt_x</p:attrName>
                                        </p:attrNameLst>
                                      </p:cBhvr>
                                      <p:tavLst>
                                        <p:tav tm="0">
                                          <p:val>
                                            <p:strVal val="#ppt_x"/>
                                          </p:val>
                                        </p:tav>
                                        <p:tav tm="100000">
                                          <p:val>
                                            <p:strVal val="#ppt_x"/>
                                          </p:val>
                                        </p:tav>
                                      </p:tavLst>
                                    </p:anim>
                                    <p:anim calcmode="lin" valueType="num">
                                      <p:cBhvr>
                                        <p:cTn id="69" dur="500" fill="hold"/>
                                        <p:tgtEl>
                                          <p:spTgt spid="64"/>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53" presetClass="entr" presetSubtype="16"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p:cTn id="73" dur="500" fill="hold"/>
                                        <p:tgtEl>
                                          <p:spTgt spid="65"/>
                                        </p:tgtEl>
                                        <p:attrNameLst>
                                          <p:attrName>ppt_w</p:attrName>
                                        </p:attrNameLst>
                                      </p:cBhvr>
                                      <p:tavLst>
                                        <p:tav tm="0">
                                          <p:val>
                                            <p:fltVal val="0"/>
                                          </p:val>
                                        </p:tav>
                                        <p:tav tm="100000">
                                          <p:val>
                                            <p:strVal val="#ppt_w"/>
                                          </p:val>
                                        </p:tav>
                                      </p:tavLst>
                                    </p:anim>
                                    <p:anim calcmode="lin" valueType="num">
                                      <p:cBhvr>
                                        <p:cTn id="74" dur="500" fill="hold"/>
                                        <p:tgtEl>
                                          <p:spTgt spid="65"/>
                                        </p:tgtEl>
                                        <p:attrNameLst>
                                          <p:attrName>ppt_h</p:attrName>
                                        </p:attrNameLst>
                                      </p:cBhvr>
                                      <p:tavLst>
                                        <p:tav tm="0">
                                          <p:val>
                                            <p:fltVal val="0"/>
                                          </p:val>
                                        </p:tav>
                                        <p:tav tm="100000">
                                          <p:val>
                                            <p:strVal val="#ppt_h"/>
                                          </p:val>
                                        </p:tav>
                                      </p:tavLst>
                                    </p:anim>
                                    <p:animEffect transition="in" filter="fade">
                                      <p:cBhvr>
                                        <p:cTn id="75" dur="500"/>
                                        <p:tgtEl>
                                          <p:spTgt spid="65"/>
                                        </p:tgtEl>
                                      </p:cBhvr>
                                    </p:animEffect>
                                  </p:childTnLst>
                                </p:cTn>
                              </p:par>
                            </p:childTnLst>
                          </p:cTn>
                        </p:par>
                        <p:par>
                          <p:cTn id="76" fill="hold">
                            <p:stCondLst>
                              <p:cond delay="3500"/>
                            </p:stCondLst>
                            <p:childTnLst>
                              <p:par>
                                <p:cTn id="77" presetID="42" presetClass="entr" presetSubtype="0"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anim calcmode="lin" valueType="num">
                                      <p:cBhvr>
                                        <p:cTn id="80" dur="500" fill="hold"/>
                                        <p:tgtEl>
                                          <p:spTgt spid="59"/>
                                        </p:tgtEl>
                                        <p:attrNameLst>
                                          <p:attrName>ppt_x</p:attrName>
                                        </p:attrNameLst>
                                      </p:cBhvr>
                                      <p:tavLst>
                                        <p:tav tm="0">
                                          <p:val>
                                            <p:strVal val="#ppt_x"/>
                                          </p:val>
                                        </p:tav>
                                        <p:tav tm="100000">
                                          <p:val>
                                            <p:strVal val="#ppt_x"/>
                                          </p:val>
                                        </p:tav>
                                      </p:tavLst>
                                    </p:anim>
                                    <p:anim calcmode="lin" valueType="num">
                                      <p:cBhvr>
                                        <p:cTn id="81" dur="500" fill="hold"/>
                                        <p:tgtEl>
                                          <p:spTgt spid="59"/>
                                        </p:tgtEl>
                                        <p:attrNameLst>
                                          <p:attrName>ppt_y</p:attrName>
                                        </p:attrNameLst>
                                      </p:cBhvr>
                                      <p:tavLst>
                                        <p:tav tm="0">
                                          <p:val>
                                            <p:strVal val="#ppt_y+.1"/>
                                          </p:val>
                                        </p:tav>
                                        <p:tav tm="100000">
                                          <p:val>
                                            <p:strVal val="#ppt_y"/>
                                          </p:val>
                                        </p:tav>
                                      </p:tavLst>
                                    </p:anim>
                                  </p:childTnLst>
                                </p:cTn>
                              </p:par>
                            </p:childTnLst>
                          </p:cTn>
                        </p:par>
                        <p:par>
                          <p:cTn id="82" fill="hold">
                            <p:stCondLst>
                              <p:cond delay="4000"/>
                            </p:stCondLst>
                            <p:childTnLst>
                              <p:par>
                                <p:cTn id="83" presetID="53" presetClass="entr" presetSubtype="16" fill="hold" grpId="0" nodeType="afterEffect">
                                  <p:stCondLst>
                                    <p:cond delay="0"/>
                                  </p:stCondLst>
                                  <p:childTnLst>
                                    <p:set>
                                      <p:cBhvr>
                                        <p:cTn id="84" dur="1" fill="hold">
                                          <p:stCondLst>
                                            <p:cond delay="0"/>
                                          </p:stCondLst>
                                        </p:cTn>
                                        <p:tgtEl>
                                          <p:spTgt spid="66"/>
                                        </p:tgtEl>
                                        <p:attrNameLst>
                                          <p:attrName>style.visibility</p:attrName>
                                        </p:attrNameLst>
                                      </p:cBhvr>
                                      <p:to>
                                        <p:strVal val="visible"/>
                                      </p:to>
                                    </p:set>
                                    <p:anim calcmode="lin" valueType="num">
                                      <p:cBhvr>
                                        <p:cTn id="85" dur="500" fill="hold"/>
                                        <p:tgtEl>
                                          <p:spTgt spid="66"/>
                                        </p:tgtEl>
                                        <p:attrNameLst>
                                          <p:attrName>ppt_w</p:attrName>
                                        </p:attrNameLst>
                                      </p:cBhvr>
                                      <p:tavLst>
                                        <p:tav tm="0">
                                          <p:val>
                                            <p:fltVal val="0"/>
                                          </p:val>
                                        </p:tav>
                                        <p:tav tm="100000">
                                          <p:val>
                                            <p:strVal val="#ppt_w"/>
                                          </p:val>
                                        </p:tav>
                                      </p:tavLst>
                                    </p:anim>
                                    <p:anim calcmode="lin" valueType="num">
                                      <p:cBhvr>
                                        <p:cTn id="86" dur="500" fill="hold"/>
                                        <p:tgtEl>
                                          <p:spTgt spid="66"/>
                                        </p:tgtEl>
                                        <p:attrNameLst>
                                          <p:attrName>ppt_h</p:attrName>
                                        </p:attrNameLst>
                                      </p:cBhvr>
                                      <p:tavLst>
                                        <p:tav tm="0">
                                          <p:val>
                                            <p:fltVal val="0"/>
                                          </p:val>
                                        </p:tav>
                                        <p:tav tm="100000">
                                          <p:val>
                                            <p:strVal val="#ppt_h"/>
                                          </p:val>
                                        </p:tav>
                                      </p:tavLst>
                                    </p:anim>
                                    <p:animEffect transition="in" filter="fade">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8" fill="hold" grpId="0" nodeType="clickEffect">
                                  <p:stCondLst>
                                    <p:cond delay="0"/>
                                  </p:stCondLst>
                                  <p:childTnLst>
                                    <p:set>
                                      <p:cBhvr>
                                        <p:cTn id="91" dur="1" fill="hold">
                                          <p:stCondLst>
                                            <p:cond delay="0"/>
                                          </p:stCondLst>
                                        </p:cTn>
                                        <p:tgtEl>
                                          <p:spTgt spid="67"/>
                                        </p:tgtEl>
                                        <p:attrNameLst>
                                          <p:attrName>style.visibility</p:attrName>
                                        </p:attrNameLst>
                                      </p:cBhvr>
                                      <p:to>
                                        <p:strVal val="visible"/>
                                      </p:to>
                                    </p:set>
                                    <p:anim calcmode="lin" valueType="num">
                                      <p:cBhvr additive="base">
                                        <p:cTn id="92" dur="500"/>
                                        <p:tgtEl>
                                          <p:spTgt spid="67"/>
                                        </p:tgtEl>
                                        <p:attrNameLst>
                                          <p:attrName>ppt_x</p:attrName>
                                        </p:attrNameLst>
                                      </p:cBhvr>
                                      <p:tavLst>
                                        <p:tav tm="0">
                                          <p:val>
                                            <p:strVal val="#ppt_x-#ppt_w*1.125000"/>
                                          </p:val>
                                        </p:tav>
                                        <p:tav tm="100000">
                                          <p:val>
                                            <p:strVal val="#ppt_x"/>
                                          </p:val>
                                        </p:tav>
                                      </p:tavLst>
                                    </p:anim>
                                    <p:animEffect transition="in" filter="wipe(right)">
                                      <p:cBhvr>
                                        <p:cTn id="93" dur="500"/>
                                        <p:tgtEl>
                                          <p:spTgt spid="67"/>
                                        </p:tgtEl>
                                      </p:cBhvr>
                                    </p:animEffect>
                                  </p:childTnLst>
                                </p:cTn>
                              </p:par>
                              <p:par>
                                <p:cTn id="94" presetID="12" presetClass="entr" presetSubtype="8" fill="hold" grpId="0" nodeType="with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additive="base">
                                        <p:cTn id="96" dur="500"/>
                                        <p:tgtEl>
                                          <p:spTgt spid="68"/>
                                        </p:tgtEl>
                                        <p:attrNameLst>
                                          <p:attrName>ppt_x</p:attrName>
                                        </p:attrNameLst>
                                      </p:cBhvr>
                                      <p:tavLst>
                                        <p:tav tm="0">
                                          <p:val>
                                            <p:strVal val="#ppt_x-#ppt_w*1.125000"/>
                                          </p:val>
                                        </p:tav>
                                        <p:tav tm="100000">
                                          <p:val>
                                            <p:strVal val="#ppt_x"/>
                                          </p:val>
                                        </p:tav>
                                      </p:tavLst>
                                    </p:anim>
                                    <p:animEffect transition="in" filter="wipe(right)">
                                      <p:cBhvr>
                                        <p:cTn id="97" dur="5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12" presetClass="entr" presetSubtype="8" fill="hold" grpId="0" nodeType="clickEffect">
                                  <p:stCondLst>
                                    <p:cond delay="0"/>
                                  </p:stCondLst>
                                  <p:childTnLst>
                                    <p:set>
                                      <p:cBhvr>
                                        <p:cTn id="101" dur="1" fill="hold">
                                          <p:stCondLst>
                                            <p:cond delay="0"/>
                                          </p:stCondLst>
                                        </p:cTn>
                                        <p:tgtEl>
                                          <p:spTgt spid="69"/>
                                        </p:tgtEl>
                                        <p:attrNameLst>
                                          <p:attrName>style.visibility</p:attrName>
                                        </p:attrNameLst>
                                      </p:cBhvr>
                                      <p:to>
                                        <p:strVal val="visible"/>
                                      </p:to>
                                    </p:set>
                                    <p:anim calcmode="lin" valueType="num">
                                      <p:cBhvr additive="base">
                                        <p:cTn id="102" dur="500"/>
                                        <p:tgtEl>
                                          <p:spTgt spid="69"/>
                                        </p:tgtEl>
                                        <p:attrNameLst>
                                          <p:attrName>ppt_x</p:attrName>
                                        </p:attrNameLst>
                                      </p:cBhvr>
                                      <p:tavLst>
                                        <p:tav tm="0">
                                          <p:val>
                                            <p:strVal val="#ppt_x-#ppt_w*1.125000"/>
                                          </p:val>
                                        </p:tav>
                                        <p:tav tm="100000">
                                          <p:val>
                                            <p:strVal val="#ppt_x"/>
                                          </p:val>
                                        </p:tav>
                                      </p:tavLst>
                                    </p:anim>
                                    <p:animEffect transition="in" filter="wipe(right)">
                                      <p:cBhvr>
                                        <p:cTn id="103" dur="500"/>
                                        <p:tgtEl>
                                          <p:spTgt spid="69"/>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additive="base">
                                        <p:cTn id="106" dur="500"/>
                                        <p:tgtEl>
                                          <p:spTgt spid="70"/>
                                        </p:tgtEl>
                                        <p:attrNameLst>
                                          <p:attrName>ppt_x</p:attrName>
                                        </p:attrNameLst>
                                      </p:cBhvr>
                                      <p:tavLst>
                                        <p:tav tm="0">
                                          <p:val>
                                            <p:strVal val="#ppt_x-#ppt_w*1.125000"/>
                                          </p:val>
                                        </p:tav>
                                        <p:tav tm="100000">
                                          <p:val>
                                            <p:strVal val="#ppt_x"/>
                                          </p:val>
                                        </p:tav>
                                      </p:tavLst>
                                    </p:anim>
                                    <p:animEffect transition="in" filter="wipe(right)">
                                      <p:cBhvr>
                                        <p:cTn id="107" dur="500"/>
                                        <p:tgtEl>
                                          <p:spTgt spid="70"/>
                                        </p:tgtEl>
                                      </p:cBhvr>
                                    </p:animEffect>
                                  </p:childTnLst>
                                </p:cTn>
                              </p:par>
                            </p:childTnLst>
                          </p:cTn>
                        </p:par>
                      </p:childTnLst>
                    </p:cTn>
                  </p:par>
                  <p:par>
                    <p:cTn id="108" fill="hold">
                      <p:stCondLst>
                        <p:cond delay="indefinite"/>
                      </p:stCondLst>
                      <p:childTnLst>
                        <p:par>
                          <p:cTn id="109" fill="hold">
                            <p:stCondLst>
                              <p:cond delay="0"/>
                            </p:stCondLst>
                            <p:childTnLst>
                              <p:par>
                                <p:cTn id="110" presetID="12" presetClass="entr" presetSubtype="8" fill="hold" grpId="0" nodeType="clickEffect">
                                  <p:stCondLst>
                                    <p:cond delay="0"/>
                                  </p:stCondLst>
                                  <p:childTnLst>
                                    <p:set>
                                      <p:cBhvr>
                                        <p:cTn id="111" dur="1" fill="hold">
                                          <p:stCondLst>
                                            <p:cond delay="0"/>
                                          </p:stCondLst>
                                        </p:cTn>
                                        <p:tgtEl>
                                          <p:spTgt spid="71"/>
                                        </p:tgtEl>
                                        <p:attrNameLst>
                                          <p:attrName>style.visibility</p:attrName>
                                        </p:attrNameLst>
                                      </p:cBhvr>
                                      <p:to>
                                        <p:strVal val="visible"/>
                                      </p:to>
                                    </p:set>
                                    <p:anim calcmode="lin" valueType="num">
                                      <p:cBhvr additive="base">
                                        <p:cTn id="112" dur="500"/>
                                        <p:tgtEl>
                                          <p:spTgt spid="71"/>
                                        </p:tgtEl>
                                        <p:attrNameLst>
                                          <p:attrName>ppt_x</p:attrName>
                                        </p:attrNameLst>
                                      </p:cBhvr>
                                      <p:tavLst>
                                        <p:tav tm="0">
                                          <p:val>
                                            <p:strVal val="#ppt_x-#ppt_w*1.125000"/>
                                          </p:val>
                                        </p:tav>
                                        <p:tav tm="100000">
                                          <p:val>
                                            <p:strVal val="#ppt_x"/>
                                          </p:val>
                                        </p:tav>
                                      </p:tavLst>
                                    </p:anim>
                                    <p:animEffect transition="in" filter="wipe(right)">
                                      <p:cBhvr>
                                        <p:cTn id="113" dur="500"/>
                                        <p:tgtEl>
                                          <p:spTgt spid="71"/>
                                        </p:tgtEl>
                                      </p:cBhvr>
                                    </p:animEffect>
                                  </p:childTnLst>
                                </p:cTn>
                              </p:par>
                              <p:par>
                                <p:cTn id="114" presetID="12" presetClass="entr" presetSubtype="8" fill="hold" grpId="0" nodeType="withEffect">
                                  <p:stCondLst>
                                    <p:cond delay="0"/>
                                  </p:stCondLst>
                                  <p:childTnLst>
                                    <p:set>
                                      <p:cBhvr>
                                        <p:cTn id="115" dur="1" fill="hold">
                                          <p:stCondLst>
                                            <p:cond delay="0"/>
                                          </p:stCondLst>
                                        </p:cTn>
                                        <p:tgtEl>
                                          <p:spTgt spid="72"/>
                                        </p:tgtEl>
                                        <p:attrNameLst>
                                          <p:attrName>style.visibility</p:attrName>
                                        </p:attrNameLst>
                                      </p:cBhvr>
                                      <p:to>
                                        <p:strVal val="visible"/>
                                      </p:to>
                                    </p:set>
                                    <p:anim calcmode="lin" valueType="num">
                                      <p:cBhvr additive="base">
                                        <p:cTn id="116" dur="500"/>
                                        <p:tgtEl>
                                          <p:spTgt spid="72"/>
                                        </p:tgtEl>
                                        <p:attrNameLst>
                                          <p:attrName>ppt_x</p:attrName>
                                        </p:attrNameLst>
                                      </p:cBhvr>
                                      <p:tavLst>
                                        <p:tav tm="0">
                                          <p:val>
                                            <p:strVal val="#ppt_x-#ppt_w*1.125000"/>
                                          </p:val>
                                        </p:tav>
                                        <p:tav tm="100000">
                                          <p:val>
                                            <p:strVal val="#ppt_x"/>
                                          </p:val>
                                        </p:tav>
                                      </p:tavLst>
                                    </p:anim>
                                    <p:animEffect transition="in" filter="wipe(right)">
                                      <p:cBhvr>
                                        <p:cTn id="117" dur="500"/>
                                        <p:tgtEl>
                                          <p:spTgt spid="72"/>
                                        </p:tgtEl>
                                      </p:cBhvr>
                                    </p:animEffect>
                                  </p:childTnLst>
                                </p:cTn>
                              </p:par>
                            </p:childTnLst>
                          </p:cTn>
                        </p:par>
                      </p:childTnLst>
                    </p:cTn>
                  </p:par>
                  <p:par>
                    <p:cTn id="118" fill="hold">
                      <p:stCondLst>
                        <p:cond delay="indefinite"/>
                      </p:stCondLst>
                      <p:childTnLst>
                        <p:par>
                          <p:cTn id="119" fill="hold">
                            <p:stCondLst>
                              <p:cond delay="0"/>
                            </p:stCondLst>
                            <p:childTnLst>
                              <p:par>
                                <p:cTn id="120" presetID="12" presetClass="entr" presetSubtype="8" fill="hold" grpId="0" nodeType="click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additive="base">
                                        <p:cTn id="122" dur="500"/>
                                        <p:tgtEl>
                                          <p:spTgt spid="73"/>
                                        </p:tgtEl>
                                        <p:attrNameLst>
                                          <p:attrName>ppt_x</p:attrName>
                                        </p:attrNameLst>
                                      </p:cBhvr>
                                      <p:tavLst>
                                        <p:tav tm="0">
                                          <p:val>
                                            <p:strVal val="#ppt_x-#ppt_w*1.125000"/>
                                          </p:val>
                                        </p:tav>
                                        <p:tav tm="100000">
                                          <p:val>
                                            <p:strVal val="#ppt_x"/>
                                          </p:val>
                                        </p:tav>
                                      </p:tavLst>
                                    </p:anim>
                                    <p:animEffect transition="in" filter="wipe(right)">
                                      <p:cBhvr>
                                        <p:cTn id="123" dur="500"/>
                                        <p:tgtEl>
                                          <p:spTgt spid="73"/>
                                        </p:tgtEl>
                                      </p:cBhvr>
                                    </p:animEffect>
                                  </p:childTnLst>
                                </p:cTn>
                              </p:par>
                              <p:par>
                                <p:cTn id="124" presetID="12" presetClass="entr" presetSubtype="8" fill="hold" grpId="0" nodeType="withEffect">
                                  <p:stCondLst>
                                    <p:cond delay="0"/>
                                  </p:stCondLst>
                                  <p:childTnLst>
                                    <p:set>
                                      <p:cBhvr>
                                        <p:cTn id="125" dur="1" fill="hold">
                                          <p:stCondLst>
                                            <p:cond delay="0"/>
                                          </p:stCondLst>
                                        </p:cTn>
                                        <p:tgtEl>
                                          <p:spTgt spid="82"/>
                                        </p:tgtEl>
                                        <p:attrNameLst>
                                          <p:attrName>style.visibility</p:attrName>
                                        </p:attrNameLst>
                                      </p:cBhvr>
                                      <p:to>
                                        <p:strVal val="visible"/>
                                      </p:to>
                                    </p:set>
                                    <p:anim calcmode="lin" valueType="num">
                                      <p:cBhvr additive="base">
                                        <p:cTn id="126" dur="500"/>
                                        <p:tgtEl>
                                          <p:spTgt spid="82"/>
                                        </p:tgtEl>
                                        <p:attrNameLst>
                                          <p:attrName>ppt_x</p:attrName>
                                        </p:attrNameLst>
                                      </p:cBhvr>
                                      <p:tavLst>
                                        <p:tav tm="0">
                                          <p:val>
                                            <p:strVal val="#ppt_x-#ppt_w*1.125000"/>
                                          </p:val>
                                        </p:tav>
                                        <p:tav tm="100000">
                                          <p:val>
                                            <p:strVal val="#ppt_x"/>
                                          </p:val>
                                        </p:tav>
                                      </p:tavLst>
                                    </p:anim>
                                    <p:animEffect transition="in" filter="wipe(right)">
                                      <p:cBhvr>
                                        <p:cTn id="12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49" grpId="0"/>
      <p:bldP spid="55" grpId="0" animBg="1"/>
      <p:bldP spid="56" grpId="0"/>
      <p:bldP spid="57" grpId="0" animBg="1"/>
      <p:bldP spid="58" grpId="0"/>
      <p:bldP spid="59" grpId="0" animBg="1"/>
      <p:bldP spid="64" grpId="0" animBg="1"/>
      <p:bldP spid="65" grpId="0"/>
      <p:bldP spid="66" grpId="0"/>
      <p:bldP spid="67" grpId="0"/>
      <p:bldP spid="68" grpId="0"/>
      <p:bldP spid="69" grpId="0"/>
      <p:bldP spid="70" grpId="0"/>
      <p:bldP spid="71" grpId="0"/>
      <p:bldP spid="72" grpId="0"/>
      <p:bldP spid="73"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9617377">
            <a:off x="5335451" y="-552496"/>
            <a:ext cx="358548" cy="7334477"/>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5400000">
            <a:off x="5510350" y="-746224"/>
            <a:ext cx="358548" cy="14301343"/>
          </a:xfrm>
          <a:prstGeom prst="rect">
            <a:avLst/>
          </a:prstGeom>
        </p:spPr>
      </p:pic>
      <p:sp>
        <p:nvSpPr>
          <p:cNvPr id="45" name="文本框 44"/>
          <p:cNvSpPr txBox="1"/>
          <p:nvPr/>
        </p:nvSpPr>
        <p:spPr>
          <a:xfrm>
            <a:off x="13277850" y="-1619250"/>
            <a:ext cx="877163" cy="369332"/>
          </a:xfrm>
          <a:prstGeom prst="rect">
            <a:avLst/>
          </a:prstGeom>
          <a:noFill/>
        </p:spPr>
        <p:txBody>
          <a:bodyPr wrap="none" rtlCol="0">
            <a:spAutoFit/>
          </a:bodyPr>
          <a:lstStyle/>
          <a:p>
            <a:r>
              <a:rPr lang="zh-CN" altLang="en-US" dirty="0">
                <a:solidFill>
                  <a:schemeClr val="bg1"/>
                </a:solidFill>
              </a:rPr>
              <a:t>延迟符</a:t>
            </a:r>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384" y="1453643"/>
            <a:ext cx="4727673" cy="4727673"/>
          </a:xfrm>
          <a:prstGeom prst="rect">
            <a:avLst/>
          </a:prstGeom>
        </p:spPr>
      </p:pic>
      <p:sp>
        <p:nvSpPr>
          <p:cNvPr id="47" name="矩形 46"/>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燕尾形 47"/>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燕尾形 48"/>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0" name="文本框 49"/>
          <p:cNvSpPr txBox="1"/>
          <p:nvPr/>
        </p:nvSpPr>
        <p:spPr>
          <a:xfrm>
            <a:off x="709386" y="93508"/>
            <a:ext cx="177805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03</a:t>
            </a:r>
            <a:r>
              <a:rPr lang="zh-CN" altLang="en-US" sz="2400" dirty="0">
                <a:solidFill>
                  <a:schemeClr val="bg1"/>
                </a:solidFill>
                <a:latin typeface="微软雅黑" panose="020B0503020204020204" pitchFamily="34" charset="-122"/>
                <a:ea typeface="微软雅黑" panose="020B0503020204020204" pitchFamily="34" charset="-122"/>
              </a:rPr>
              <a:t>考勤制度</a:t>
            </a:r>
          </a:p>
        </p:txBody>
      </p:sp>
      <p:sp>
        <p:nvSpPr>
          <p:cNvPr id="52" name="椭圆 51"/>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
        <p:nvSpPr>
          <p:cNvPr id="56" name="Rectangle 4"/>
          <p:cNvSpPr txBox="1">
            <a:spLocks noChangeArrowheads="1"/>
          </p:cNvSpPr>
          <p:nvPr/>
        </p:nvSpPr>
        <p:spPr bwMode="auto">
          <a:xfrm>
            <a:off x="6284926" y="2619336"/>
            <a:ext cx="6307172" cy="31686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bg1"/>
              </a:buClr>
              <a:buFont typeface="Wingdings" pitchFamily="2" charset="2"/>
              <a:buChar char="Ø"/>
            </a:pPr>
            <a:r>
              <a:rPr lang="zh-CN" altLang="en-US" sz="2400" dirty="0">
                <a:solidFill>
                  <a:schemeClr val="tx1">
                    <a:lumMod val="85000"/>
                    <a:lumOff val="15000"/>
                  </a:schemeClr>
                </a:solidFill>
              </a:rPr>
              <a:t> 5天</a:t>
            </a:r>
            <a:r>
              <a:rPr lang="en-US" altLang="zh-CN" sz="2400" dirty="0">
                <a:solidFill>
                  <a:schemeClr val="tx1">
                    <a:lumMod val="85000"/>
                    <a:lumOff val="15000"/>
                  </a:schemeClr>
                </a:solidFill>
              </a:rPr>
              <a:t>8</a:t>
            </a:r>
            <a:r>
              <a:rPr lang="zh-CN" altLang="en-US" sz="2400" dirty="0">
                <a:solidFill>
                  <a:schemeClr val="tx1">
                    <a:lumMod val="85000"/>
                    <a:lumOff val="15000"/>
                  </a:schemeClr>
                </a:solidFill>
              </a:rPr>
              <a:t>小时</a:t>
            </a:r>
            <a:r>
              <a:rPr lang="en-US" altLang="zh-CN" sz="2400" dirty="0" err="1">
                <a:solidFill>
                  <a:schemeClr val="tx1">
                    <a:lumMod val="85000"/>
                    <a:lumOff val="15000"/>
                  </a:schemeClr>
                </a:solidFill>
              </a:rPr>
              <a:t>工作制</a:t>
            </a:r>
            <a:r>
              <a:rPr lang="en-US" altLang="zh-CN" sz="2400" dirty="0">
                <a:solidFill>
                  <a:schemeClr val="tx1">
                    <a:lumMod val="85000"/>
                    <a:lumOff val="15000"/>
                  </a:schemeClr>
                </a:solidFill>
              </a:rPr>
              <a:t>    </a:t>
            </a:r>
          </a:p>
          <a:p>
            <a:pPr>
              <a:buClr>
                <a:schemeClr val="bg1"/>
              </a:buClr>
            </a:pPr>
            <a:r>
              <a:rPr lang="zh-CN" altLang="en-US" sz="2400" dirty="0">
                <a:solidFill>
                  <a:schemeClr val="tx1">
                    <a:lumMod val="85000"/>
                    <a:lumOff val="15000"/>
                  </a:schemeClr>
                </a:solidFill>
              </a:rPr>
              <a:t>   上午</a:t>
            </a:r>
            <a:r>
              <a:rPr lang="en-US" altLang="zh-CN" sz="2400" dirty="0">
                <a:solidFill>
                  <a:schemeClr val="tx1">
                    <a:lumMod val="85000"/>
                    <a:lumOff val="15000"/>
                  </a:schemeClr>
                </a:solidFill>
              </a:rPr>
              <a:t>09</a:t>
            </a:r>
            <a:r>
              <a:rPr lang="zh-CN" altLang="en-US" sz="2400" dirty="0">
                <a:solidFill>
                  <a:schemeClr val="tx1">
                    <a:lumMod val="85000"/>
                    <a:lumOff val="15000"/>
                  </a:schemeClr>
                </a:solidFill>
              </a:rPr>
              <a:t>：</a:t>
            </a:r>
            <a:r>
              <a:rPr lang="en-US" altLang="zh-CN" sz="2400" dirty="0">
                <a:solidFill>
                  <a:schemeClr val="tx1">
                    <a:lumMod val="85000"/>
                    <a:lumOff val="15000"/>
                  </a:schemeClr>
                </a:solidFill>
              </a:rPr>
              <a:t>00</a:t>
            </a:r>
            <a:r>
              <a:rPr lang="zh-CN" altLang="en-US" sz="2400" dirty="0">
                <a:solidFill>
                  <a:schemeClr val="tx1">
                    <a:lumMod val="85000"/>
                    <a:lumOff val="15000"/>
                  </a:schemeClr>
                </a:solidFill>
              </a:rPr>
              <a:t>-1</a:t>
            </a:r>
            <a:r>
              <a:rPr lang="en-US" altLang="zh-CN" sz="2400" dirty="0">
                <a:solidFill>
                  <a:schemeClr val="tx1">
                    <a:lumMod val="85000"/>
                    <a:lumOff val="15000"/>
                  </a:schemeClr>
                </a:solidFill>
              </a:rPr>
              <a:t>3</a:t>
            </a:r>
            <a:r>
              <a:rPr lang="zh-CN" altLang="en-US" sz="2400" dirty="0">
                <a:solidFill>
                  <a:schemeClr val="tx1">
                    <a:lumMod val="85000"/>
                    <a:lumOff val="15000"/>
                  </a:schemeClr>
                </a:solidFill>
              </a:rPr>
              <a:t>：00  下午1</a:t>
            </a:r>
            <a:r>
              <a:rPr lang="en-US" altLang="zh-CN" sz="2400" dirty="0">
                <a:solidFill>
                  <a:schemeClr val="tx1">
                    <a:lumMod val="85000"/>
                    <a:lumOff val="15000"/>
                  </a:schemeClr>
                </a:solidFill>
              </a:rPr>
              <a:t>4</a:t>
            </a:r>
            <a:r>
              <a:rPr lang="zh-CN" altLang="en-US" sz="2400" dirty="0">
                <a:solidFill>
                  <a:schemeClr val="tx1">
                    <a:lumMod val="85000"/>
                    <a:lumOff val="15000"/>
                  </a:schemeClr>
                </a:solidFill>
              </a:rPr>
              <a:t>：</a:t>
            </a:r>
            <a:r>
              <a:rPr lang="en-US" altLang="zh-CN" sz="2400" dirty="0">
                <a:solidFill>
                  <a:schemeClr val="tx1">
                    <a:lumMod val="85000"/>
                    <a:lumOff val="15000"/>
                  </a:schemeClr>
                </a:solidFill>
              </a:rPr>
              <a:t>0</a:t>
            </a:r>
            <a:r>
              <a:rPr lang="zh-CN" altLang="en-US" sz="2400" dirty="0">
                <a:solidFill>
                  <a:schemeClr val="tx1">
                    <a:lumMod val="85000"/>
                    <a:lumOff val="15000"/>
                  </a:schemeClr>
                </a:solidFill>
              </a:rPr>
              <a:t>0-  </a:t>
            </a:r>
            <a:r>
              <a:rPr lang="en-US" altLang="zh-CN" sz="2400" dirty="0">
                <a:solidFill>
                  <a:schemeClr val="tx1">
                    <a:lumMod val="85000"/>
                    <a:lumOff val="15000"/>
                  </a:schemeClr>
                </a:solidFill>
              </a:rPr>
              <a:t>18</a:t>
            </a:r>
            <a:r>
              <a:rPr lang="zh-CN" altLang="en-US" sz="2400" dirty="0">
                <a:solidFill>
                  <a:schemeClr val="tx1">
                    <a:lumMod val="85000"/>
                    <a:lumOff val="15000"/>
                  </a:schemeClr>
                </a:solidFill>
              </a:rPr>
              <a:t>：</a:t>
            </a:r>
            <a:r>
              <a:rPr lang="en-US" altLang="zh-CN" sz="2400" dirty="0">
                <a:solidFill>
                  <a:schemeClr val="tx1">
                    <a:lumMod val="85000"/>
                    <a:lumOff val="15000"/>
                  </a:schemeClr>
                </a:solidFill>
              </a:rPr>
              <a:t>00     </a:t>
            </a:r>
          </a:p>
          <a:p>
            <a:pPr>
              <a:buClr>
                <a:schemeClr val="bg1"/>
              </a:buClr>
              <a:buFont typeface="Wingdings" pitchFamily="2" charset="2"/>
              <a:buChar char="Ø"/>
            </a:pPr>
            <a:r>
              <a:rPr lang="zh-CN" altLang="en-US" sz="2400" dirty="0">
                <a:solidFill>
                  <a:schemeClr val="tx1">
                    <a:lumMod val="85000"/>
                    <a:lumOff val="15000"/>
                  </a:schemeClr>
                </a:solidFill>
              </a:rPr>
              <a:t>指纹刷卡记录考勤</a:t>
            </a:r>
            <a:endParaRPr lang="en-US" altLang="zh-CN" sz="2400" dirty="0">
              <a:solidFill>
                <a:schemeClr val="tx1">
                  <a:lumMod val="85000"/>
                  <a:lumOff val="15000"/>
                </a:schemeClr>
              </a:solidFill>
            </a:endParaRPr>
          </a:p>
          <a:p>
            <a:pPr>
              <a:buClr>
                <a:schemeClr val="bg1"/>
              </a:buClr>
              <a:buFont typeface="Wingdings" pitchFamily="2" charset="2"/>
              <a:buChar char="Ø"/>
            </a:pPr>
            <a:r>
              <a:rPr lang="zh-CN" altLang="en-US" sz="2400" dirty="0">
                <a:solidFill>
                  <a:schemeClr val="tx1">
                    <a:lumMod val="85000"/>
                    <a:lumOff val="15000"/>
                  </a:schemeClr>
                </a:solidFill>
                <a:cs typeface="楷体_GB2312"/>
              </a:rPr>
              <a:t>漏打卡、无故不打卡均视为旷工</a:t>
            </a:r>
            <a:endParaRPr lang="en-US" altLang="zh-CN" sz="2400" dirty="0">
              <a:solidFill>
                <a:schemeClr val="tx1">
                  <a:lumMod val="85000"/>
                  <a:lumOff val="15000"/>
                </a:schemeClr>
              </a:solidFill>
              <a:cs typeface="楷体_GB2312"/>
            </a:endParaRPr>
          </a:p>
          <a:p>
            <a:pPr>
              <a:buClr>
                <a:schemeClr val="bg1"/>
              </a:buClr>
              <a:buFont typeface="Wingdings" pitchFamily="2" charset="2"/>
              <a:buChar char="Ø"/>
            </a:pPr>
            <a:r>
              <a:rPr lang="zh-CN" altLang="en-US" sz="2400" dirty="0">
                <a:solidFill>
                  <a:schemeClr val="tx1">
                    <a:lumMod val="85000"/>
                    <a:lumOff val="15000"/>
                  </a:schemeClr>
                </a:solidFill>
              </a:rPr>
              <a:t>严禁代打卡</a:t>
            </a:r>
            <a:endParaRPr lang="en-US" altLang="zh-CN" sz="2400" dirty="0">
              <a:solidFill>
                <a:schemeClr val="tx1">
                  <a:lumMod val="85000"/>
                  <a:lumOff val="15000"/>
                </a:schemeClr>
              </a:solidFill>
            </a:endParaRPr>
          </a:p>
          <a:p>
            <a:pPr>
              <a:buClr>
                <a:schemeClr val="bg1"/>
              </a:buClr>
              <a:buFont typeface="Wingdings" pitchFamily="2" charset="2"/>
              <a:buChar char="Ø"/>
            </a:pPr>
            <a:r>
              <a:rPr lang="zh-CN" altLang="en-US" sz="2400" dirty="0">
                <a:solidFill>
                  <a:schemeClr val="tx1">
                    <a:lumMod val="85000"/>
                    <a:lumOff val="15000"/>
                  </a:schemeClr>
                </a:solidFill>
              </a:rPr>
              <a:t>上午茶歇时间</a:t>
            </a:r>
            <a:r>
              <a:rPr lang="en-US" altLang="zh-CN" sz="2400" dirty="0">
                <a:solidFill>
                  <a:schemeClr val="tx1">
                    <a:lumMod val="85000"/>
                    <a:lumOff val="15000"/>
                  </a:schemeClr>
                </a:solidFill>
              </a:rPr>
              <a:t>11</a:t>
            </a:r>
            <a:r>
              <a:rPr lang="zh-CN" altLang="en-US" sz="2400" dirty="0">
                <a:solidFill>
                  <a:schemeClr val="tx1">
                    <a:lumMod val="85000"/>
                    <a:lumOff val="15000"/>
                  </a:schemeClr>
                </a:solidFill>
              </a:rPr>
              <a:t>：</a:t>
            </a:r>
            <a:r>
              <a:rPr lang="en-US" altLang="zh-CN" sz="2400" dirty="0">
                <a:solidFill>
                  <a:schemeClr val="tx1">
                    <a:lumMod val="85000"/>
                    <a:lumOff val="15000"/>
                  </a:schemeClr>
                </a:solidFill>
              </a:rPr>
              <a:t>15</a:t>
            </a:r>
            <a:r>
              <a:rPr lang="zh-CN" altLang="en-US" sz="2400" dirty="0">
                <a:solidFill>
                  <a:schemeClr val="tx1">
                    <a:lumMod val="85000"/>
                    <a:lumOff val="15000"/>
                  </a:schemeClr>
                </a:solidFill>
              </a:rPr>
              <a:t>-1</a:t>
            </a:r>
            <a:r>
              <a:rPr lang="en-US" altLang="zh-CN" sz="2400" dirty="0">
                <a:solidFill>
                  <a:schemeClr val="tx1">
                    <a:lumMod val="85000"/>
                    <a:lumOff val="15000"/>
                  </a:schemeClr>
                </a:solidFill>
              </a:rPr>
              <a:t>1</a:t>
            </a:r>
            <a:r>
              <a:rPr lang="zh-CN" altLang="en-US" sz="2400" dirty="0">
                <a:solidFill>
                  <a:schemeClr val="tx1">
                    <a:lumMod val="85000"/>
                    <a:lumOff val="15000"/>
                  </a:schemeClr>
                </a:solidFill>
              </a:rPr>
              <a:t>：</a:t>
            </a:r>
            <a:r>
              <a:rPr lang="en-US" altLang="zh-CN" sz="2400" dirty="0">
                <a:solidFill>
                  <a:schemeClr val="tx1">
                    <a:lumMod val="85000"/>
                    <a:lumOff val="15000"/>
                  </a:schemeClr>
                </a:solidFill>
              </a:rPr>
              <a:t>3</a:t>
            </a:r>
            <a:r>
              <a:rPr lang="zh-CN" altLang="en-US" sz="2400" dirty="0">
                <a:solidFill>
                  <a:schemeClr val="tx1">
                    <a:lumMod val="85000"/>
                    <a:lumOff val="15000"/>
                  </a:schemeClr>
                </a:solidFill>
              </a:rPr>
              <a:t>0 </a:t>
            </a:r>
            <a:endParaRPr lang="en-US" altLang="zh-CN" sz="2400" dirty="0">
              <a:solidFill>
                <a:schemeClr val="tx1">
                  <a:lumMod val="85000"/>
                  <a:lumOff val="15000"/>
                </a:schemeClr>
              </a:solidFill>
            </a:endParaRPr>
          </a:p>
        </p:txBody>
      </p:sp>
    </p:spTree>
    <p:extLst>
      <p:ext uri="{BB962C8B-B14F-4D97-AF65-F5344CB8AC3E}">
        <p14:creationId xmlns:p14="http://schemas.microsoft.com/office/powerpoint/2010/main" val="25083011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circle(in)">
                                      <p:cBhvr>
                                        <p:cTn id="15" dur="20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down)">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par>
                          <p:cTn id="26" fill="hold">
                            <p:stCondLst>
                              <p:cond delay="500"/>
                            </p:stCondLst>
                            <p:childTnLst>
                              <p:par>
                                <p:cTn id="27" presetID="8" presetClass="entr" presetSubtype="16" fill="hold" grpId="0" nodeType="afterEffect">
                                  <p:stCondLst>
                                    <p:cond delay="0"/>
                                  </p:stCondLst>
                                  <p:childTnLst>
                                    <p:set>
                                      <p:cBhvr>
                                        <p:cTn id="28" dur="1" fill="hold">
                                          <p:stCondLst>
                                            <p:cond delay="0"/>
                                          </p:stCondLst>
                                        </p:cTn>
                                        <p:tgtEl>
                                          <p:spTgt spid="56">
                                            <p:txEl>
                                              <p:pRg st="0" end="0"/>
                                            </p:txEl>
                                          </p:spTgt>
                                        </p:tgtEl>
                                        <p:attrNameLst>
                                          <p:attrName>style.visibility</p:attrName>
                                        </p:attrNameLst>
                                      </p:cBhvr>
                                      <p:to>
                                        <p:strVal val="visible"/>
                                      </p:to>
                                    </p:set>
                                    <p:animEffect transition="in" filter="diamond(in)">
                                      <p:cBhvr>
                                        <p:cTn id="29" dur="500"/>
                                        <p:tgtEl>
                                          <p:spTgt spid="56">
                                            <p:txEl>
                                              <p:pRg st="0" end="0"/>
                                            </p:txEl>
                                          </p:spTgt>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56">
                                            <p:txEl>
                                              <p:pRg st="1" end="1"/>
                                            </p:txEl>
                                          </p:spTgt>
                                        </p:tgtEl>
                                        <p:attrNameLst>
                                          <p:attrName>style.visibility</p:attrName>
                                        </p:attrNameLst>
                                      </p:cBhvr>
                                      <p:to>
                                        <p:strVal val="visible"/>
                                      </p:to>
                                    </p:set>
                                    <p:animEffect transition="in" filter="diamond(in)">
                                      <p:cBhvr>
                                        <p:cTn id="32" dur="500"/>
                                        <p:tgtEl>
                                          <p:spTgt spid="56">
                                            <p:txEl>
                                              <p:pRg st="1" end="1"/>
                                            </p:txEl>
                                          </p:spTgt>
                                        </p:tgtEl>
                                      </p:cBhvr>
                                    </p:animEffect>
                                  </p:childTnLst>
                                </p:cTn>
                              </p:par>
                            </p:childTnLst>
                          </p:cTn>
                        </p:par>
                        <p:par>
                          <p:cTn id="33" fill="hold">
                            <p:stCondLst>
                              <p:cond delay="1000"/>
                            </p:stCondLst>
                            <p:childTnLst>
                              <p:par>
                                <p:cTn id="34" presetID="8" presetClass="entr" presetSubtype="16" fill="hold" grpId="0" nodeType="afterEffect">
                                  <p:stCondLst>
                                    <p:cond delay="0"/>
                                  </p:stCondLst>
                                  <p:childTnLst>
                                    <p:set>
                                      <p:cBhvr>
                                        <p:cTn id="35" dur="1" fill="hold">
                                          <p:stCondLst>
                                            <p:cond delay="0"/>
                                          </p:stCondLst>
                                        </p:cTn>
                                        <p:tgtEl>
                                          <p:spTgt spid="56">
                                            <p:txEl>
                                              <p:pRg st="2" end="2"/>
                                            </p:txEl>
                                          </p:spTgt>
                                        </p:tgtEl>
                                        <p:attrNameLst>
                                          <p:attrName>style.visibility</p:attrName>
                                        </p:attrNameLst>
                                      </p:cBhvr>
                                      <p:to>
                                        <p:strVal val="visible"/>
                                      </p:to>
                                    </p:set>
                                    <p:animEffect transition="in" filter="diamond(in)">
                                      <p:cBhvr>
                                        <p:cTn id="36" dur="500"/>
                                        <p:tgtEl>
                                          <p:spTgt spid="56">
                                            <p:txEl>
                                              <p:pRg st="2" end="2"/>
                                            </p:txEl>
                                          </p:spTgt>
                                        </p:tgtEl>
                                      </p:cBhvr>
                                    </p:animEffect>
                                  </p:childTnLst>
                                </p:cTn>
                              </p:par>
                            </p:childTnLst>
                          </p:cTn>
                        </p:par>
                        <p:par>
                          <p:cTn id="37" fill="hold">
                            <p:stCondLst>
                              <p:cond delay="1500"/>
                            </p:stCondLst>
                            <p:childTnLst>
                              <p:par>
                                <p:cTn id="38" presetID="8" presetClass="entr" presetSubtype="16" fill="hold" grpId="0" nodeType="afterEffect">
                                  <p:stCondLst>
                                    <p:cond delay="0"/>
                                  </p:stCondLst>
                                  <p:childTnLst>
                                    <p:set>
                                      <p:cBhvr>
                                        <p:cTn id="39" dur="1" fill="hold">
                                          <p:stCondLst>
                                            <p:cond delay="0"/>
                                          </p:stCondLst>
                                        </p:cTn>
                                        <p:tgtEl>
                                          <p:spTgt spid="56">
                                            <p:txEl>
                                              <p:pRg st="3" end="3"/>
                                            </p:txEl>
                                          </p:spTgt>
                                        </p:tgtEl>
                                        <p:attrNameLst>
                                          <p:attrName>style.visibility</p:attrName>
                                        </p:attrNameLst>
                                      </p:cBhvr>
                                      <p:to>
                                        <p:strVal val="visible"/>
                                      </p:to>
                                    </p:set>
                                    <p:animEffect transition="in" filter="diamond(in)">
                                      <p:cBhvr>
                                        <p:cTn id="40" dur="500"/>
                                        <p:tgtEl>
                                          <p:spTgt spid="56">
                                            <p:txEl>
                                              <p:pRg st="3" end="3"/>
                                            </p:txEl>
                                          </p:spTgt>
                                        </p:tgtEl>
                                      </p:cBhvr>
                                    </p:animEffect>
                                  </p:childTnLst>
                                </p:cTn>
                              </p:par>
                            </p:childTnLst>
                          </p:cTn>
                        </p:par>
                        <p:par>
                          <p:cTn id="41" fill="hold">
                            <p:stCondLst>
                              <p:cond delay="2000"/>
                            </p:stCondLst>
                            <p:childTnLst>
                              <p:par>
                                <p:cTn id="42" presetID="8" presetClass="entr" presetSubtype="16" fill="hold" grpId="0" nodeType="afterEffect">
                                  <p:stCondLst>
                                    <p:cond delay="0"/>
                                  </p:stCondLst>
                                  <p:childTnLst>
                                    <p:set>
                                      <p:cBhvr>
                                        <p:cTn id="43" dur="1" fill="hold">
                                          <p:stCondLst>
                                            <p:cond delay="0"/>
                                          </p:stCondLst>
                                        </p:cTn>
                                        <p:tgtEl>
                                          <p:spTgt spid="56">
                                            <p:txEl>
                                              <p:pRg st="4" end="4"/>
                                            </p:txEl>
                                          </p:spTgt>
                                        </p:tgtEl>
                                        <p:attrNameLst>
                                          <p:attrName>style.visibility</p:attrName>
                                        </p:attrNameLst>
                                      </p:cBhvr>
                                      <p:to>
                                        <p:strVal val="visible"/>
                                      </p:to>
                                    </p:set>
                                    <p:animEffect transition="in" filter="diamond(in)">
                                      <p:cBhvr>
                                        <p:cTn id="44" dur="500"/>
                                        <p:tgtEl>
                                          <p:spTgt spid="56">
                                            <p:txEl>
                                              <p:pRg st="4" end="4"/>
                                            </p:txEl>
                                          </p:spTgt>
                                        </p:tgtEl>
                                      </p:cBhvr>
                                    </p:animEffect>
                                  </p:childTnLst>
                                </p:cTn>
                              </p:par>
                            </p:childTnLst>
                          </p:cTn>
                        </p:par>
                        <p:par>
                          <p:cTn id="45" fill="hold">
                            <p:stCondLst>
                              <p:cond delay="2500"/>
                            </p:stCondLst>
                            <p:childTnLst>
                              <p:par>
                                <p:cTn id="46" presetID="8" presetClass="entr" presetSubtype="16" fill="hold" grpId="0" nodeType="afterEffect">
                                  <p:stCondLst>
                                    <p:cond delay="0"/>
                                  </p:stCondLst>
                                  <p:childTnLst>
                                    <p:set>
                                      <p:cBhvr>
                                        <p:cTn id="47" dur="1" fill="hold">
                                          <p:stCondLst>
                                            <p:cond delay="0"/>
                                          </p:stCondLst>
                                        </p:cTn>
                                        <p:tgtEl>
                                          <p:spTgt spid="56">
                                            <p:txEl>
                                              <p:pRg st="5" end="5"/>
                                            </p:txEl>
                                          </p:spTgt>
                                        </p:tgtEl>
                                        <p:attrNameLst>
                                          <p:attrName>style.visibility</p:attrName>
                                        </p:attrNameLst>
                                      </p:cBhvr>
                                      <p:to>
                                        <p:strVal val="visible"/>
                                      </p:to>
                                    </p:set>
                                    <p:animEffect transition="in" filter="diamond(in)">
                                      <p:cBhvr>
                                        <p:cTn id="48" dur="500"/>
                                        <p:tgtEl>
                                          <p:spTgt spid="56">
                                            <p:txEl>
                                              <p:pRg st="5" end="5"/>
                                            </p:txEl>
                                          </p:spTgt>
                                        </p:tgtEl>
                                      </p:cBhvr>
                                    </p:animEffect>
                                  </p:childTnLst>
                                </p:cTn>
                              </p:par>
                            </p:childTnLst>
                          </p:cTn>
                        </p:par>
                        <p:par>
                          <p:cTn id="49" fill="hold">
                            <p:stCondLst>
                              <p:cond delay="3000"/>
                            </p:stCondLst>
                            <p:childTnLst>
                              <p:par>
                                <p:cTn id="50" presetID="21" presetClass="entr" presetSubtype="1"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heel(1)">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2" grpId="0" animBg="1"/>
      <p:bldP spid="53" grpId="0"/>
      <p:bldP spid="5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燕尾形 6"/>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文本框 7"/>
          <p:cNvSpPr txBox="1"/>
          <p:nvPr/>
        </p:nvSpPr>
        <p:spPr>
          <a:xfrm>
            <a:off x="709386" y="93508"/>
            <a:ext cx="177805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03</a:t>
            </a:r>
            <a:r>
              <a:rPr lang="zh-CN" altLang="en-US" sz="2400" dirty="0">
                <a:solidFill>
                  <a:schemeClr val="bg1"/>
                </a:solidFill>
                <a:latin typeface="微软雅黑" panose="020B0503020204020204" pitchFamily="34" charset="-122"/>
                <a:ea typeface="微软雅黑" panose="020B0503020204020204" pitchFamily="34" charset="-122"/>
              </a:rPr>
              <a:t>考勤制度</a:t>
            </a: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10800000">
            <a:off x="623817" y="2773834"/>
            <a:ext cx="358548" cy="4392974"/>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10800000">
            <a:off x="4052716" y="2773834"/>
            <a:ext cx="402798" cy="4392974"/>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10800000">
            <a:off x="7423466" y="2774397"/>
            <a:ext cx="402798" cy="4392974"/>
          </a:xfrm>
          <a:prstGeom prst="rect">
            <a:avLst/>
          </a:prstGeom>
        </p:spPr>
      </p:pic>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85926" t="20226" r="2428" b="21797"/>
          <a:stretch/>
        </p:blipFill>
        <p:spPr>
          <a:xfrm rot="10800000">
            <a:off x="10845863" y="2774397"/>
            <a:ext cx="358548" cy="4392974"/>
          </a:xfrm>
          <a:prstGeom prst="rect">
            <a:avLst/>
          </a:prstGeom>
        </p:spPr>
      </p:pic>
      <p:grpSp>
        <p:nvGrpSpPr>
          <p:cNvPr id="14" name="组合 13"/>
          <p:cNvGrpSpPr/>
          <p:nvPr/>
        </p:nvGrpSpPr>
        <p:grpSpPr>
          <a:xfrm>
            <a:off x="1957838" y="2244426"/>
            <a:ext cx="1256661" cy="1092153"/>
            <a:chOff x="2694476" y="858160"/>
            <a:chExt cx="1256661" cy="1092153"/>
          </a:xfrm>
        </p:grpSpPr>
        <p:grpSp>
          <p:nvGrpSpPr>
            <p:cNvPr id="15" name="组合 14"/>
            <p:cNvGrpSpPr/>
            <p:nvPr/>
          </p:nvGrpSpPr>
          <p:grpSpPr>
            <a:xfrm>
              <a:off x="2694476" y="858160"/>
              <a:ext cx="1256661" cy="1092153"/>
              <a:chOff x="3112298" y="1278043"/>
              <a:chExt cx="1635013" cy="1420976"/>
            </a:xfrm>
          </p:grpSpPr>
          <p:sp>
            <p:nvSpPr>
              <p:cNvPr id="17"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18" name="Freeform 5"/>
              <p:cNvSpPr>
                <a:spLocks/>
              </p:cNvSpPr>
              <p:nvPr/>
            </p:nvSpPr>
            <p:spPr bwMode="auto">
              <a:xfrm>
                <a:off x="3329423" y="1479822"/>
                <a:ext cx="1202037" cy="104468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16" name="文本框 15"/>
            <p:cNvSpPr txBox="1"/>
            <p:nvPr/>
          </p:nvSpPr>
          <p:spPr>
            <a:xfrm>
              <a:off x="2947508" y="1177301"/>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迟到</a:t>
              </a:r>
            </a:p>
          </p:txBody>
        </p:sp>
      </p:grpSp>
      <p:grpSp>
        <p:nvGrpSpPr>
          <p:cNvPr id="19" name="组合 18"/>
          <p:cNvGrpSpPr/>
          <p:nvPr/>
        </p:nvGrpSpPr>
        <p:grpSpPr>
          <a:xfrm>
            <a:off x="5336983" y="2244425"/>
            <a:ext cx="1256661" cy="1092153"/>
            <a:chOff x="2694476" y="858160"/>
            <a:chExt cx="1256661" cy="1092153"/>
          </a:xfrm>
        </p:grpSpPr>
        <p:grpSp>
          <p:nvGrpSpPr>
            <p:cNvPr id="20" name="组合 19"/>
            <p:cNvGrpSpPr/>
            <p:nvPr/>
          </p:nvGrpSpPr>
          <p:grpSpPr>
            <a:xfrm>
              <a:off x="2694476" y="858160"/>
              <a:ext cx="1256661" cy="1092153"/>
              <a:chOff x="3112298" y="1278043"/>
              <a:chExt cx="1635013" cy="1420976"/>
            </a:xfrm>
          </p:grpSpPr>
          <p:sp>
            <p:nvSpPr>
              <p:cNvPr id="22"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23"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21" name="文本框 20"/>
            <p:cNvSpPr txBox="1"/>
            <p:nvPr/>
          </p:nvSpPr>
          <p:spPr>
            <a:xfrm>
              <a:off x="2947508" y="1177301"/>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早退</a:t>
              </a:r>
            </a:p>
          </p:txBody>
        </p:sp>
      </p:grpSp>
      <p:grpSp>
        <p:nvGrpSpPr>
          <p:cNvPr id="24" name="组合 23"/>
          <p:cNvGrpSpPr/>
          <p:nvPr/>
        </p:nvGrpSpPr>
        <p:grpSpPr>
          <a:xfrm>
            <a:off x="8790284" y="2256526"/>
            <a:ext cx="1256661" cy="1092153"/>
            <a:chOff x="2694476" y="858160"/>
            <a:chExt cx="1256661" cy="1092153"/>
          </a:xfrm>
        </p:grpSpPr>
        <p:grpSp>
          <p:nvGrpSpPr>
            <p:cNvPr id="25" name="组合 24"/>
            <p:cNvGrpSpPr/>
            <p:nvPr/>
          </p:nvGrpSpPr>
          <p:grpSpPr>
            <a:xfrm>
              <a:off x="2694476" y="858160"/>
              <a:ext cx="1256661" cy="1092153"/>
              <a:chOff x="3112298" y="1278043"/>
              <a:chExt cx="1635013" cy="1420976"/>
            </a:xfrm>
          </p:grpSpPr>
          <p:sp>
            <p:nvSpPr>
              <p:cNvPr id="27"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28"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26" name="文本框 25"/>
            <p:cNvSpPr txBox="1"/>
            <p:nvPr/>
          </p:nvSpPr>
          <p:spPr>
            <a:xfrm>
              <a:off x="2947508" y="1177301"/>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旷工</a:t>
              </a:r>
            </a:p>
          </p:txBody>
        </p:sp>
      </p:grpSp>
      <p:sp>
        <p:nvSpPr>
          <p:cNvPr id="2" name="矩形 1"/>
          <p:cNvSpPr/>
          <p:nvPr/>
        </p:nvSpPr>
        <p:spPr>
          <a:xfrm>
            <a:off x="7753272" y="3917062"/>
            <a:ext cx="3303710" cy="2554545"/>
          </a:xfrm>
          <a:prstGeom prst="rect">
            <a:avLst/>
          </a:prstGeom>
        </p:spPr>
        <p:txBody>
          <a:bodyPr wrap="square">
            <a:spAutoFit/>
          </a:bodyPr>
          <a:lstStyle/>
          <a:p>
            <a:pPr marL="285750" indent="-285750" algn="just">
              <a:buClr>
                <a:schemeClr val="bg1"/>
              </a:buClr>
              <a:buSzPct val="80000"/>
              <a:buFont typeface="Wingdings" pitchFamily="2" charset="2"/>
              <a:buChar char="Ø"/>
            </a:pPr>
            <a:r>
              <a:rPr lang="zh-CN" altLang="en-US" sz="1600" dirty="0">
                <a:latin typeface="微软雅黑" panose="020B0503020204020204" pitchFamily="34" charset="-122"/>
                <a:ea typeface="微软雅黑" panose="020B0503020204020204" pitchFamily="34" charset="-122"/>
                <a:cs typeface="楷体_GB2312"/>
              </a:rPr>
              <a:t>员工未办理请假手续，或请假手续尚未获批即擅自离岗的；</a:t>
            </a:r>
          </a:p>
          <a:p>
            <a:pPr marL="285750" indent="-285750" algn="just">
              <a:buClr>
                <a:schemeClr val="bg1"/>
              </a:buClr>
              <a:buSzPct val="80000"/>
              <a:buFont typeface="Wingdings" pitchFamily="2" charset="2"/>
              <a:buChar char="Ø"/>
            </a:pPr>
            <a:r>
              <a:rPr lang="zh-CN" altLang="en-US" sz="1600" dirty="0">
                <a:latin typeface="微软雅黑" panose="020B0503020204020204" pitchFamily="34" charset="-122"/>
                <a:ea typeface="微软雅黑" panose="020B0503020204020204" pitchFamily="34" charset="-122"/>
                <a:cs typeface="楷体_GB2312"/>
              </a:rPr>
              <a:t>假期届满且无续假仍未到岗的；</a:t>
            </a:r>
          </a:p>
          <a:p>
            <a:pPr marL="285750" indent="-285750" algn="just">
              <a:buClr>
                <a:schemeClr val="bg1"/>
              </a:buClr>
              <a:buSzPct val="80000"/>
              <a:buFont typeface="Wingdings" pitchFamily="2" charset="2"/>
              <a:buChar char="Ø"/>
            </a:pPr>
            <a:r>
              <a:rPr lang="zh-CN" altLang="en-US" sz="1600" dirty="0">
                <a:latin typeface="微软雅黑" panose="020B0503020204020204" pitchFamily="34" charset="-122"/>
                <a:ea typeface="微软雅黑" panose="020B0503020204020204" pitchFamily="34" charset="-122"/>
                <a:cs typeface="楷体_GB2312"/>
              </a:rPr>
              <a:t>晚于规定的上班时间或早于规定的下班时间超过</a:t>
            </a:r>
            <a:r>
              <a:rPr lang="en-US" altLang="zh-CN" sz="1600" dirty="0">
                <a:latin typeface="微软雅黑" panose="020B0503020204020204" pitchFamily="34" charset="-122"/>
                <a:ea typeface="微软雅黑" panose="020B0503020204020204" pitchFamily="34" charset="-122"/>
                <a:cs typeface="楷体_GB2312"/>
              </a:rPr>
              <a:t>30</a:t>
            </a:r>
            <a:r>
              <a:rPr lang="zh-CN" altLang="en-US" sz="1600" dirty="0">
                <a:latin typeface="微软雅黑" panose="020B0503020204020204" pitchFamily="34" charset="-122"/>
                <a:ea typeface="微软雅黑" panose="020B0503020204020204" pitchFamily="34" charset="-122"/>
                <a:cs typeface="楷体_GB2312"/>
              </a:rPr>
              <a:t>分钟的；</a:t>
            </a:r>
          </a:p>
          <a:p>
            <a:pPr marL="285750" indent="-285750" algn="just">
              <a:buClr>
                <a:schemeClr val="bg1"/>
              </a:buClr>
              <a:buSzPct val="80000"/>
              <a:buFont typeface="Wingdings" pitchFamily="2" charset="2"/>
              <a:buChar char="Ø"/>
            </a:pPr>
            <a:r>
              <a:rPr lang="zh-CN" altLang="en-US" sz="1600" dirty="0">
                <a:latin typeface="微软雅黑" panose="020B0503020204020204" pitchFamily="34" charset="-122"/>
                <a:ea typeface="微软雅黑" panose="020B0503020204020204" pitchFamily="34" charset="-122"/>
                <a:cs typeface="楷体_GB2312"/>
              </a:rPr>
              <a:t>上、下班未打卡的；</a:t>
            </a:r>
          </a:p>
          <a:p>
            <a:pPr marL="285750" indent="-285750" algn="just">
              <a:buClr>
                <a:schemeClr val="bg1"/>
              </a:buClr>
              <a:buSzPct val="80000"/>
              <a:buFont typeface="Wingdings" pitchFamily="2" charset="2"/>
              <a:buChar char="Ø"/>
            </a:pPr>
            <a:r>
              <a:rPr lang="zh-CN" altLang="en-US" sz="1600" dirty="0">
                <a:latin typeface="微软雅黑" panose="020B0503020204020204" pitchFamily="34" charset="-122"/>
                <a:ea typeface="微软雅黑" panose="020B0503020204020204" pitchFamily="34" charset="-122"/>
                <a:cs typeface="楷体_GB2312"/>
              </a:rPr>
              <a:t>违法乱纪被公安机关拘留、甚至逮捕的；</a:t>
            </a:r>
          </a:p>
          <a:p>
            <a:pPr marL="285750" indent="-285750" algn="just">
              <a:buClr>
                <a:schemeClr val="bg1"/>
              </a:buClr>
              <a:buSzPct val="80000"/>
              <a:buFont typeface="Wingdings" pitchFamily="2" charset="2"/>
              <a:buChar char="Ø"/>
            </a:pPr>
            <a:r>
              <a:rPr lang="zh-CN" altLang="en-US" sz="1600" dirty="0">
                <a:latin typeface="微软雅黑" panose="020B0503020204020204" pitchFamily="34" charset="-122"/>
                <a:ea typeface="微软雅黑" panose="020B0503020204020204" pitchFamily="34" charset="-122"/>
                <a:cs typeface="楷体_GB2312"/>
              </a:rPr>
              <a:t>用不正当手段，骗取、涂改、伪造休息休假证明的。 </a:t>
            </a:r>
          </a:p>
        </p:txBody>
      </p:sp>
      <p:sp>
        <p:nvSpPr>
          <p:cNvPr id="29" name="文本占位符 2"/>
          <p:cNvSpPr txBox="1">
            <a:spLocks/>
          </p:cNvSpPr>
          <p:nvPr/>
        </p:nvSpPr>
        <p:spPr bwMode="auto">
          <a:xfrm>
            <a:off x="1033116" y="3808318"/>
            <a:ext cx="3276509" cy="1512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200000"/>
              </a:lnSpc>
              <a:buClr>
                <a:schemeClr val="bg1"/>
              </a:buClr>
              <a:buSzPct val="80000"/>
              <a:buFont typeface="Wingdings" pitchFamily="2" charset="2"/>
              <a:buChar char="Ø"/>
            </a:pPr>
            <a:r>
              <a:rPr lang="zh-CN" altLang="en-US" sz="1600" dirty="0">
                <a:solidFill>
                  <a:schemeClr val="tx1"/>
                </a:solidFill>
                <a:latin typeface="微软雅黑" panose="020B0503020204020204" pitchFamily="34" charset="-122"/>
                <a:ea typeface="微软雅黑" panose="020B0503020204020204" pitchFamily="34" charset="-122"/>
                <a:cs typeface="楷体_GB2312"/>
              </a:rPr>
              <a:t>员工晚于规定上班时间到岗、且未超过</a:t>
            </a:r>
            <a:r>
              <a:rPr lang="en-US" altLang="zh-CN" sz="1600" dirty="0">
                <a:solidFill>
                  <a:schemeClr val="tx1"/>
                </a:solidFill>
                <a:latin typeface="微软雅黑" panose="020B0503020204020204" pitchFamily="34" charset="-122"/>
                <a:ea typeface="微软雅黑" panose="020B0503020204020204" pitchFamily="34" charset="-122"/>
                <a:cs typeface="楷体_GB2312"/>
              </a:rPr>
              <a:t>30</a:t>
            </a:r>
            <a:r>
              <a:rPr lang="zh-CN" altLang="en-US" sz="1600" dirty="0">
                <a:solidFill>
                  <a:schemeClr val="tx1"/>
                </a:solidFill>
                <a:latin typeface="微软雅黑" panose="020B0503020204020204" pitchFamily="34" charset="-122"/>
                <a:ea typeface="微软雅黑" panose="020B0503020204020204" pitchFamily="34" charset="-122"/>
                <a:cs typeface="楷体_GB2312"/>
              </a:rPr>
              <a:t>分钟</a:t>
            </a:r>
            <a:r>
              <a:rPr lang="en-US" altLang="zh-CN" sz="1600" dirty="0">
                <a:solidFill>
                  <a:schemeClr val="tx1"/>
                </a:solidFill>
                <a:latin typeface="微软雅黑" panose="020B0503020204020204" pitchFamily="34" charset="-122"/>
                <a:ea typeface="微软雅黑" panose="020B0503020204020204" pitchFamily="34" charset="-122"/>
                <a:cs typeface="楷体_GB2312"/>
              </a:rPr>
              <a:t>(</a:t>
            </a:r>
            <a:r>
              <a:rPr lang="zh-CN" altLang="en-US" sz="1600" dirty="0">
                <a:solidFill>
                  <a:schemeClr val="tx1"/>
                </a:solidFill>
                <a:latin typeface="微软雅黑" panose="020B0503020204020204" pitchFamily="34" charset="-122"/>
                <a:ea typeface="微软雅黑" panose="020B0503020204020204" pitchFamily="34" charset="-122"/>
                <a:cs typeface="楷体_GB2312"/>
              </a:rPr>
              <a:t>含</a:t>
            </a:r>
            <a:r>
              <a:rPr lang="en-US" altLang="zh-CN" sz="1600" dirty="0">
                <a:solidFill>
                  <a:schemeClr val="tx1"/>
                </a:solidFill>
                <a:latin typeface="微软雅黑" panose="020B0503020204020204" pitchFamily="34" charset="-122"/>
                <a:ea typeface="微软雅黑" panose="020B0503020204020204" pitchFamily="34" charset="-122"/>
                <a:cs typeface="楷体_GB2312"/>
              </a:rPr>
              <a:t>)</a:t>
            </a:r>
            <a:r>
              <a:rPr lang="zh-CN" altLang="en-US" sz="1600" dirty="0">
                <a:solidFill>
                  <a:schemeClr val="tx1"/>
                </a:solidFill>
                <a:latin typeface="微软雅黑" panose="020B0503020204020204" pitchFamily="34" charset="-122"/>
                <a:ea typeface="微软雅黑" panose="020B0503020204020204" pitchFamily="34" charset="-122"/>
                <a:cs typeface="楷体_GB2312"/>
              </a:rPr>
              <a:t>的；</a:t>
            </a:r>
            <a:endParaRPr lang="en-US" altLang="zh-CN" sz="1600" dirty="0">
              <a:solidFill>
                <a:schemeClr val="tx1"/>
              </a:solidFill>
              <a:latin typeface="微软雅黑" panose="020B0503020204020204" pitchFamily="34" charset="-122"/>
              <a:ea typeface="微软雅黑" panose="020B0503020204020204" pitchFamily="34" charset="-122"/>
              <a:cs typeface="楷体_GB2312"/>
            </a:endParaRPr>
          </a:p>
          <a:p>
            <a:pPr marL="285750" indent="-285750" algn="just">
              <a:lnSpc>
                <a:spcPct val="200000"/>
              </a:lnSpc>
              <a:buClr>
                <a:schemeClr val="bg1"/>
              </a:buClr>
              <a:buSzPct val="80000"/>
              <a:buFont typeface="Wingdings" pitchFamily="2" charset="2"/>
              <a:buChar char="Ø"/>
            </a:pPr>
            <a:r>
              <a:rPr lang="zh-CN" altLang="en-US" sz="1600" dirty="0">
                <a:solidFill>
                  <a:schemeClr val="tx1"/>
                </a:solidFill>
                <a:latin typeface="微软雅黑" panose="020B0503020204020204" pitchFamily="34" charset="-122"/>
                <a:ea typeface="微软雅黑" panose="020B0503020204020204" pitchFamily="34" charset="-122"/>
                <a:cs typeface="楷体_GB2312"/>
              </a:rPr>
              <a:t>公司原则上允许每月</a:t>
            </a:r>
            <a:r>
              <a:rPr lang="en-US" altLang="zh-CN" sz="1600" dirty="0">
                <a:solidFill>
                  <a:schemeClr val="tx1"/>
                </a:solidFill>
                <a:latin typeface="微软雅黑" panose="020B0503020204020204" pitchFamily="34" charset="-122"/>
                <a:ea typeface="微软雅黑" panose="020B0503020204020204" pitchFamily="34" charset="-122"/>
                <a:cs typeface="楷体_GB2312"/>
              </a:rPr>
              <a:t>2</a:t>
            </a:r>
            <a:r>
              <a:rPr lang="zh-CN" altLang="en-US" sz="1600" dirty="0">
                <a:solidFill>
                  <a:schemeClr val="tx1"/>
                </a:solidFill>
                <a:latin typeface="微软雅黑" panose="020B0503020204020204" pitchFamily="34" charset="-122"/>
                <a:ea typeface="微软雅黑" panose="020B0503020204020204" pitchFamily="34" charset="-122"/>
                <a:cs typeface="楷体_GB2312"/>
              </a:rPr>
              <a:t>次的迟到情况，超过</a:t>
            </a:r>
            <a:r>
              <a:rPr lang="en-US" altLang="zh-CN" sz="1600" dirty="0">
                <a:solidFill>
                  <a:schemeClr val="tx1"/>
                </a:solidFill>
                <a:latin typeface="微软雅黑" panose="020B0503020204020204" pitchFamily="34" charset="-122"/>
                <a:ea typeface="微软雅黑" panose="020B0503020204020204" pitchFamily="34" charset="-122"/>
                <a:cs typeface="楷体_GB2312"/>
              </a:rPr>
              <a:t>2</a:t>
            </a:r>
            <a:r>
              <a:rPr lang="zh-CN" altLang="en-US" sz="1600" dirty="0">
                <a:solidFill>
                  <a:schemeClr val="tx1"/>
                </a:solidFill>
                <a:latin typeface="微软雅黑" panose="020B0503020204020204" pitchFamily="34" charset="-122"/>
                <a:ea typeface="微软雅黑" panose="020B0503020204020204" pitchFamily="34" charset="-122"/>
                <a:cs typeface="楷体_GB2312"/>
              </a:rPr>
              <a:t>次即按迟到处理。</a:t>
            </a:r>
          </a:p>
        </p:txBody>
      </p:sp>
      <p:sp>
        <p:nvSpPr>
          <p:cNvPr id="30" name="文本占位符 2"/>
          <p:cNvSpPr txBox="1">
            <a:spLocks/>
          </p:cNvSpPr>
          <p:nvPr/>
        </p:nvSpPr>
        <p:spPr>
          <a:xfrm>
            <a:off x="4558445" y="3917062"/>
            <a:ext cx="3075110" cy="64770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Wingdings" pitchFamily="2" charset="2"/>
              <a:buNone/>
              <a:defRPr/>
            </a:pPr>
            <a:r>
              <a:rPr lang="zh-CN" altLang="en-US" sz="1600" dirty="0">
                <a:solidFill>
                  <a:schemeClr val="tx1"/>
                </a:solidFill>
                <a:latin typeface="微软雅黑" panose="020B0503020204020204" pitchFamily="34" charset="-122"/>
                <a:ea typeface="微软雅黑" panose="020B0503020204020204" pitchFamily="34" charset="-122"/>
                <a:cs typeface="楷体_GB2312"/>
              </a:rPr>
              <a:t>员工早于规定下班时间离岗，且未超过</a:t>
            </a:r>
            <a:r>
              <a:rPr lang="en-US" altLang="zh-CN" sz="1600" dirty="0">
                <a:solidFill>
                  <a:schemeClr val="tx1"/>
                </a:solidFill>
                <a:latin typeface="微软雅黑" panose="020B0503020204020204" pitchFamily="34" charset="-122"/>
                <a:ea typeface="微软雅黑" panose="020B0503020204020204" pitchFamily="34" charset="-122"/>
                <a:cs typeface="楷体_GB2312"/>
              </a:rPr>
              <a:t>30</a:t>
            </a:r>
            <a:r>
              <a:rPr lang="zh-CN" altLang="en-US" sz="1600" dirty="0">
                <a:solidFill>
                  <a:schemeClr val="tx1"/>
                </a:solidFill>
                <a:latin typeface="微软雅黑" panose="020B0503020204020204" pitchFamily="34" charset="-122"/>
                <a:ea typeface="微软雅黑" panose="020B0503020204020204" pitchFamily="34" charset="-122"/>
                <a:cs typeface="楷体_GB2312"/>
              </a:rPr>
              <a:t>分钟</a:t>
            </a:r>
            <a:r>
              <a:rPr lang="en-US" altLang="zh-CN" sz="1600" dirty="0">
                <a:solidFill>
                  <a:schemeClr val="tx1"/>
                </a:solidFill>
                <a:latin typeface="微软雅黑" panose="020B0503020204020204" pitchFamily="34" charset="-122"/>
                <a:ea typeface="微软雅黑" panose="020B0503020204020204" pitchFamily="34" charset="-122"/>
                <a:cs typeface="楷体_GB2312"/>
              </a:rPr>
              <a:t>(</a:t>
            </a:r>
            <a:r>
              <a:rPr lang="zh-CN" altLang="en-US" sz="1600" dirty="0">
                <a:solidFill>
                  <a:schemeClr val="tx1"/>
                </a:solidFill>
                <a:latin typeface="微软雅黑" panose="020B0503020204020204" pitchFamily="34" charset="-122"/>
                <a:ea typeface="微软雅黑" panose="020B0503020204020204" pitchFamily="34" charset="-122"/>
                <a:cs typeface="楷体_GB2312"/>
              </a:rPr>
              <a:t>含</a:t>
            </a:r>
            <a:r>
              <a:rPr lang="en-US" altLang="zh-CN" sz="1600" dirty="0">
                <a:solidFill>
                  <a:schemeClr val="tx1"/>
                </a:solidFill>
                <a:latin typeface="微软雅黑" panose="020B0503020204020204" pitchFamily="34" charset="-122"/>
                <a:ea typeface="微软雅黑" panose="020B0503020204020204" pitchFamily="34" charset="-122"/>
                <a:cs typeface="楷体_GB2312"/>
              </a:rPr>
              <a:t>)</a:t>
            </a:r>
            <a:r>
              <a:rPr lang="zh-CN" altLang="en-US" sz="1600" dirty="0">
                <a:solidFill>
                  <a:schemeClr val="tx1"/>
                </a:solidFill>
                <a:latin typeface="微软雅黑" panose="020B0503020204020204" pitchFamily="34" charset="-122"/>
                <a:ea typeface="微软雅黑" panose="020B0503020204020204" pitchFamily="34" charset="-122"/>
                <a:cs typeface="楷体_GB2312"/>
              </a:rPr>
              <a:t>的；</a:t>
            </a:r>
            <a:endParaRPr lang="en-US" altLang="zh-CN" sz="1600" dirty="0">
              <a:solidFill>
                <a:schemeClr val="tx1"/>
              </a:solidFill>
              <a:latin typeface="微软雅黑" panose="020B0503020204020204" pitchFamily="34" charset="-122"/>
              <a:ea typeface="微软雅黑" panose="020B0503020204020204" pitchFamily="34" charset="-122"/>
              <a:cs typeface="楷体_GB2312"/>
            </a:endParaRPr>
          </a:p>
        </p:txBody>
      </p:sp>
      <p:sp>
        <p:nvSpPr>
          <p:cNvPr id="31" name="文本框 30"/>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33" name="椭圆 32"/>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1159464460"/>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0" grpId="0"/>
      <p:bldP spid="31" grpId="0"/>
      <p:bldP spid="33" grpId="0"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燕尾形 6"/>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文本框 7"/>
          <p:cNvSpPr txBox="1"/>
          <p:nvPr/>
        </p:nvSpPr>
        <p:spPr>
          <a:xfrm>
            <a:off x="709386" y="93508"/>
            <a:ext cx="177805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03</a:t>
            </a:r>
            <a:r>
              <a:rPr lang="zh-CN" altLang="en-US" sz="2400" dirty="0">
                <a:solidFill>
                  <a:schemeClr val="bg1"/>
                </a:solidFill>
                <a:latin typeface="微软雅黑" panose="020B0503020204020204" pitchFamily="34" charset="-122"/>
                <a:ea typeface="微软雅黑" panose="020B0503020204020204" pitchFamily="34" charset="-122"/>
              </a:rPr>
              <a:t>违规处理</a:t>
            </a:r>
          </a:p>
        </p:txBody>
      </p:sp>
      <p:graphicFrame>
        <p:nvGraphicFramePr>
          <p:cNvPr id="9" name="Group 91"/>
          <p:cNvGraphicFramePr>
            <a:graphicFrameLocks noGrp="1"/>
          </p:cNvGraphicFramePr>
          <p:nvPr>
            <p:extLst>
              <p:ext uri="{D42A27DB-BD31-4B8C-83A1-F6EECF244321}">
                <p14:modId xmlns:p14="http://schemas.microsoft.com/office/powerpoint/2010/main" val="3310411666"/>
              </p:ext>
            </p:extLst>
          </p:nvPr>
        </p:nvGraphicFramePr>
        <p:xfrm>
          <a:off x="246743" y="3508832"/>
          <a:ext cx="6030384" cy="2590800"/>
        </p:xfrm>
        <a:graphic>
          <a:graphicData uri="http://schemas.openxmlformats.org/drawingml/2006/table">
            <a:tbl>
              <a:tblPr>
                <a:tableStyleId>{5940675A-B579-460E-94D1-54222C63F5DA}</a:tableStyleId>
              </a:tblPr>
              <a:tblGrid>
                <a:gridCol w="3026608">
                  <a:extLst>
                    <a:ext uri="{9D8B030D-6E8A-4147-A177-3AD203B41FA5}">
                      <a16:colId xmlns:a16="http://schemas.microsoft.com/office/drawing/2014/main" val="20000"/>
                    </a:ext>
                  </a:extLst>
                </a:gridCol>
                <a:gridCol w="3003776">
                  <a:extLst>
                    <a:ext uri="{9D8B030D-6E8A-4147-A177-3AD203B41FA5}">
                      <a16:colId xmlns:a16="http://schemas.microsoft.com/office/drawing/2014/main" val="20001"/>
                    </a:ext>
                  </a:extLst>
                </a:gridCol>
              </a:tblGrid>
              <a:tr h="672984">
                <a:tc>
                  <a:txBody>
                    <a:bodyPr/>
                    <a:lstStyle>
                      <a:lvl1pPr algn="l" eaLnBrk="0" hangingPunct="0">
                        <a:lnSpc>
                          <a:spcPct val="95000"/>
                        </a:lnSpc>
                        <a:spcAft>
                          <a:spcPct val="35000"/>
                        </a:spcAft>
                        <a:buClr>
                          <a:srgbClr val="678BA8"/>
                        </a:buClr>
                        <a:defRPr sz="2000">
                          <a:solidFill>
                            <a:schemeClr val="tx1"/>
                          </a:solidFill>
                          <a:latin typeface="Arial" pitchFamily="34" charset="0"/>
                          <a:ea typeface="HY중고딕" pitchFamily="18" charset="-127"/>
                        </a:defRPr>
                      </a:lvl1pPr>
                      <a:lvl2pPr marL="347663" algn="l" eaLnBrk="0" hangingPunct="0">
                        <a:lnSpc>
                          <a:spcPct val="95000"/>
                        </a:lnSpc>
                        <a:spcAft>
                          <a:spcPct val="35000"/>
                        </a:spcAft>
                        <a:buClr>
                          <a:schemeClr val="folHlink"/>
                        </a:buClr>
                        <a:buFont typeface="Arial" pitchFamily="34" charset="0"/>
                        <a:defRPr>
                          <a:solidFill>
                            <a:schemeClr val="tx1"/>
                          </a:solidFill>
                          <a:latin typeface="Arial" pitchFamily="34" charset="0"/>
                          <a:ea typeface="HY중고딕" pitchFamily="18" charset="-127"/>
                        </a:defRPr>
                      </a:lvl2pPr>
                      <a:lvl3pPr marL="747713" algn="l" eaLnBrk="0" hangingPunct="0">
                        <a:lnSpc>
                          <a:spcPct val="95000"/>
                        </a:lnSpc>
                        <a:spcAft>
                          <a:spcPct val="35000"/>
                        </a:spcAft>
                        <a:buClr>
                          <a:schemeClr val="bg2"/>
                        </a:buClr>
                        <a:defRPr sz="1400">
                          <a:solidFill>
                            <a:schemeClr val="tx1"/>
                          </a:solidFill>
                          <a:latin typeface="Arial" pitchFamily="34" charset="0"/>
                          <a:ea typeface="HY중고딕" pitchFamily="18" charset="-127"/>
                        </a:defRPr>
                      </a:lvl3pPr>
                      <a:lvl4pPr marL="1090613" algn="l" eaLnBrk="0" hangingPunct="0">
                        <a:lnSpc>
                          <a:spcPct val="95000"/>
                        </a:lnSpc>
                        <a:spcAft>
                          <a:spcPct val="35000"/>
                        </a:spcAft>
                        <a:buClr>
                          <a:schemeClr val="bg2"/>
                        </a:buClr>
                        <a:defRPr sz="1200">
                          <a:solidFill>
                            <a:schemeClr val="tx1"/>
                          </a:solidFill>
                          <a:latin typeface="Arial" pitchFamily="34" charset="0"/>
                          <a:ea typeface="HY중고딕" pitchFamily="18" charset="-127"/>
                        </a:defRPr>
                      </a:lvl4pPr>
                      <a:lvl5pPr marL="1433513" algn="l" eaLnBrk="0" hangingPunct="0">
                        <a:lnSpc>
                          <a:spcPct val="95000"/>
                        </a:lnSpc>
                        <a:spcAft>
                          <a:spcPct val="35000"/>
                        </a:spcAft>
                        <a:buClr>
                          <a:schemeClr val="bg2"/>
                        </a:buClr>
                        <a:buFont typeface="Arial" pitchFamily="34" charset="0"/>
                        <a:defRPr sz="1000">
                          <a:solidFill>
                            <a:schemeClr val="tx1"/>
                          </a:solidFill>
                          <a:latin typeface="Arial" pitchFamily="34" charset="0"/>
                          <a:ea typeface="HY중고딕" pitchFamily="18" charset="-127"/>
                        </a:defRPr>
                      </a:lvl5pPr>
                      <a:lvl6pPr marL="18907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6pPr>
                      <a:lvl7pPr marL="23479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7pPr>
                      <a:lvl8pPr marL="28051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8pPr>
                      <a:lvl9pPr marL="32623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9pPr>
                    </a:lstStyle>
                    <a:p>
                      <a:pPr marL="0" marR="0" lvl="0" indent="0" algn="l" defTabSz="914400" rtl="0" eaLnBrk="0" fontAlgn="base" latinLnBrk="0" hangingPunct="0">
                        <a:lnSpc>
                          <a:spcPct val="95000"/>
                        </a:lnSpc>
                        <a:spcBef>
                          <a:spcPct val="0"/>
                        </a:spcBef>
                        <a:spcAft>
                          <a:spcPct val="35000"/>
                        </a:spcAft>
                        <a:buClr>
                          <a:srgbClr val="678BA8"/>
                        </a:buClr>
                        <a:buSzTx/>
                        <a:buFontTx/>
                        <a:buNone/>
                        <a:tabLst/>
                      </a:pPr>
                      <a:r>
                        <a:rPr kumimoji="0" lang="zh-CN" altLang="en-US" sz="1900" u="none" strike="noStrike" cap="none" normalizeH="0" baseline="0" dirty="0">
                          <a:ln>
                            <a:noFill/>
                          </a:ln>
                          <a:effectLst/>
                          <a:latin typeface="微软雅黑" panose="020B0503020204020204" pitchFamily="34" charset="-122"/>
                          <a:ea typeface="微软雅黑" panose="020B0503020204020204" pitchFamily="34" charset="-122"/>
                        </a:rPr>
                        <a:t>迟到或早退时长</a:t>
                      </a:r>
                      <a:r>
                        <a:rPr kumimoji="0" lang="en-US" altLang="zh-CN" sz="1900" u="none" strike="noStrike" cap="none" normalizeH="0" baseline="0" dirty="0">
                          <a:ln>
                            <a:noFill/>
                          </a:ln>
                          <a:effectLst/>
                          <a:latin typeface="微软雅黑" panose="020B0503020204020204" pitchFamily="34" charset="-122"/>
                          <a:ea typeface="微软雅黑" panose="020B0503020204020204" pitchFamily="34" charset="-122"/>
                        </a:rPr>
                        <a:t>T</a:t>
                      </a:r>
                      <a:endParaRPr kumimoji="0" lang="en-US" altLang="zh-CN" sz="1900" b="0" i="0" u="none" strike="noStrike" cap="none" normalizeH="0" baseline="0" dirty="0">
                        <a:ln>
                          <a:noFill/>
                        </a:ln>
                        <a:solidFill>
                          <a:schemeClr val="tx1"/>
                        </a:solidFill>
                        <a:effectLst/>
                        <a:latin typeface="微软雅黑" pitchFamily="34" charset="-122"/>
                        <a:ea typeface="微软雅黑" pitchFamily="34" charset="-122"/>
                        <a:cs typeface="楷体_GB2312"/>
                      </a:endParaRPr>
                    </a:p>
                  </a:txBody>
                  <a:tcPr marL="120000" marR="120000" marT="46789" marB="46789" anchor="ctr" anchorCtr="1" horzOverflow="overflow"/>
                </a:tc>
                <a:tc>
                  <a:txBody>
                    <a:bodyPr/>
                    <a:lstStyle>
                      <a:lvl1pPr algn="l" eaLnBrk="0" hangingPunct="0">
                        <a:lnSpc>
                          <a:spcPct val="95000"/>
                        </a:lnSpc>
                        <a:spcAft>
                          <a:spcPct val="35000"/>
                        </a:spcAft>
                        <a:buClr>
                          <a:srgbClr val="678BA8"/>
                        </a:buClr>
                        <a:defRPr sz="2000">
                          <a:solidFill>
                            <a:schemeClr val="tx1"/>
                          </a:solidFill>
                          <a:latin typeface="Arial" pitchFamily="34" charset="0"/>
                          <a:ea typeface="HY중고딕" pitchFamily="18" charset="-127"/>
                        </a:defRPr>
                      </a:lvl1pPr>
                      <a:lvl2pPr marL="347663" algn="l" eaLnBrk="0" hangingPunct="0">
                        <a:lnSpc>
                          <a:spcPct val="95000"/>
                        </a:lnSpc>
                        <a:spcAft>
                          <a:spcPct val="35000"/>
                        </a:spcAft>
                        <a:buClr>
                          <a:schemeClr val="folHlink"/>
                        </a:buClr>
                        <a:buFont typeface="Arial" pitchFamily="34" charset="0"/>
                        <a:defRPr>
                          <a:solidFill>
                            <a:schemeClr val="tx1"/>
                          </a:solidFill>
                          <a:latin typeface="Arial" pitchFamily="34" charset="0"/>
                          <a:ea typeface="HY중고딕" pitchFamily="18" charset="-127"/>
                        </a:defRPr>
                      </a:lvl2pPr>
                      <a:lvl3pPr marL="747713" algn="l" eaLnBrk="0" hangingPunct="0">
                        <a:lnSpc>
                          <a:spcPct val="95000"/>
                        </a:lnSpc>
                        <a:spcAft>
                          <a:spcPct val="35000"/>
                        </a:spcAft>
                        <a:buClr>
                          <a:schemeClr val="bg2"/>
                        </a:buClr>
                        <a:defRPr sz="1400">
                          <a:solidFill>
                            <a:schemeClr val="tx1"/>
                          </a:solidFill>
                          <a:latin typeface="Arial" pitchFamily="34" charset="0"/>
                          <a:ea typeface="HY중고딕" pitchFamily="18" charset="-127"/>
                        </a:defRPr>
                      </a:lvl3pPr>
                      <a:lvl4pPr marL="1090613" algn="l" eaLnBrk="0" hangingPunct="0">
                        <a:lnSpc>
                          <a:spcPct val="95000"/>
                        </a:lnSpc>
                        <a:spcAft>
                          <a:spcPct val="35000"/>
                        </a:spcAft>
                        <a:buClr>
                          <a:schemeClr val="bg2"/>
                        </a:buClr>
                        <a:defRPr sz="1200">
                          <a:solidFill>
                            <a:schemeClr val="tx1"/>
                          </a:solidFill>
                          <a:latin typeface="Arial" pitchFamily="34" charset="0"/>
                          <a:ea typeface="HY중고딕" pitchFamily="18" charset="-127"/>
                        </a:defRPr>
                      </a:lvl4pPr>
                      <a:lvl5pPr marL="1433513" algn="l" eaLnBrk="0" hangingPunct="0">
                        <a:lnSpc>
                          <a:spcPct val="95000"/>
                        </a:lnSpc>
                        <a:spcAft>
                          <a:spcPct val="35000"/>
                        </a:spcAft>
                        <a:buClr>
                          <a:schemeClr val="bg2"/>
                        </a:buClr>
                        <a:buFont typeface="Arial" pitchFamily="34" charset="0"/>
                        <a:defRPr sz="1000">
                          <a:solidFill>
                            <a:schemeClr val="tx1"/>
                          </a:solidFill>
                          <a:latin typeface="Arial" pitchFamily="34" charset="0"/>
                          <a:ea typeface="HY중고딕" pitchFamily="18" charset="-127"/>
                        </a:defRPr>
                      </a:lvl5pPr>
                      <a:lvl6pPr marL="18907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6pPr>
                      <a:lvl7pPr marL="23479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7pPr>
                      <a:lvl8pPr marL="28051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8pPr>
                      <a:lvl9pPr marL="32623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9pPr>
                    </a:lstStyle>
                    <a:p>
                      <a:pPr marL="0" marR="0" lvl="0" indent="0" algn="l" defTabSz="914400" rtl="0" eaLnBrk="0" fontAlgn="base" latinLnBrk="0" hangingPunct="0">
                        <a:lnSpc>
                          <a:spcPct val="95000"/>
                        </a:lnSpc>
                        <a:spcBef>
                          <a:spcPct val="0"/>
                        </a:spcBef>
                        <a:spcAft>
                          <a:spcPct val="35000"/>
                        </a:spcAft>
                        <a:buClr>
                          <a:srgbClr val="678BA8"/>
                        </a:buClr>
                        <a:buSzTx/>
                        <a:buFontTx/>
                        <a:buNone/>
                        <a:tabLst/>
                      </a:pPr>
                      <a:r>
                        <a:rPr kumimoji="0" lang="zh-CN" altLang="en-US" sz="1900" u="none" strike="noStrike" cap="none" normalizeH="0" baseline="0" dirty="0">
                          <a:ln>
                            <a:noFill/>
                          </a:ln>
                          <a:effectLst/>
                          <a:latin typeface="微软雅黑" panose="020B0503020204020204" pitchFamily="34" charset="-122"/>
                          <a:ea typeface="微软雅黑" panose="020B0503020204020204" pitchFamily="34" charset="-122"/>
                        </a:rPr>
                        <a:t>处理办法</a:t>
                      </a:r>
                      <a:endParaRPr kumimoji="0" lang="zh-CN" altLang="en-US" sz="1900" b="0" i="0" u="none" strike="noStrike" cap="none" normalizeH="0" baseline="0" dirty="0">
                        <a:ln>
                          <a:noFill/>
                        </a:ln>
                        <a:solidFill>
                          <a:schemeClr val="tx1"/>
                        </a:solidFill>
                        <a:effectLst/>
                        <a:latin typeface="微软雅黑" pitchFamily="34" charset="-122"/>
                        <a:ea typeface="微软雅黑" pitchFamily="34" charset="-122"/>
                        <a:cs typeface="楷体_GB2312"/>
                      </a:endParaRPr>
                    </a:p>
                  </a:txBody>
                  <a:tcPr marL="120000" marR="120000" marT="46789" marB="46789" anchor="ctr" anchorCtr="1" horzOverflow="overflow"/>
                </a:tc>
                <a:extLst>
                  <a:ext uri="{0D108BD9-81ED-4DB2-BD59-A6C34878D82A}">
                    <a16:rowId xmlns:a16="http://schemas.microsoft.com/office/drawing/2014/main" val="10000"/>
                  </a:ext>
                </a:extLst>
              </a:tr>
              <a:tr h="639272">
                <a:tc>
                  <a:txBody>
                    <a:bodyPr/>
                    <a:lstStyle>
                      <a:lvl1pPr algn="l" eaLnBrk="0" hangingPunct="0">
                        <a:lnSpc>
                          <a:spcPct val="95000"/>
                        </a:lnSpc>
                        <a:spcAft>
                          <a:spcPct val="35000"/>
                        </a:spcAft>
                        <a:buClr>
                          <a:srgbClr val="678BA8"/>
                        </a:buClr>
                        <a:defRPr sz="2000">
                          <a:solidFill>
                            <a:schemeClr val="tx1"/>
                          </a:solidFill>
                          <a:latin typeface="Arial" pitchFamily="34" charset="0"/>
                          <a:ea typeface="HY중고딕" pitchFamily="18" charset="-127"/>
                        </a:defRPr>
                      </a:lvl1pPr>
                      <a:lvl2pPr marL="347663" algn="l" eaLnBrk="0" hangingPunct="0">
                        <a:lnSpc>
                          <a:spcPct val="95000"/>
                        </a:lnSpc>
                        <a:spcAft>
                          <a:spcPct val="35000"/>
                        </a:spcAft>
                        <a:buClr>
                          <a:schemeClr val="folHlink"/>
                        </a:buClr>
                        <a:buFont typeface="Arial" pitchFamily="34" charset="0"/>
                        <a:defRPr>
                          <a:solidFill>
                            <a:schemeClr val="tx1"/>
                          </a:solidFill>
                          <a:latin typeface="Arial" pitchFamily="34" charset="0"/>
                          <a:ea typeface="HY중고딕" pitchFamily="18" charset="-127"/>
                        </a:defRPr>
                      </a:lvl2pPr>
                      <a:lvl3pPr marL="747713" algn="l" eaLnBrk="0" hangingPunct="0">
                        <a:lnSpc>
                          <a:spcPct val="95000"/>
                        </a:lnSpc>
                        <a:spcAft>
                          <a:spcPct val="35000"/>
                        </a:spcAft>
                        <a:buClr>
                          <a:schemeClr val="bg2"/>
                        </a:buClr>
                        <a:defRPr sz="1400">
                          <a:solidFill>
                            <a:schemeClr val="tx1"/>
                          </a:solidFill>
                          <a:latin typeface="Arial" pitchFamily="34" charset="0"/>
                          <a:ea typeface="HY중고딕" pitchFamily="18" charset="-127"/>
                        </a:defRPr>
                      </a:lvl3pPr>
                      <a:lvl4pPr marL="1090613" algn="l" eaLnBrk="0" hangingPunct="0">
                        <a:lnSpc>
                          <a:spcPct val="95000"/>
                        </a:lnSpc>
                        <a:spcAft>
                          <a:spcPct val="35000"/>
                        </a:spcAft>
                        <a:buClr>
                          <a:schemeClr val="bg2"/>
                        </a:buClr>
                        <a:defRPr sz="1200">
                          <a:solidFill>
                            <a:schemeClr val="tx1"/>
                          </a:solidFill>
                          <a:latin typeface="Arial" pitchFamily="34" charset="0"/>
                          <a:ea typeface="HY중고딕" pitchFamily="18" charset="-127"/>
                        </a:defRPr>
                      </a:lvl4pPr>
                      <a:lvl5pPr marL="1433513" algn="l" eaLnBrk="0" hangingPunct="0">
                        <a:lnSpc>
                          <a:spcPct val="95000"/>
                        </a:lnSpc>
                        <a:spcAft>
                          <a:spcPct val="35000"/>
                        </a:spcAft>
                        <a:buClr>
                          <a:schemeClr val="bg2"/>
                        </a:buClr>
                        <a:buFont typeface="Arial" pitchFamily="34" charset="0"/>
                        <a:defRPr sz="1000">
                          <a:solidFill>
                            <a:schemeClr val="tx1"/>
                          </a:solidFill>
                          <a:latin typeface="Arial" pitchFamily="34" charset="0"/>
                          <a:ea typeface="HY중고딕" pitchFamily="18" charset="-127"/>
                        </a:defRPr>
                      </a:lvl5pPr>
                      <a:lvl6pPr marL="18907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6pPr>
                      <a:lvl7pPr marL="23479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7pPr>
                      <a:lvl8pPr marL="28051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8pPr>
                      <a:lvl9pPr marL="32623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9pPr>
                    </a:lstStyle>
                    <a:p>
                      <a:pPr marL="0" marR="0" lvl="0" indent="0" algn="ctr" defTabSz="914400" rtl="0" eaLnBrk="0" fontAlgn="base" latinLnBrk="0" hangingPunct="0">
                        <a:lnSpc>
                          <a:spcPct val="95000"/>
                        </a:lnSpc>
                        <a:spcBef>
                          <a:spcPct val="0"/>
                        </a:spcBef>
                        <a:spcAft>
                          <a:spcPct val="35000"/>
                        </a:spcAft>
                        <a:buClr>
                          <a:srgbClr val="678BA8"/>
                        </a:buClr>
                        <a:buSzTx/>
                        <a:buFontTx/>
                        <a:buNone/>
                        <a:tabLst/>
                      </a:pPr>
                      <a:r>
                        <a:rPr kumimoji="0" lang="en-US" altLang="zh-CN" sz="1900" u="none" strike="noStrike" cap="none" normalizeH="0" baseline="0" dirty="0">
                          <a:ln>
                            <a:noFill/>
                          </a:ln>
                          <a:effectLst/>
                          <a:latin typeface="微软雅黑" panose="020B0503020204020204" pitchFamily="34" charset="-122"/>
                          <a:ea typeface="微软雅黑" panose="020B0503020204020204" pitchFamily="34" charset="-122"/>
                        </a:rPr>
                        <a:t>5≤T≤15</a:t>
                      </a:r>
                      <a:r>
                        <a:rPr kumimoji="0" lang="zh-CN" altLang="en-US" sz="1900" u="none" strike="noStrike" cap="none" normalizeH="0" baseline="0" dirty="0">
                          <a:ln>
                            <a:noFill/>
                          </a:ln>
                          <a:effectLst/>
                          <a:latin typeface="微软雅黑" panose="020B0503020204020204" pitchFamily="34" charset="-122"/>
                          <a:ea typeface="微软雅黑" panose="020B0503020204020204" pitchFamily="34" charset="-122"/>
                        </a:rPr>
                        <a:t>分钟</a:t>
                      </a:r>
                      <a:endParaRPr kumimoji="0" lang="zh-CN" altLang="en-US" sz="1900" b="0" i="0" u="none" strike="noStrike" cap="none" normalizeH="0" baseline="0" dirty="0">
                        <a:ln>
                          <a:noFill/>
                        </a:ln>
                        <a:solidFill>
                          <a:schemeClr val="tx1"/>
                        </a:solidFill>
                        <a:effectLst/>
                        <a:latin typeface="微软雅黑" pitchFamily="34" charset="-122"/>
                        <a:ea typeface="微软雅黑" pitchFamily="34" charset="-122"/>
                        <a:cs typeface="楷体_GB2312"/>
                      </a:endParaRPr>
                    </a:p>
                  </a:txBody>
                  <a:tcPr marL="120000" marR="120000" marT="46789" marB="46789" anchor="ctr" horzOverflow="overflow"/>
                </a:tc>
                <a:tc>
                  <a:txBody>
                    <a:bodyPr/>
                    <a:lstStyle>
                      <a:lvl1pPr algn="l" eaLnBrk="0" hangingPunct="0">
                        <a:lnSpc>
                          <a:spcPct val="95000"/>
                        </a:lnSpc>
                        <a:spcAft>
                          <a:spcPct val="35000"/>
                        </a:spcAft>
                        <a:buClr>
                          <a:srgbClr val="678BA8"/>
                        </a:buClr>
                        <a:defRPr sz="2000">
                          <a:solidFill>
                            <a:schemeClr val="tx1"/>
                          </a:solidFill>
                          <a:latin typeface="Arial" pitchFamily="34" charset="0"/>
                          <a:ea typeface="HY중고딕" pitchFamily="18" charset="-127"/>
                        </a:defRPr>
                      </a:lvl1pPr>
                      <a:lvl2pPr marL="347663" algn="l" eaLnBrk="0" hangingPunct="0">
                        <a:lnSpc>
                          <a:spcPct val="95000"/>
                        </a:lnSpc>
                        <a:spcAft>
                          <a:spcPct val="35000"/>
                        </a:spcAft>
                        <a:buClr>
                          <a:schemeClr val="folHlink"/>
                        </a:buClr>
                        <a:buFont typeface="Arial" pitchFamily="34" charset="0"/>
                        <a:defRPr>
                          <a:solidFill>
                            <a:schemeClr val="tx1"/>
                          </a:solidFill>
                          <a:latin typeface="Arial" pitchFamily="34" charset="0"/>
                          <a:ea typeface="HY중고딕" pitchFamily="18" charset="-127"/>
                        </a:defRPr>
                      </a:lvl2pPr>
                      <a:lvl3pPr marL="747713" algn="l" eaLnBrk="0" hangingPunct="0">
                        <a:lnSpc>
                          <a:spcPct val="95000"/>
                        </a:lnSpc>
                        <a:spcAft>
                          <a:spcPct val="35000"/>
                        </a:spcAft>
                        <a:buClr>
                          <a:schemeClr val="bg2"/>
                        </a:buClr>
                        <a:defRPr sz="1400">
                          <a:solidFill>
                            <a:schemeClr val="tx1"/>
                          </a:solidFill>
                          <a:latin typeface="Arial" pitchFamily="34" charset="0"/>
                          <a:ea typeface="HY중고딕" pitchFamily="18" charset="-127"/>
                        </a:defRPr>
                      </a:lvl3pPr>
                      <a:lvl4pPr marL="1090613" algn="l" eaLnBrk="0" hangingPunct="0">
                        <a:lnSpc>
                          <a:spcPct val="95000"/>
                        </a:lnSpc>
                        <a:spcAft>
                          <a:spcPct val="35000"/>
                        </a:spcAft>
                        <a:buClr>
                          <a:schemeClr val="bg2"/>
                        </a:buClr>
                        <a:defRPr sz="1200">
                          <a:solidFill>
                            <a:schemeClr val="tx1"/>
                          </a:solidFill>
                          <a:latin typeface="Arial" pitchFamily="34" charset="0"/>
                          <a:ea typeface="HY중고딕" pitchFamily="18" charset="-127"/>
                        </a:defRPr>
                      </a:lvl4pPr>
                      <a:lvl5pPr marL="1433513" algn="l" eaLnBrk="0" hangingPunct="0">
                        <a:lnSpc>
                          <a:spcPct val="95000"/>
                        </a:lnSpc>
                        <a:spcAft>
                          <a:spcPct val="35000"/>
                        </a:spcAft>
                        <a:buClr>
                          <a:schemeClr val="bg2"/>
                        </a:buClr>
                        <a:buFont typeface="Arial" pitchFamily="34" charset="0"/>
                        <a:defRPr sz="1000">
                          <a:solidFill>
                            <a:schemeClr val="tx1"/>
                          </a:solidFill>
                          <a:latin typeface="Arial" pitchFamily="34" charset="0"/>
                          <a:ea typeface="HY중고딕" pitchFamily="18" charset="-127"/>
                        </a:defRPr>
                      </a:lvl5pPr>
                      <a:lvl6pPr marL="18907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6pPr>
                      <a:lvl7pPr marL="23479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7pPr>
                      <a:lvl8pPr marL="28051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8pPr>
                      <a:lvl9pPr marL="32623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9pPr>
                    </a:lstStyle>
                    <a:p>
                      <a:pPr marL="0" marR="0" lvl="0" indent="0" algn="ctr" defTabSz="914400" rtl="0" eaLnBrk="0" fontAlgn="base" latinLnBrk="0" hangingPunct="0">
                        <a:lnSpc>
                          <a:spcPct val="95000"/>
                        </a:lnSpc>
                        <a:spcBef>
                          <a:spcPct val="0"/>
                        </a:spcBef>
                        <a:spcAft>
                          <a:spcPct val="35000"/>
                        </a:spcAft>
                        <a:buClr>
                          <a:srgbClr val="678BA8"/>
                        </a:buClr>
                        <a:buSzTx/>
                        <a:buFontTx/>
                        <a:buNone/>
                        <a:tabLst/>
                      </a:pPr>
                      <a:r>
                        <a:rPr kumimoji="0" lang="zh-CN" altLang="en-US" sz="1900" u="none" strike="noStrike" cap="none" normalizeH="0" baseline="0" dirty="0">
                          <a:ln>
                            <a:noFill/>
                          </a:ln>
                          <a:effectLst/>
                          <a:latin typeface="微软雅黑" panose="020B0503020204020204" pitchFamily="34" charset="-122"/>
                          <a:ea typeface="微软雅黑" panose="020B0503020204020204" pitchFamily="34" charset="-122"/>
                        </a:rPr>
                        <a:t>扣款</a:t>
                      </a:r>
                      <a:r>
                        <a:rPr kumimoji="0" lang="en-US" altLang="zh-CN" sz="1900" u="none" strike="noStrike" cap="none" normalizeH="0" baseline="0" dirty="0">
                          <a:ln>
                            <a:noFill/>
                          </a:ln>
                          <a:effectLst/>
                          <a:latin typeface="微软雅黑" panose="020B0503020204020204" pitchFamily="34" charset="-122"/>
                          <a:ea typeface="微软雅黑" panose="020B0503020204020204" pitchFamily="34" charset="-122"/>
                        </a:rPr>
                        <a:t>10</a:t>
                      </a:r>
                      <a:r>
                        <a:rPr kumimoji="0" lang="zh-CN" altLang="en-US" sz="1900" u="none" strike="noStrike" cap="none" normalizeH="0" baseline="0" dirty="0">
                          <a:ln>
                            <a:noFill/>
                          </a:ln>
                          <a:effectLst/>
                          <a:latin typeface="微软雅黑" panose="020B0503020204020204" pitchFamily="34" charset="-122"/>
                          <a:ea typeface="微软雅黑" panose="020B0503020204020204" pitchFamily="34" charset="-122"/>
                        </a:rPr>
                        <a:t>元</a:t>
                      </a:r>
                      <a:r>
                        <a:rPr kumimoji="0" lang="en-US" altLang="zh-CN" sz="1900" u="none" strike="noStrike" cap="none" normalizeH="0" baseline="0" dirty="0">
                          <a:ln>
                            <a:noFill/>
                          </a:ln>
                          <a:effectLst/>
                          <a:latin typeface="微软雅黑" panose="020B0503020204020204" pitchFamily="34" charset="-122"/>
                          <a:ea typeface="微软雅黑" panose="020B0503020204020204" pitchFamily="34" charset="-122"/>
                        </a:rPr>
                        <a:t>/</a:t>
                      </a:r>
                      <a:r>
                        <a:rPr kumimoji="0" lang="zh-CN" altLang="en-US" sz="1900" u="none" strike="noStrike" cap="none" normalizeH="0" baseline="0" dirty="0">
                          <a:ln>
                            <a:noFill/>
                          </a:ln>
                          <a:effectLst/>
                          <a:latin typeface="微软雅黑" panose="020B0503020204020204" pitchFamily="34" charset="-122"/>
                          <a:ea typeface="微软雅黑" panose="020B0503020204020204" pitchFamily="34" charset="-122"/>
                        </a:rPr>
                        <a:t>次</a:t>
                      </a:r>
                      <a:endParaRPr kumimoji="0" lang="zh-CN" altLang="en-US" sz="1900" b="0" i="0" u="none" strike="noStrike" cap="none" normalizeH="0" baseline="0" dirty="0">
                        <a:ln>
                          <a:noFill/>
                        </a:ln>
                        <a:solidFill>
                          <a:schemeClr val="tx1"/>
                        </a:solidFill>
                        <a:effectLst/>
                        <a:latin typeface="微软雅黑" pitchFamily="34" charset="-122"/>
                        <a:ea typeface="微软雅黑" pitchFamily="34" charset="-122"/>
                        <a:cs typeface="楷体_GB2312"/>
                      </a:endParaRPr>
                    </a:p>
                  </a:txBody>
                  <a:tcPr marL="120000" marR="120000" marT="46789" marB="46789" anchor="ctr" horzOverflow="overflow"/>
                </a:tc>
                <a:extLst>
                  <a:ext uri="{0D108BD9-81ED-4DB2-BD59-A6C34878D82A}">
                    <a16:rowId xmlns:a16="http://schemas.microsoft.com/office/drawing/2014/main" val="10001"/>
                  </a:ext>
                </a:extLst>
              </a:tr>
              <a:tr h="639272">
                <a:tc>
                  <a:txBody>
                    <a:bodyPr/>
                    <a:lstStyle>
                      <a:lvl1pPr algn="l" eaLnBrk="0" hangingPunct="0">
                        <a:lnSpc>
                          <a:spcPct val="95000"/>
                        </a:lnSpc>
                        <a:spcAft>
                          <a:spcPct val="35000"/>
                        </a:spcAft>
                        <a:buClr>
                          <a:srgbClr val="678BA8"/>
                        </a:buClr>
                        <a:defRPr sz="2000">
                          <a:solidFill>
                            <a:schemeClr val="tx1"/>
                          </a:solidFill>
                          <a:latin typeface="Arial" pitchFamily="34" charset="0"/>
                          <a:ea typeface="HY중고딕" pitchFamily="18" charset="-127"/>
                        </a:defRPr>
                      </a:lvl1pPr>
                      <a:lvl2pPr marL="347663" algn="l" eaLnBrk="0" hangingPunct="0">
                        <a:lnSpc>
                          <a:spcPct val="95000"/>
                        </a:lnSpc>
                        <a:spcAft>
                          <a:spcPct val="35000"/>
                        </a:spcAft>
                        <a:buClr>
                          <a:schemeClr val="folHlink"/>
                        </a:buClr>
                        <a:buFont typeface="Arial" pitchFamily="34" charset="0"/>
                        <a:defRPr>
                          <a:solidFill>
                            <a:schemeClr val="tx1"/>
                          </a:solidFill>
                          <a:latin typeface="Arial" pitchFamily="34" charset="0"/>
                          <a:ea typeface="HY중고딕" pitchFamily="18" charset="-127"/>
                        </a:defRPr>
                      </a:lvl2pPr>
                      <a:lvl3pPr marL="747713" algn="l" eaLnBrk="0" hangingPunct="0">
                        <a:lnSpc>
                          <a:spcPct val="95000"/>
                        </a:lnSpc>
                        <a:spcAft>
                          <a:spcPct val="35000"/>
                        </a:spcAft>
                        <a:buClr>
                          <a:schemeClr val="bg2"/>
                        </a:buClr>
                        <a:defRPr sz="1400">
                          <a:solidFill>
                            <a:schemeClr val="tx1"/>
                          </a:solidFill>
                          <a:latin typeface="Arial" pitchFamily="34" charset="0"/>
                          <a:ea typeface="HY중고딕" pitchFamily="18" charset="-127"/>
                        </a:defRPr>
                      </a:lvl3pPr>
                      <a:lvl4pPr marL="1090613" algn="l" eaLnBrk="0" hangingPunct="0">
                        <a:lnSpc>
                          <a:spcPct val="95000"/>
                        </a:lnSpc>
                        <a:spcAft>
                          <a:spcPct val="35000"/>
                        </a:spcAft>
                        <a:buClr>
                          <a:schemeClr val="bg2"/>
                        </a:buClr>
                        <a:defRPr sz="1200">
                          <a:solidFill>
                            <a:schemeClr val="tx1"/>
                          </a:solidFill>
                          <a:latin typeface="Arial" pitchFamily="34" charset="0"/>
                          <a:ea typeface="HY중고딕" pitchFamily="18" charset="-127"/>
                        </a:defRPr>
                      </a:lvl4pPr>
                      <a:lvl5pPr marL="1433513" algn="l" eaLnBrk="0" hangingPunct="0">
                        <a:lnSpc>
                          <a:spcPct val="95000"/>
                        </a:lnSpc>
                        <a:spcAft>
                          <a:spcPct val="35000"/>
                        </a:spcAft>
                        <a:buClr>
                          <a:schemeClr val="bg2"/>
                        </a:buClr>
                        <a:buFont typeface="Arial" pitchFamily="34" charset="0"/>
                        <a:defRPr sz="1000">
                          <a:solidFill>
                            <a:schemeClr val="tx1"/>
                          </a:solidFill>
                          <a:latin typeface="Arial" pitchFamily="34" charset="0"/>
                          <a:ea typeface="HY중고딕" pitchFamily="18" charset="-127"/>
                        </a:defRPr>
                      </a:lvl5pPr>
                      <a:lvl6pPr marL="18907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6pPr>
                      <a:lvl7pPr marL="23479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7pPr>
                      <a:lvl8pPr marL="28051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8pPr>
                      <a:lvl9pPr marL="32623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9pPr>
                    </a:lstStyle>
                    <a:p>
                      <a:pPr marL="0" marR="0" lvl="0" indent="0" algn="ctr" defTabSz="914400" rtl="0" eaLnBrk="0" fontAlgn="base" latinLnBrk="0" hangingPunct="0">
                        <a:lnSpc>
                          <a:spcPct val="95000"/>
                        </a:lnSpc>
                        <a:spcBef>
                          <a:spcPct val="0"/>
                        </a:spcBef>
                        <a:spcAft>
                          <a:spcPct val="35000"/>
                        </a:spcAft>
                        <a:buClr>
                          <a:srgbClr val="678BA8"/>
                        </a:buClr>
                        <a:buSzTx/>
                        <a:buFontTx/>
                        <a:buNone/>
                        <a:tabLst/>
                      </a:pPr>
                      <a:r>
                        <a:rPr kumimoji="0" lang="en-US" altLang="zh-CN" sz="1900" u="none" strike="noStrike" cap="none" normalizeH="0" baseline="0" dirty="0">
                          <a:ln>
                            <a:noFill/>
                          </a:ln>
                          <a:effectLst/>
                          <a:latin typeface="微软雅黑" panose="020B0503020204020204" pitchFamily="34" charset="-122"/>
                          <a:ea typeface="微软雅黑" panose="020B0503020204020204" pitchFamily="34" charset="-122"/>
                        </a:rPr>
                        <a:t>15</a:t>
                      </a:r>
                      <a:r>
                        <a:rPr kumimoji="0" lang="zh-CN" altLang="en-US" sz="1900" u="none" strike="noStrike" cap="none" normalizeH="0" baseline="0" dirty="0">
                          <a:ln>
                            <a:noFill/>
                          </a:ln>
                          <a:effectLst/>
                          <a:latin typeface="微软雅黑" panose="020B0503020204020204" pitchFamily="34" charset="-122"/>
                          <a:ea typeface="微软雅黑" panose="020B0503020204020204" pitchFamily="34" charset="-122"/>
                        </a:rPr>
                        <a:t>分钟</a:t>
                      </a:r>
                      <a:r>
                        <a:rPr kumimoji="0" lang="en-US" altLang="en-US" sz="1900" u="none" strike="noStrike" cap="none" normalizeH="0" baseline="0" dirty="0">
                          <a:ln>
                            <a:noFill/>
                          </a:ln>
                          <a:effectLst/>
                          <a:latin typeface="微软雅黑" panose="020B0503020204020204" pitchFamily="34" charset="-122"/>
                          <a:ea typeface="微软雅黑" panose="020B0503020204020204" pitchFamily="34" charset="-122"/>
                        </a:rPr>
                        <a:t>＜</a:t>
                      </a:r>
                      <a:r>
                        <a:rPr kumimoji="0" lang="en-US" altLang="zh-CN" sz="1900" u="none" strike="noStrike" cap="none" normalizeH="0" baseline="0" dirty="0">
                          <a:ln>
                            <a:noFill/>
                          </a:ln>
                          <a:effectLst/>
                          <a:latin typeface="微软雅黑" panose="020B0503020204020204" pitchFamily="34" charset="-122"/>
                          <a:ea typeface="微软雅黑" panose="020B0503020204020204" pitchFamily="34" charset="-122"/>
                        </a:rPr>
                        <a:t>T≤30</a:t>
                      </a:r>
                      <a:r>
                        <a:rPr kumimoji="0" lang="zh-CN" altLang="en-US" sz="1900" u="none" strike="noStrike" cap="none" normalizeH="0" baseline="0" dirty="0">
                          <a:ln>
                            <a:noFill/>
                          </a:ln>
                          <a:effectLst/>
                          <a:latin typeface="微软雅黑" panose="020B0503020204020204" pitchFamily="34" charset="-122"/>
                          <a:ea typeface="微软雅黑" panose="020B0503020204020204" pitchFamily="34" charset="-122"/>
                        </a:rPr>
                        <a:t>分钟</a:t>
                      </a:r>
                      <a:endParaRPr kumimoji="0" lang="zh-CN" altLang="en-US" sz="1900" b="0" i="0" u="none" strike="noStrike" cap="none" normalizeH="0" baseline="0" dirty="0">
                        <a:ln>
                          <a:noFill/>
                        </a:ln>
                        <a:solidFill>
                          <a:schemeClr val="tx1"/>
                        </a:solidFill>
                        <a:effectLst/>
                        <a:latin typeface="微软雅黑" pitchFamily="34" charset="-122"/>
                        <a:ea typeface="微软雅黑" pitchFamily="34" charset="-122"/>
                        <a:cs typeface="楷体_GB2312"/>
                      </a:endParaRPr>
                    </a:p>
                  </a:txBody>
                  <a:tcPr marL="120000" marR="120000" marT="46789" marB="46789" anchor="ctr" horzOverflow="overflow"/>
                </a:tc>
                <a:tc>
                  <a:txBody>
                    <a:bodyPr/>
                    <a:lstStyle>
                      <a:lvl1pPr algn="l" eaLnBrk="0" hangingPunct="0">
                        <a:lnSpc>
                          <a:spcPct val="95000"/>
                        </a:lnSpc>
                        <a:spcAft>
                          <a:spcPct val="35000"/>
                        </a:spcAft>
                        <a:buClr>
                          <a:srgbClr val="678BA8"/>
                        </a:buClr>
                        <a:defRPr sz="2000">
                          <a:solidFill>
                            <a:schemeClr val="tx1"/>
                          </a:solidFill>
                          <a:latin typeface="Arial" pitchFamily="34" charset="0"/>
                          <a:ea typeface="HY중고딕" pitchFamily="18" charset="-127"/>
                        </a:defRPr>
                      </a:lvl1pPr>
                      <a:lvl2pPr marL="347663" algn="l" eaLnBrk="0" hangingPunct="0">
                        <a:lnSpc>
                          <a:spcPct val="95000"/>
                        </a:lnSpc>
                        <a:spcAft>
                          <a:spcPct val="35000"/>
                        </a:spcAft>
                        <a:buClr>
                          <a:schemeClr val="folHlink"/>
                        </a:buClr>
                        <a:buFont typeface="Arial" pitchFamily="34" charset="0"/>
                        <a:defRPr>
                          <a:solidFill>
                            <a:schemeClr val="tx1"/>
                          </a:solidFill>
                          <a:latin typeface="Arial" pitchFamily="34" charset="0"/>
                          <a:ea typeface="HY중고딕" pitchFamily="18" charset="-127"/>
                        </a:defRPr>
                      </a:lvl2pPr>
                      <a:lvl3pPr marL="747713" algn="l" eaLnBrk="0" hangingPunct="0">
                        <a:lnSpc>
                          <a:spcPct val="95000"/>
                        </a:lnSpc>
                        <a:spcAft>
                          <a:spcPct val="35000"/>
                        </a:spcAft>
                        <a:buClr>
                          <a:schemeClr val="bg2"/>
                        </a:buClr>
                        <a:defRPr sz="1400">
                          <a:solidFill>
                            <a:schemeClr val="tx1"/>
                          </a:solidFill>
                          <a:latin typeface="Arial" pitchFamily="34" charset="0"/>
                          <a:ea typeface="HY중고딕" pitchFamily="18" charset="-127"/>
                        </a:defRPr>
                      </a:lvl3pPr>
                      <a:lvl4pPr marL="1090613" algn="l" eaLnBrk="0" hangingPunct="0">
                        <a:lnSpc>
                          <a:spcPct val="95000"/>
                        </a:lnSpc>
                        <a:spcAft>
                          <a:spcPct val="35000"/>
                        </a:spcAft>
                        <a:buClr>
                          <a:schemeClr val="bg2"/>
                        </a:buClr>
                        <a:defRPr sz="1200">
                          <a:solidFill>
                            <a:schemeClr val="tx1"/>
                          </a:solidFill>
                          <a:latin typeface="Arial" pitchFamily="34" charset="0"/>
                          <a:ea typeface="HY중고딕" pitchFamily="18" charset="-127"/>
                        </a:defRPr>
                      </a:lvl4pPr>
                      <a:lvl5pPr marL="1433513" algn="l" eaLnBrk="0" hangingPunct="0">
                        <a:lnSpc>
                          <a:spcPct val="95000"/>
                        </a:lnSpc>
                        <a:spcAft>
                          <a:spcPct val="35000"/>
                        </a:spcAft>
                        <a:buClr>
                          <a:schemeClr val="bg2"/>
                        </a:buClr>
                        <a:buFont typeface="Arial" pitchFamily="34" charset="0"/>
                        <a:defRPr sz="1000">
                          <a:solidFill>
                            <a:schemeClr val="tx1"/>
                          </a:solidFill>
                          <a:latin typeface="Arial" pitchFamily="34" charset="0"/>
                          <a:ea typeface="HY중고딕" pitchFamily="18" charset="-127"/>
                        </a:defRPr>
                      </a:lvl5pPr>
                      <a:lvl6pPr marL="18907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6pPr>
                      <a:lvl7pPr marL="23479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7pPr>
                      <a:lvl8pPr marL="28051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8pPr>
                      <a:lvl9pPr marL="32623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9pPr>
                    </a:lstStyle>
                    <a:p>
                      <a:pPr marL="0" marR="0" lvl="0" indent="0" algn="ctr" defTabSz="914400" rtl="0" eaLnBrk="0" fontAlgn="base" latinLnBrk="0" hangingPunct="0">
                        <a:lnSpc>
                          <a:spcPct val="95000"/>
                        </a:lnSpc>
                        <a:spcBef>
                          <a:spcPct val="0"/>
                        </a:spcBef>
                        <a:spcAft>
                          <a:spcPct val="35000"/>
                        </a:spcAft>
                        <a:buClr>
                          <a:srgbClr val="678BA8"/>
                        </a:buClr>
                        <a:buSzTx/>
                        <a:buFontTx/>
                        <a:buNone/>
                        <a:tabLst/>
                      </a:pPr>
                      <a:r>
                        <a:rPr kumimoji="0" lang="zh-CN" altLang="en-US" sz="1900" u="none" strike="noStrike" cap="none" normalizeH="0" baseline="0" dirty="0">
                          <a:ln>
                            <a:noFill/>
                          </a:ln>
                          <a:effectLst/>
                          <a:latin typeface="微软雅黑" panose="020B0503020204020204" pitchFamily="34" charset="-122"/>
                          <a:ea typeface="微软雅黑" panose="020B0503020204020204" pitchFamily="34" charset="-122"/>
                        </a:rPr>
                        <a:t>扣款</a:t>
                      </a:r>
                      <a:r>
                        <a:rPr kumimoji="0" lang="en-US" altLang="zh-CN" sz="1900" u="none" strike="noStrike" cap="none" normalizeH="0" baseline="0" dirty="0">
                          <a:ln>
                            <a:noFill/>
                          </a:ln>
                          <a:effectLst/>
                          <a:latin typeface="微软雅黑" panose="020B0503020204020204" pitchFamily="34" charset="-122"/>
                          <a:ea typeface="微软雅黑" panose="020B0503020204020204" pitchFamily="34" charset="-122"/>
                        </a:rPr>
                        <a:t>20</a:t>
                      </a:r>
                      <a:r>
                        <a:rPr kumimoji="0" lang="zh-CN" altLang="en-US" sz="1900" u="none" strike="noStrike" cap="none" normalizeH="0" baseline="0" dirty="0">
                          <a:ln>
                            <a:noFill/>
                          </a:ln>
                          <a:effectLst/>
                          <a:latin typeface="微软雅黑" panose="020B0503020204020204" pitchFamily="34" charset="-122"/>
                          <a:ea typeface="微软雅黑" panose="020B0503020204020204" pitchFamily="34" charset="-122"/>
                        </a:rPr>
                        <a:t>元</a:t>
                      </a:r>
                      <a:r>
                        <a:rPr kumimoji="0" lang="en-US" altLang="zh-CN" sz="1900" u="none" strike="noStrike" cap="none" normalizeH="0" baseline="0" dirty="0">
                          <a:ln>
                            <a:noFill/>
                          </a:ln>
                          <a:effectLst/>
                          <a:latin typeface="微软雅黑" panose="020B0503020204020204" pitchFamily="34" charset="-122"/>
                          <a:ea typeface="微软雅黑" panose="020B0503020204020204" pitchFamily="34" charset="-122"/>
                        </a:rPr>
                        <a:t>/</a:t>
                      </a:r>
                      <a:r>
                        <a:rPr kumimoji="0" lang="zh-CN" altLang="en-US" sz="1900" u="none" strike="noStrike" cap="none" normalizeH="0" baseline="0" dirty="0">
                          <a:ln>
                            <a:noFill/>
                          </a:ln>
                          <a:effectLst/>
                          <a:latin typeface="微软雅黑" panose="020B0503020204020204" pitchFamily="34" charset="-122"/>
                          <a:ea typeface="微软雅黑" panose="020B0503020204020204" pitchFamily="34" charset="-122"/>
                        </a:rPr>
                        <a:t>次</a:t>
                      </a:r>
                      <a:endParaRPr kumimoji="0" lang="zh-CN" altLang="en-US" sz="1900" b="0" i="0" u="none" strike="noStrike" cap="none" normalizeH="0" baseline="0" dirty="0">
                        <a:ln>
                          <a:noFill/>
                        </a:ln>
                        <a:solidFill>
                          <a:schemeClr val="tx1"/>
                        </a:solidFill>
                        <a:effectLst/>
                        <a:latin typeface="微软雅黑" pitchFamily="34" charset="-122"/>
                        <a:ea typeface="微软雅黑" pitchFamily="34" charset="-122"/>
                        <a:cs typeface="楷体_GB2312"/>
                      </a:endParaRPr>
                    </a:p>
                  </a:txBody>
                  <a:tcPr marL="120000" marR="120000" marT="46789" marB="46789" anchor="ctr" horzOverflow="overflow"/>
                </a:tc>
                <a:extLst>
                  <a:ext uri="{0D108BD9-81ED-4DB2-BD59-A6C34878D82A}">
                    <a16:rowId xmlns:a16="http://schemas.microsoft.com/office/drawing/2014/main" val="10002"/>
                  </a:ext>
                </a:extLst>
              </a:tr>
              <a:tr h="639272">
                <a:tc>
                  <a:txBody>
                    <a:bodyPr/>
                    <a:lstStyle>
                      <a:lvl1pPr algn="l" eaLnBrk="0" hangingPunct="0">
                        <a:lnSpc>
                          <a:spcPct val="95000"/>
                        </a:lnSpc>
                        <a:spcAft>
                          <a:spcPct val="35000"/>
                        </a:spcAft>
                        <a:buClr>
                          <a:srgbClr val="678BA8"/>
                        </a:buClr>
                        <a:defRPr sz="2000">
                          <a:solidFill>
                            <a:schemeClr val="tx1"/>
                          </a:solidFill>
                          <a:latin typeface="Arial" pitchFamily="34" charset="0"/>
                          <a:ea typeface="HY중고딕" pitchFamily="18" charset="-127"/>
                        </a:defRPr>
                      </a:lvl1pPr>
                      <a:lvl2pPr marL="347663" algn="l" eaLnBrk="0" hangingPunct="0">
                        <a:lnSpc>
                          <a:spcPct val="95000"/>
                        </a:lnSpc>
                        <a:spcAft>
                          <a:spcPct val="35000"/>
                        </a:spcAft>
                        <a:buClr>
                          <a:schemeClr val="folHlink"/>
                        </a:buClr>
                        <a:buFont typeface="Arial" pitchFamily="34" charset="0"/>
                        <a:defRPr>
                          <a:solidFill>
                            <a:schemeClr val="tx1"/>
                          </a:solidFill>
                          <a:latin typeface="Arial" pitchFamily="34" charset="0"/>
                          <a:ea typeface="HY중고딕" pitchFamily="18" charset="-127"/>
                        </a:defRPr>
                      </a:lvl2pPr>
                      <a:lvl3pPr marL="747713" algn="l" eaLnBrk="0" hangingPunct="0">
                        <a:lnSpc>
                          <a:spcPct val="95000"/>
                        </a:lnSpc>
                        <a:spcAft>
                          <a:spcPct val="35000"/>
                        </a:spcAft>
                        <a:buClr>
                          <a:schemeClr val="bg2"/>
                        </a:buClr>
                        <a:defRPr sz="1400">
                          <a:solidFill>
                            <a:schemeClr val="tx1"/>
                          </a:solidFill>
                          <a:latin typeface="Arial" pitchFamily="34" charset="0"/>
                          <a:ea typeface="HY중고딕" pitchFamily="18" charset="-127"/>
                        </a:defRPr>
                      </a:lvl3pPr>
                      <a:lvl4pPr marL="1090613" algn="l" eaLnBrk="0" hangingPunct="0">
                        <a:lnSpc>
                          <a:spcPct val="95000"/>
                        </a:lnSpc>
                        <a:spcAft>
                          <a:spcPct val="35000"/>
                        </a:spcAft>
                        <a:buClr>
                          <a:schemeClr val="bg2"/>
                        </a:buClr>
                        <a:defRPr sz="1200">
                          <a:solidFill>
                            <a:schemeClr val="tx1"/>
                          </a:solidFill>
                          <a:latin typeface="Arial" pitchFamily="34" charset="0"/>
                          <a:ea typeface="HY중고딕" pitchFamily="18" charset="-127"/>
                        </a:defRPr>
                      </a:lvl4pPr>
                      <a:lvl5pPr marL="1433513" algn="l" eaLnBrk="0" hangingPunct="0">
                        <a:lnSpc>
                          <a:spcPct val="95000"/>
                        </a:lnSpc>
                        <a:spcAft>
                          <a:spcPct val="35000"/>
                        </a:spcAft>
                        <a:buClr>
                          <a:schemeClr val="bg2"/>
                        </a:buClr>
                        <a:buFont typeface="Arial" pitchFamily="34" charset="0"/>
                        <a:defRPr sz="1000">
                          <a:solidFill>
                            <a:schemeClr val="tx1"/>
                          </a:solidFill>
                          <a:latin typeface="Arial" pitchFamily="34" charset="0"/>
                          <a:ea typeface="HY중고딕" pitchFamily="18" charset="-127"/>
                        </a:defRPr>
                      </a:lvl5pPr>
                      <a:lvl6pPr marL="18907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6pPr>
                      <a:lvl7pPr marL="23479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7pPr>
                      <a:lvl8pPr marL="28051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8pPr>
                      <a:lvl9pPr marL="32623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9pPr>
                    </a:lstStyle>
                    <a:p>
                      <a:pPr marL="0" marR="0" lvl="0" indent="0" algn="ctr" defTabSz="914400" rtl="0" eaLnBrk="0" fontAlgn="base" latinLnBrk="0" hangingPunct="0">
                        <a:lnSpc>
                          <a:spcPct val="95000"/>
                        </a:lnSpc>
                        <a:spcBef>
                          <a:spcPct val="0"/>
                        </a:spcBef>
                        <a:spcAft>
                          <a:spcPct val="35000"/>
                        </a:spcAft>
                        <a:buClr>
                          <a:srgbClr val="678BA8"/>
                        </a:buClr>
                        <a:buSzTx/>
                        <a:buFontTx/>
                        <a:buNone/>
                        <a:tabLst/>
                      </a:pPr>
                      <a:r>
                        <a:rPr kumimoji="0" lang="en-US" altLang="zh-CN" sz="1900" u="none" strike="noStrike" cap="none" normalizeH="0" baseline="0" dirty="0">
                          <a:ln>
                            <a:noFill/>
                          </a:ln>
                          <a:effectLst/>
                          <a:latin typeface="微软雅黑" panose="020B0503020204020204" pitchFamily="34" charset="-122"/>
                          <a:ea typeface="微软雅黑" panose="020B0503020204020204" pitchFamily="34" charset="-122"/>
                        </a:rPr>
                        <a:t>T</a:t>
                      </a:r>
                      <a:r>
                        <a:rPr kumimoji="0" lang="en-US" altLang="en-US" sz="1900" u="none" strike="noStrike" cap="none" normalizeH="0" baseline="0" dirty="0">
                          <a:ln>
                            <a:noFill/>
                          </a:ln>
                          <a:effectLst/>
                          <a:latin typeface="微软雅黑" panose="020B0503020204020204" pitchFamily="34" charset="-122"/>
                          <a:ea typeface="微软雅黑" panose="020B0503020204020204" pitchFamily="34" charset="-122"/>
                        </a:rPr>
                        <a:t>＞</a:t>
                      </a:r>
                      <a:r>
                        <a:rPr kumimoji="0" lang="en-US" altLang="zh-CN" sz="1900" u="none" strike="noStrike" cap="none" normalizeH="0" baseline="0" dirty="0">
                          <a:ln>
                            <a:noFill/>
                          </a:ln>
                          <a:effectLst/>
                          <a:latin typeface="微软雅黑" panose="020B0503020204020204" pitchFamily="34" charset="-122"/>
                          <a:ea typeface="微软雅黑" panose="020B0503020204020204" pitchFamily="34" charset="-122"/>
                        </a:rPr>
                        <a:t>30</a:t>
                      </a:r>
                      <a:r>
                        <a:rPr kumimoji="0" lang="zh-CN" altLang="en-US" sz="1900" u="none" strike="noStrike" cap="none" normalizeH="0" baseline="0" dirty="0">
                          <a:ln>
                            <a:noFill/>
                          </a:ln>
                          <a:effectLst/>
                          <a:latin typeface="微软雅黑" panose="020B0503020204020204" pitchFamily="34" charset="-122"/>
                          <a:ea typeface="微软雅黑" panose="020B0503020204020204" pitchFamily="34" charset="-122"/>
                        </a:rPr>
                        <a:t>分钟</a:t>
                      </a:r>
                      <a:endParaRPr kumimoji="0" lang="zh-CN" altLang="en-US" sz="1900" b="0" i="0" u="none" strike="noStrike" cap="none" normalizeH="0" baseline="0" dirty="0">
                        <a:ln>
                          <a:noFill/>
                        </a:ln>
                        <a:solidFill>
                          <a:schemeClr val="tx1"/>
                        </a:solidFill>
                        <a:effectLst/>
                        <a:latin typeface="微软雅黑" pitchFamily="34" charset="-122"/>
                        <a:ea typeface="微软雅黑" pitchFamily="34" charset="-122"/>
                        <a:cs typeface="楷体_GB2312"/>
                      </a:endParaRPr>
                    </a:p>
                  </a:txBody>
                  <a:tcPr marL="120000" marR="120000" marT="46789" marB="46789" anchor="ctr" horzOverflow="overflow"/>
                </a:tc>
                <a:tc>
                  <a:txBody>
                    <a:bodyPr/>
                    <a:lstStyle>
                      <a:lvl1pPr algn="l" eaLnBrk="0" hangingPunct="0">
                        <a:lnSpc>
                          <a:spcPct val="95000"/>
                        </a:lnSpc>
                        <a:spcAft>
                          <a:spcPct val="35000"/>
                        </a:spcAft>
                        <a:buClr>
                          <a:srgbClr val="678BA8"/>
                        </a:buClr>
                        <a:defRPr sz="2000">
                          <a:solidFill>
                            <a:schemeClr val="tx1"/>
                          </a:solidFill>
                          <a:latin typeface="Arial" pitchFamily="34" charset="0"/>
                          <a:ea typeface="HY중고딕" pitchFamily="18" charset="-127"/>
                        </a:defRPr>
                      </a:lvl1pPr>
                      <a:lvl2pPr marL="347663" algn="l" eaLnBrk="0" hangingPunct="0">
                        <a:lnSpc>
                          <a:spcPct val="95000"/>
                        </a:lnSpc>
                        <a:spcAft>
                          <a:spcPct val="35000"/>
                        </a:spcAft>
                        <a:buClr>
                          <a:schemeClr val="folHlink"/>
                        </a:buClr>
                        <a:buFont typeface="Arial" pitchFamily="34" charset="0"/>
                        <a:defRPr>
                          <a:solidFill>
                            <a:schemeClr val="tx1"/>
                          </a:solidFill>
                          <a:latin typeface="Arial" pitchFamily="34" charset="0"/>
                          <a:ea typeface="HY중고딕" pitchFamily="18" charset="-127"/>
                        </a:defRPr>
                      </a:lvl2pPr>
                      <a:lvl3pPr marL="747713" algn="l" eaLnBrk="0" hangingPunct="0">
                        <a:lnSpc>
                          <a:spcPct val="95000"/>
                        </a:lnSpc>
                        <a:spcAft>
                          <a:spcPct val="35000"/>
                        </a:spcAft>
                        <a:buClr>
                          <a:schemeClr val="bg2"/>
                        </a:buClr>
                        <a:defRPr sz="1400">
                          <a:solidFill>
                            <a:schemeClr val="tx1"/>
                          </a:solidFill>
                          <a:latin typeface="Arial" pitchFamily="34" charset="0"/>
                          <a:ea typeface="HY중고딕" pitchFamily="18" charset="-127"/>
                        </a:defRPr>
                      </a:lvl3pPr>
                      <a:lvl4pPr marL="1090613" algn="l" eaLnBrk="0" hangingPunct="0">
                        <a:lnSpc>
                          <a:spcPct val="95000"/>
                        </a:lnSpc>
                        <a:spcAft>
                          <a:spcPct val="35000"/>
                        </a:spcAft>
                        <a:buClr>
                          <a:schemeClr val="bg2"/>
                        </a:buClr>
                        <a:defRPr sz="1200">
                          <a:solidFill>
                            <a:schemeClr val="tx1"/>
                          </a:solidFill>
                          <a:latin typeface="Arial" pitchFamily="34" charset="0"/>
                          <a:ea typeface="HY중고딕" pitchFamily="18" charset="-127"/>
                        </a:defRPr>
                      </a:lvl4pPr>
                      <a:lvl5pPr marL="1433513" algn="l" eaLnBrk="0" hangingPunct="0">
                        <a:lnSpc>
                          <a:spcPct val="95000"/>
                        </a:lnSpc>
                        <a:spcAft>
                          <a:spcPct val="35000"/>
                        </a:spcAft>
                        <a:buClr>
                          <a:schemeClr val="bg2"/>
                        </a:buClr>
                        <a:buFont typeface="Arial" pitchFamily="34" charset="0"/>
                        <a:defRPr sz="1000">
                          <a:solidFill>
                            <a:schemeClr val="tx1"/>
                          </a:solidFill>
                          <a:latin typeface="Arial" pitchFamily="34" charset="0"/>
                          <a:ea typeface="HY중고딕" pitchFamily="18" charset="-127"/>
                        </a:defRPr>
                      </a:lvl5pPr>
                      <a:lvl6pPr marL="18907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6pPr>
                      <a:lvl7pPr marL="23479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7pPr>
                      <a:lvl8pPr marL="28051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8pPr>
                      <a:lvl9pPr marL="32623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9pPr>
                    </a:lstStyle>
                    <a:p>
                      <a:pPr marL="0" marR="0" lvl="0" indent="0" algn="ctr" defTabSz="914400" rtl="0" eaLnBrk="0" fontAlgn="base" latinLnBrk="0" hangingPunct="0">
                        <a:lnSpc>
                          <a:spcPct val="95000"/>
                        </a:lnSpc>
                        <a:spcBef>
                          <a:spcPct val="0"/>
                        </a:spcBef>
                        <a:spcAft>
                          <a:spcPct val="35000"/>
                        </a:spcAft>
                        <a:buClr>
                          <a:srgbClr val="678BA8"/>
                        </a:buClr>
                        <a:buSzTx/>
                        <a:buFontTx/>
                        <a:buNone/>
                        <a:tabLst/>
                      </a:pPr>
                      <a:r>
                        <a:rPr kumimoji="0" lang="zh-CN" altLang="en-US" sz="1900" u="none" strike="noStrike" cap="none" normalizeH="0" baseline="0" dirty="0">
                          <a:ln>
                            <a:noFill/>
                          </a:ln>
                          <a:effectLst/>
                          <a:latin typeface="微软雅黑" panose="020B0503020204020204" pitchFamily="34" charset="-122"/>
                          <a:ea typeface="微软雅黑" panose="020B0503020204020204" pitchFamily="34" charset="-122"/>
                        </a:rPr>
                        <a:t>视作旷工半天处理</a:t>
                      </a:r>
                      <a:endParaRPr kumimoji="0" lang="zh-CN" altLang="en-US" sz="1900" b="0" i="0" u="none" strike="noStrike" cap="none" normalizeH="0" baseline="0" dirty="0">
                        <a:ln>
                          <a:noFill/>
                        </a:ln>
                        <a:solidFill>
                          <a:schemeClr val="tx1"/>
                        </a:solidFill>
                        <a:effectLst/>
                        <a:latin typeface="微软雅黑" pitchFamily="34" charset="-122"/>
                        <a:ea typeface="微软雅黑" pitchFamily="34" charset="-122"/>
                        <a:cs typeface="楷体_GB2312"/>
                      </a:endParaRPr>
                    </a:p>
                  </a:txBody>
                  <a:tcPr marL="120000" marR="120000" marT="46789" marB="46789" anchor="ctr" horzOverflow="overflow"/>
                </a:tc>
                <a:extLst>
                  <a:ext uri="{0D108BD9-81ED-4DB2-BD59-A6C34878D82A}">
                    <a16:rowId xmlns:a16="http://schemas.microsoft.com/office/drawing/2014/main" val="10003"/>
                  </a:ext>
                </a:extLst>
              </a:tr>
            </a:tbl>
          </a:graphicData>
        </a:graphic>
      </p:graphicFrame>
      <p:graphicFrame>
        <p:nvGraphicFramePr>
          <p:cNvPr id="11" name="Group 91"/>
          <p:cNvGraphicFramePr>
            <a:graphicFrameLocks noGrp="1"/>
          </p:cNvGraphicFramePr>
          <p:nvPr>
            <p:extLst>
              <p:ext uri="{D42A27DB-BD31-4B8C-83A1-F6EECF244321}">
                <p14:modId xmlns:p14="http://schemas.microsoft.com/office/powerpoint/2010/main" val="3852843572"/>
              </p:ext>
            </p:extLst>
          </p:nvPr>
        </p:nvGraphicFramePr>
        <p:xfrm>
          <a:off x="6582229" y="3424348"/>
          <a:ext cx="5435600" cy="3249162"/>
        </p:xfrm>
        <a:graphic>
          <a:graphicData uri="http://schemas.openxmlformats.org/drawingml/2006/table">
            <a:tbl>
              <a:tblPr>
                <a:tableStyleId>{5940675A-B579-460E-94D1-54222C63F5DA}</a:tableStyleId>
              </a:tblPr>
              <a:tblGrid>
                <a:gridCol w="5435600">
                  <a:extLst>
                    <a:ext uri="{9D8B030D-6E8A-4147-A177-3AD203B41FA5}">
                      <a16:colId xmlns:a16="http://schemas.microsoft.com/office/drawing/2014/main" val="20000"/>
                    </a:ext>
                  </a:extLst>
                </a:gridCol>
              </a:tblGrid>
              <a:tr h="423578">
                <a:tc>
                  <a:txBody>
                    <a:bodyPr/>
                    <a:lstStyle>
                      <a:lvl1pPr algn="l" eaLnBrk="0" hangingPunct="0">
                        <a:lnSpc>
                          <a:spcPct val="95000"/>
                        </a:lnSpc>
                        <a:spcAft>
                          <a:spcPct val="35000"/>
                        </a:spcAft>
                        <a:buClr>
                          <a:srgbClr val="678BA8"/>
                        </a:buClr>
                        <a:defRPr sz="2000">
                          <a:solidFill>
                            <a:schemeClr val="tx1"/>
                          </a:solidFill>
                          <a:latin typeface="Arial" pitchFamily="34" charset="0"/>
                          <a:ea typeface="HY중고딕" pitchFamily="18" charset="-127"/>
                        </a:defRPr>
                      </a:lvl1pPr>
                      <a:lvl2pPr marL="347663" algn="l" eaLnBrk="0" hangingPunct="0">
                        <a:lnSpc>
                          <a:spcPct val="95000"/>
                        </a:lnSpc>
                        <a:spcAft>
                          <a:spcPct val="35000"/>
                        </a:spcAft>
                        <a:buClr>
                          <a:schemeClr val="folHlink"/>
                        </a:buClr>
                        <a:buFont typeface="Arial" pitchFamily="34" charset="0"/>
                        <a:defRPr>
                          <a:solidFill>
                            <a:schemeClr val="tx1"/>
                          </a:solidFill>
                          <a:latin typeface="Arial" pitchFamily="34" charset="0"/>
                          <a:ea typeface="HY중고딕" pitchFamily="18" charset="-127"/>
                        </a:defRPr>
                      </a:lvl2pPr>
                      <a:lvl3pPr marL="747713" algn="l" eaLnBrk="0" hangingPunct="0">
                        <a:lnSpc>
                          <a:spcPct val="95000"/>
                        </a:lnSpc>
                        <a:spcAft>
                          <a:spcPct val="35000"/>
                        </a:spcAft>
                        <a:buClr>
                          <a:schemeClr val="bg2"/>
                        </a:buClr>
                        <a:defRPr sz="1400">
                          <a:solidFill>
                            <a:schemeClr val="tx1"/>
                          </a:solidFill>
                          <a:latin typeface="Arial" pitchFamily="34" charset="0"/>
                          <a:ea typeface="HY중고딕" pitchFamily="18" charset="-127"/>
                        </a:defRPr>
                      </a:lvl3pPr>
                      <a:lvl4pPr marL="1090613" algn="l" eaLnBrk="0" hangingPunct="0">
                        <a:lnSpc>
                          <a:spcPct val="95000"/>
                        </a:lnSpc>
                        <a:spcAft>
                          <a:spcPct val="35000"/>
                        </a:spcAft>
                        <a:buClr>
                          <a:schemeClr val="bg2"/>
                        </a:buClr>
                        <a:defRPr sz="1200">
                          <a:solidFill>
                            <a:schemeClr val="tx1"/>
                          </a:solidFill>
                          <a:latin typeface="Arial" pitchFamily="34" charset="0"/>
                          <a:ea typeface="HY중고딕" pitchFamily="18" charset="-127"/>
                        </a:defRPr>
                      </a:lvl4pPr>
                      <a:lvl5pPr marL="1433513" algn="l" eaLnBrk="0" hangingPunct="0">
                        <a:lnSpc>
                          <a:spcPct val="95000"/>
                        </a:lnSpc>
                        <a:spcAft>
                          <a:spcPct val="35000"/>
                        </a:spcAft>
                        <a:buClr>
                          <a:schemeClr val="bg2"/>
                        </a:buClr>
                        <a:buFont typeface="Arial" pitchFamily="34" charset="0"/>
                        <a:defRPr sz="1000">
                          <a:solidFill>
                            <a:schemeClr val="tx1"/>
                          </a:solidFill>
                          <a:latin typeface="Arial" pitchFamily="34" charset="0"/>
                          <a:ea typeface="HY중고딕" pitchFamily="18" charset="-127"/>
                        </a:defRPr>
                      </a:lvl5pPr>
                      <a:lvl6pPr marL="18907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6pPr>
                      <a:lvl7pPr marL="23479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7pPr>
                      <a:lvl8pPr marL="28051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8pPr>
                      <a:lvl9pPr marL="32623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9pPr>
                    </a:lstStyle>
                    <a:p>
                      <a:pPr>
                        <a:lnSpc>
                          <a:spcPts val="2400"/>
                        </a:lnSpc>
                        <a:spcBef>
                          <a:spcPts val="1333"/>
                        </a:spcBef>
                        <a:buClr>
                          <a:schemeClr val="bg1"/>
                        </a:buClr>
                        <a:buSzPct val="80000"/>
                        <a:buFont typeface="Wingdings" panose="05000000000000000000" pitchFamily="2" charset="2"/>
                        <a:buNone/>
                      </a:pPr>
                      <a:r>
                        <a:rPr lang="zh-CN" altLang="en-US" sz="1800" dirty="0"/>
                        <a:t>员工旷工，根据旷工时长，按日工资标准的双倍扣罚。</a:t>
                      </a:r>
                      <a:endParaRPr lang="en-US" altLang="zh-CN" sz="1800" dirty="0">
                        <a:latin typeface="微软雅黑" panose="020B0503020204020204" pitchFamily="34" charset="-122"/>
                        <a:ea typeface="微软雅黑" panose="020B0503020204020204" pitchFamily="34" charset="-122"/>
                      </a:endParaRPr>
                    </a:p>
                  </a:txBody>
                  <a:tcPr marL="120000" marR="120000" marT="46789" marB="46789" anchor="ctr" anchorCtr="1" horzOverflow="overflow"/>
                </a:tc>
                <a:extLst>
                  <a:ext uri="{0D108BD9-81ED-4DB2-BD59-A6C34878D82A}">
                    <a16:rowId xmlns:a16="http://schemas.microsoft.com/office/drawing/2014/main" val="10000"/>
                  </a:ext>
                </a:extLst>
              </a:tr>
              <a:tr h="639272">
                <a:tc>
                  <a:txBody>
                    <a:bodyPr/>
                    <a:lstStyle>
                      <a:lvl1pPr algn="l" eaLnBrk="0" hangingPunct="0">
                        <a:lnSpc>
                          <a:spcPct val="95000"/>
                        </a:lnSpc>
                        <a:spcAft>
                          <a:spcPct val="35000"/>
                        </a:spcAft>
                        <a:buClr>
                          <a:srgbClr val="678BA8"/>
                        </a:buClr>
                        <a:defRPr sz="2000">
                          <a:solidFill>
                            <a:schemeClr val="tx1"/>
                          </a:solidFill>
                          <a:latin typeface="Arial" pitchFamily="34" charset="0"/>
                          <a:ea typeface="HY중고딕" pitchFamily="18" charset="-127"/>
                        </a:defRPr>
                      </a:lvl1pPr>
                      <a:lvl2pPr marL="347663" algn="l" eaLnBrk="0" hangingPunct="0">
                        <a:lnSpc>
                          <a:spcPct val="95000"/>
                        </a:lnSpc>
                        <a:spcAft>
                          <a:spcPct val="35000"/>
                        </a:spcAft>
                        <a:buClr>
                          <a:schemeClr val="folHlink"/>
                        </a:buClr>
                        <a:buFont typeface="Arial" pitchFamily="34" charset="0"/>
                        <a:defRPr>
                          <a:solidFill>
                            <a:schemeClr val="tx1"/>
                          </a:solidFill>
                          <a:latin typeface="Arial" pitchFamily="34" charset="0"/>
                          <a:ea typeface="HY중고딕" pitchFamily="18" charset="-127"/>
                        </a:defRPr>
                      </a:lvl2pPr>
                      <a:lvl3pPr marL="747713" algn="l" eaLnBrk="0" hangingPunct="0">
                        <a:lnSpc>
                          <a:spcPct val="95000"/>
                        </a:lnSpc>
                        <a:spcAft>
                          <a:spcPct val="35000"/>
                        </a:spcAft>
                        <a:buClr>
                          <a:schemeClr val="bg2"/>
                        </a:buClr>
                        <a:defRPr sz="1400">
                          <a:solidFill>
                            <a:schemeClr val="tx1"/>
                          </a:solidFill>
                          <a:latin typeface="Arial" pitchFamily="34" charset="0"/>
                          <a:ea typeface="HY중고딕" pitchFamily="18" charset="-127"/>
                        </a:defRPr>
                      </a:lvl3pPr>
                      <a:lvl4pPr marL="1090613" algn="l" eaLnBrk="0" hangingPunct="0">
                        <a:lnSpc>
                          <a:spcPct val="95000"/>
                        </a:lnSpc>
                        <a:spcAft>
                          <a:spcPct val="35000"/>
                        </a:spcAft>
                        <a:buClr>
                          <a:schemeClr val="bg2"/>
                        </a:buClr>
                        <a:defRPr sz="1200">
                          <a:solidFill>
                            <a:schemeClr val="tx1"/>
                          </a:solidFill>
                          <a:latin typeface="Arial" pitchFamily="34" charset="0"/>
                          <a:ea typeface="HY중고딕" pitchFamily="18" charset="-127"/>
                        </a:defRPr>
                      </a:lvl4pPr>
                      <a:lvl5pPr marL="1433513" algn="l" eaLnBrk="0" hangingPunct="0">
                        <a:lnSpc>
                          <a:spcPct val="95000"/>
                        </a:lnSpc>
                        <a:spcAft>
                          <a:spcPct val="35000"/>
                        </a:spcAft>
                        <a:buClr>
                          <a:schemeClr val="bg2"/>
                        </a:buClr>
                        <a:buFont typeface="Arial" pitchFamily="34" charset="0"/>
                        <a:defRPr sz="1000">
                          <a:solidFill>
                            <a:schemeClr val="tx1"/>
                          </a:solidFill>
                          <a:latin typeface="Arial" pitchFamily="34" charset="0"/>
                          <a:ea typeface="HY중고딕" pitchFamily="18" charset="-127"/>
                        </a:defRPr>
                      </a:lvl5pPr>
                      <a:lvl6pPr marL="18907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6pPr>
                      <a:lvl7pPr marL="23479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7pPr>
                      <a:lvl8pPr marL="28051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8pPr>
                      <a:lvl9pPr marL="32623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9pPr>
                    </a:lstStyle>
                    <a:p>
                      <a:pPr>
                        <a:lnSpc>
                          <a:spcPts val="2400"/>
                        </a:lnSpc>
                        <a:spcBef>
                          <a:spcPts val="1333"/>
                        </a:spcBef>
                        <a:buClr>
                          <a:schemeClr val="bg1"/>
                        </a:buClr>
                        <a:buSzPct val="80000"/>
                        <a:buFont typeface="Wingdings" panose="05000000000000000000" pitchFamily="2" charset="2"/>
                        <a:buNone/>
                      </a:pPr>
                      <a:r>
                        <a:rPr lang="zh-CN" altLang="en-US" sz="1800" dirty="0"/>
                        <a:t>旷工半天的，另予全公司内通报并警告一次。</a:t>
                      </a:r>
                      <a:endParaRPr lang="zh-CN" altLang="en-US" sz="1800" dirty="0">
                        <a:latin typeface="微软雅黑" panose="020B0503020204020204" pitchFamily="34" charset="-122"/>
                        <a:ea typeface="微软雅黑" panose="020B0503020204020204" pitchFamily="34" charset="-122"/>
                      </a:endParaRPr>
                    </a:p>
                  </a:txBody>
                  <a:tcPr marL="120000" marR="120000" marT="46789" marB="46789" anchor="ctr" horzOverflow="overflow"/>
                </a:tc>
                <a:extLst>
                  <a:ext uri="{0D108BD9-81ED-4DB2-BD59-A6C34878D82A}">
                    <a16:rowId xmlns:a16="http://schemas.microsoft.com/office/drawing/2014/main" val="10001"/>
                  </a:ext>
                </a:extLst>
              </a:tr>
              <a:tr h="639272">
                <a:tc>
                  <a:txBody>
                    <a:bodyPr/>
                    <a:lstStyle>
                      <a:lvl1pPr algn="l" eaLnBrk="0" hangingPunct="0">
                        <a:lnSpc>
                          <a:spcPct val="95000"/>
                        </a:lnSpc>
                        <a:spcAft>
                          <a:spcPct val="35000"/>
                        </a:spcAft>
                        <a:buClr>
                          <a:srgbClr val="678BA8"/>
                        </a:buClr>
                        <a:defRPr sz="2000">
                          <a:solidFill>
                            <a:schemeClr val="tx1"/>
                          </a:solidFill>
                          <a:latin typeface="Arial" pitchFamily="34" charset="0"/>
                          <a:ea typeface="HY중고딕" pitchFamily="18" charset="-127"/>
                        </a:defRPr>
                      </a:lvl1pPr>
                      <a:lvl2pPr marL="347663" algn="l" eaLnBrk="0" hangingPunct="0">
                        <a:lnSpc>
                          <a:spcPct val="95000"/>
                        </a:lnSpc>
                        <a:spcAft>
                          <a:spcPct val="35000"/>
                        </a:spcAft>
                        <a:buClr>
                          <a:schemeClr val="folHlink"/>
                        </a:buClr>
                        <a:buFont typeface="Arial" pitchFamily="34" charset="0"/>
                        <a:defRPr>
                          <a:solidFill>
                            <a:schemeClr val="tx1"/>
                          </a:solidFill>
                          <a:latin typeface="Arial" pitchFamily="34" charset="0"/>
                          <a:ea typeface="HY중고딕" pitchFamily="18" charset="-127"/>
                        </a:defRPr>
                      </a:lvl2pPr>
                      <a:lvl3pPr marL="747713" algn="l" eaLnBrk="0" hangingPunct="0">
                        <a:lnSpc>
                          <a:spcPct val="95000"/>
                        </a:lnSpc>
                        <a:spcAft>
                          <a:spcPct val="35000"/>
                        </a:spcAft>
                        <a:buClr>
                          <a:schemeClr val="bg2"/>
                        </a:buClr>
                        <a:defRPr sz="1400">
                          <a:solidFill>
                            <a:schemeClr val="tx1"/>
                          </a:solidFill>
                          <a:latin typeface="Arial" pitchFamily="34" charset="0"/>
                          <a:ea typeface="HY중고딕" pitchFamily="18" charset="-127"/>
                        </a:defRPr>
                      </a:lvl3pPr>
                      <a:lvl4pPr marL="1090613" algn="l" eaLnBrk="0" hangingPunct="0">
                        <a:lnSpc>
                          <a:spcPct val="95000"/>
                        </a:lnSpc>
                        <a:spcAft>
                          <a:spcPct val="35000"/>
                        </a:spcAft>
                        <a:buClr>
                          <a:schemeClr val="bg2"/>
                        </a:buClr>
                        <a:defRPr sz="1200">
                          <a:solidFill>
                            <a:schemeClr val="tx1"/>
                          </a:solidFill>
                          <a:latin typeface="Arial" pitchFamily="34" charset="0"/>
                          <a:ea typeface="HY중고딕" pitchFamily="18" charset="-127"/>
                        </a:defRPr>
                      </a:lvl4pPr>
                      <a:lvl5pPr marL="1433513" algn="l" eaLnBrk="0" hangingPunct="0">
                        <a:lnSpc>
                          <a:spcPct val="95000"/>
                        </a:lnSpc>
                        <a:spcAft>
                          <a:spcPct val="35000"/>
                        </a:spcAft>
                        <a:buClr>
                          <a:schemeClr val="bg2"/>
                        </a:buClr>
                        <a:buFont typeface="Arial" pitchFamily="34" charset="0"/>
                        <a:defRPr sz="1000">
                          <a:solidFill>
                            <a:schemeClr val="tx1"/>
                          </a:solidFill>
                          <a:latin typeface="Arial" pitchFamily="34" charset="0"/>
                          <a:ea typeface="HY중고딕" pitchFamily="18" charset="-127"/>
                        </a:defRPr>
                      </a:lvl5pPr>
                      <a:lvl6pPr marL="18907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6pPr>
                      <a:lvl7pPr marL="23479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7pPr>
                      <a:lvl8pPr marL="28051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8pPr>
                      <a:lvl9pPr marL="32623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9pPr>
                    </a:lstStyle>
                    <a:p>
                      <a:pPr>
                        <a:lnSpc>
                          <a:spcPts val="2400"/>
                        </a:lnSpc>
                        <a:spcBef>
                          <a:spcPts val="1333"/>
                        </a:spcBef>
                        <a:buClr>
                          <a:schemeClr val="bg1"/>
                        </a:buClr>
                        <a:buSzPct val="80000"/>
                        <a:buFont typeface="Wingdings" panose="05000000000000000000" pitchFamily="2" charset="2"/>
                        <a:buNone/>
                      </a:pPr>
                      <a:r>
                        <a:rPr lang="zh-CN" altLang="en-US" sz="1800" dirty="0"/>
                        <a:t>旷工一天的，另予全公司通报并记过一次。</a:t>
                      </a:r>
                      <a:endParaRPr lang="en-US" altLang="zh-CN" sz="1800" dirty="0">
                        <a:latin typeface="微软雅黑" panose="020B0503020204020204" pitchFamily="34" charset="-122"/>
                        <a:ea typeface="微软雅黑" panose="020B0503020204020204" pitchFamily="34" charset="-122"/>
                      </a:endParaRPr>
                    </a:p>
                  </a:txBody>
                  <a:tcPr marL="120000" marR="120000" marT="46789" marB="46789" anchor="ctr" horzOverflow="overflow"/>
                </a:tc>
                <a:extLst>
                  <a:ext uri="{0D108BD9-81ED-4DB2-BD59-A6C34878D82A}">
                    <a16:rowId xmlns:a16="http://schemas.microsoft.com/office/drawing/2014/main" val="10002"/>
                  </a:ext>
                </a:extLst>
              </a:tr>
              <a:tr h="639272">
                <a:tc>
                  <a:txBody>
                    <a:bodyPr/>
                    <a:lstStyle>
                      <a:lvl1pPr algn="l" eaLnBrk="0" hangingPunct="0">
                        <a:lnSpc>
                          <a:spcPct val="95000"/>
                        </a:lnSpc>
                        <a:spcAft>
                          <a:spcPct val="35000"/>
                        </a:spcAft>
                        <a:buClr>
                          <a:srgbClr val="678BA8"/>
                        </a:buClr>
                        <a:defRPr sz="2000">
                          <a:solidFill>
                            <a:schemeClr val="tx1"/>
                          </a:solidFill>
                          <a:latin typeface="Arial" pitchFamily="34" charset="0"/>
                          <a:ea typeface="HY중고딕" pitchFamily="18" charset="-127"/>
                        </a:defRPr>
                      </a:lvl1pPr>
                      <a:lvl2pPr marL="347663" algn="l" eaLnBrk="0" hangingPunct="0">
                        <a:lnSpc>
                          <a:spcPct val="95000"/>
                        </a:lnSpc>
                        <a:spcAft>
                          <a:spcPct val="35000"/>
                        </a:spcAft>
                        <a:buClr>
                          <a:schemeClr val="folHlink"/>
                        </a:buClr>
                        <a:buFont typeface="Arial" pitchFamily="34" charset="0"/>
                        <a:defRPr>
                          <a:solidFill>
                            <a:schemeClr val="tx1"/>
                          </a:solidFill>
                          <a:latin typeface="Arial" pitchFamily="34" charset="0"/>
                          <a:ea typeface="HY중고딕" pitchFamily="18" charset="-127"/>
                        </a:defRPr>
                      </a:lvl2pPr>
                      <a:lvl3pPr marL="747713" algn="l" eaLnBrk="0" hangingPunct="0">
                        <a:lnSpc>
                          <a:spcPct val="95000"/>
                        </a:lnSpc>
                        <a:spcAft>
                          <a:spcPct val="35000"/>
                        </a:spcAft>
                        <a:buClr>
                          <a:schemeClr val="bg2"/>
                        </a:buClr>
                        <a:defRPr sz="1400">
                          <a:solidFill>
                            <a:schemeClr val="tx1"/>
                          </a:solidFill>
                          <a:latin typeface="Arial" pitchFamily="34" charset="0"/>
                          <a:ea typeface="HY중고딕" pitchFamily="18" charset="-127"/>
                        </a:defRPr>
                      </a:lvl3pPr>
                      <a:lvl4pPr marL="1090613" algn="l" eaLnBrk="0" hangingPunct="0">
                        <a:lnSpc>
                          <a:spcPct val="95000"/>
                        </a:lnSpc>
                        <a:spcAft>
                          <a:spcPct val="35000"/>
                        </a:spcAft>
                        <a:buClr>
                          <a:schemeClr val="bg2"/>
                        </a:buClr>
                        <a:defRPr sz="1200">
                          <a:solidFill>
                            <a:schemeClr val="tx1"/>
                          </a:solidFill>
                          <a:latin typeface="Arial" pitchFamily="34" charset="0"/>
                          <a:ea typeface="HY중고딕" pitchFamily="18" charset="-127"/>
                        </a:defRPr>
                      </a:lvl4pPr>
                      <a:lvl5pPr marL="1433513" algn="l" eaLnBrk="0" hangingPunct="0">
                        <a:lnSpc>
                          <a:spcPct val="95000"/>
                        </a:lnSpc>
                        <a:spcAft>
                          <a:spcPct val="35000"/>
                        </a:spcAft>
                        <a:buClr>
                          <a:schemeClr val="bg2"/>
                        </a:buClr>
                        <a:buFont typeface="Arial" pitchFamily="34" charset="0"/>
                        <a:defRPr sz="1000">
                          <a:solidFill>
                            <a:schemeClr val="tx1"/>
                          </a:solidFill>
                          <a:latin typeface="Arial" pitchFamily="34" charset="0"/>
                          <a:ea typeface="HY중고딕" pitchFamily="18" charset="-127"/>
                        </a:defRPr>
                      </a:lvl5pPr>
                      <a:lvl6pPr marL="18907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6pPr>
                      <a:lvl7pPr marL="23479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7pPr>
                      <a:lvl8pPr marL="28051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8pPr>
                      <a:lvl9pPr marL="3262313" eaLnBrk="0" fontAlgn="base" hangingPunct="0">
                        <a:lnSpc>
                          <a:spcPct val="95000"/>
                        </a:lnSpc>
                        <a:spcBef>
                          <a:spcPct val="0"/>
                        </a:spcBef>
                        <a:spcAft>
                          <a:spcPct val="35000"/>
                        </a:spcAft>
                        <a:buClr>
                          <a:schemeClr val="bg2"/>
                        </a:buClr>
                        <a:buFont typeface="Arial" pitchFamily="34" charset="0"/>
                        <a:defRPr sz="1000">
                          <a:solidFill>
                            <a:schemeClr val="tx1"/>
                          </a:solidFill>
                          <a:latin typeface="Arial" pitchFamily="34" charset="0"/>
                          <a:ea typeface="HY중고딕" pitchFamily="18" charset="-127"/>
                        </a:defRPr>
                      </a:lvl9pPr>
                    </a:lstStyle>
                    <a:p>
                      <a:pPr>
                        <a:lnSpc>
                          <a:spcPts val="2400"/>
                        </a:lnSpc>
                        <a:spcBef>
                          <a:spcPts val="1333"/>
                        </a:spcBef>
                        <a:buClr>
                          <a:schemeClr val="bg1"/>
                        </a:buClr>
                        <a:buSzPct val="80000"/>
                        <a:buFont typeface="Wingdings" panose="05000000000000000000" pitchFamily="2" charset="2"/>
                        <a:buNone/>
                      </a:pPr>
                      <a:r>
                        <a:rPr lang="zh-CN" altLang="en-US" sz="1800" dirty="0"/>
                        <a:t>连续旷工</a:t>
                      </a:r>
                      <a:r>
                        <a:rPr lang="en-US" altLang="zh-CN" sz="1800" dirty="0"/>
                        <a:t>3</a:t>
                      </a:r>
                      <a:r>
                        <a:rPr lang="zh-CN" altLang="en-US" sz="1800" dirty="0"/>
                        <a:t>天以上或月累计旷工</a:t>
                      </a:r>
                      <a:r>
                        <a:rPr lang="en-US" altLang="zh-CN" sz="1800" dirty="0"/>
                        <a:t>5</a:t>
                      </a:r>
                      <a:r>
                        <a:rPr lang="zh-CN" altLang="en-US" sz="1800" dirty="0"/>
                        <a:t>天或年累计旷工</a:t>
                      </a:r>
                      <a:r>
                        <a:rPr lang="en-US" altLang="zh-CN" sz="1800" dirty="0"/>
                        <a:t>10</a:t>
                      </a:r>
                      <a:r>
                        <a:rPr lang="zh-CN" altLang="en-US" sz="1800" dirty="0"/>
                        <a:t>天以上者，公司除按上述标准罚考勤款外，还将与其解约，且不予支付任何可能存在的经济补偿金或赔偿金等，并保留向其追索权益损失的权利。</a:t>
                      </a:r>
                      <a:endParaRPr lang="zh-CN" altLang="en-US" sz="1800" dirty="0">
                        <a:latin typeface="微软雅黑" panose="020B0503020204020204" pitchFamily="34" charset="-122"/>
                        <a:ea typeface="微软雅黑" panose="020B0503020204020204" pitchFamily="34" charset="-122"/>
                      </a:endParaRPr>
                    </a:p>
                  </a:txBody>
                  <a:tcPr marL="120000" marR="120000" marT="46789" marB="46789" anchor="ctr" horzOverflow="overflow"/>
                </a:tc>
                <a:extLst>
                  <a:ext uri="{0D108BD9-81ED-4DB2-BD59-A6C34878D82A}">
                    <a16:rowId xmlns:a16="http://schemas.microsoft.com/office/drawing/2014/main" val="10003"/>
                  </a:ext>
                </a:extLst>
              </a:tr>
            </a:tbl>
          </a:graphicData>
        </a:graphic>
      </p:graphicFrame>
      <p:grpSp>
        <p:nvGrpSpPr>
          <p:cNvPr id="12" name="组合 11"/>
          <p:cNvGrpSpPr/>
          <p:nvPr/>
        </p:nvGrpSpPr>
        <p:grpSpPr>
          <a:xfrm>
            <a:off x="160611" y="2229915"/>
            <a:ext cx="1256661" cy="1092153"/>
            <a:chOff x="2694476" y="858160"/>
            <a:chExt cx="1256661" cy="1092153"/>
          </a:xfrm>
        </p:grpSpPr>
        <p:grpSp>
          <p:nvGrpSpPr>
            <p:cNvPr id="13" name="组合 12"/>
            <p:cNvGrpSpPr/>
            <p:nvPr/>
          </p:nvGrpSpPr>
          <p:grpSpPr>
            <a:xfrm>
              <a:off x="2694476" y="858160"/>
              <a:ext cx="1256661" cy="1092153"/>
              <a:chOff x="3112298" y="1278043"/>
              <a:chExt cx="1635013" cy="1420976"/>
            </a:xfrm>
          </p:grpSpPr>
          <p:sp>
            <p:nvSpPr>
              <p:cNvPr id="15"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16"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14" name="文本框 13"/>
            <p:cNvSpPr txBox="1"/>
            <p:nvPr/>
          </p:nvSpPr>
          <p:spPr>
            <a:xfrm>
              <a:off x="2947508" y="1177301"/>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迟到</a:t>
              </a:r>
            </a:p>
          </p:txBody>
        </p:sp>
      </p:grpSp>
      <p:grpSp>
        <p:nvGrpSpPr>
          <p:cNvPr id="17" name="组合 16"/>
          <p:cNvGrpSpPr/>
          <p:nvPr/>
        </p:nvGrpSpPr>
        <p:grpSpPr>
          <a:xfrm>
            <a:off x="6271125" y="2176512"/>
            <a:ext cx="1256661" cy="1092153"/>
            <a:chOff x="2694476" y="858160"/>
            <a:chExt cx="1256661" cy="1092153"/>
          </a:xfrm>
        </p:grpSpPr>
        <p:grpSp>
          <p:nvGrpSpPr>
            <p:cNvPr id="18" name="组合 17"/>
            <p:cNvGrpSpPr/>
            <p:nvPr/>
          </p:nvGrpSpPr>
          <p:grpSpPr>
            <a:xfrm>
              <a:off x="2694476" y="858160"/>
              <a:ext cx="1256661" cy="1092153"/>
              <a:chOff x="3112298" y="1278043"/>
              <a:chExt cx="1635013" cy="1420976"/>
            </a:xfrm>
          </p:grpSpPr>
          <p:sp>
            <p:nvSpPr>
              <p:cNvPr id="20"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0862" tIns="45431" rIns="90862" bIns="45431" anchor="ctr"/>
              <a:lstStyle/>
              <a:p>
                <a:pPr algn="ctr">
                  <a:defRPr/>
                </a:pPr>
                <a:endParaRPr lang="zh-CN" altLang="en-US" sz="3004" kern="0">
                  <a:solidFill>
                    <a:prstClr val="white"/>
                  </a:solidFill>
                  <a:latin typeface="Calibri" panose="020F0502020204030204"/>
                </a:endParaRPr>
              </a:p>
            </p:txBody>
          </p:sp>
          <p:sp>
            <p:nvSpPr>
              <p:cNvPr id="21"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p:spPr>
            <p:txBody>
              <a:bodyPr lIns="90862" tIns="45431" rIns="90862" bIns="45431"/>
              <a:lstStyle/>
              <a:p>
                <a:pPr>
                  <a:defRPr/>
                </a:pPr>
                <a:endParaRPr lang="zh-CN" altLang="en-US" sz="3004"/>
              </a:p>
            </p:txBody>
          </p:sp>
        </p:grpSp>
        <p:sp>
          <p:nvSpPr>
            <p:cNvPr id="19" name="文本框 18"/>
            <p:cNvSpPr txBox="1"/>
            <p:nvPr/>
          </p:nvSpPr>
          <p:spPr>
            <a:xfrm>
              <a:off x="2947508" y="1177301"/>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旷工</a:t>
              </a:r>
            </a:p>
          </p:txBody>
        </p:sp>
      </p:grpSp>
      <p:sp>
        <p:nvSpPr>
          <p:cNvPr id="22" name="文本框 21"/>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24" name="椭圆 23"/>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2018964549"/>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 presetClass="entr" presetSubtype="16"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15043" y="3028649"/>
            <a:ext cx="10847916" cy="33104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6" name="燕尾形 5"/>
          <p:cNvSpPr/>
          <p:nvPr/>
        </p:nvSpPr>
        <p:spPr>
          <a:xfrm>
            <a:off x="2467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燕尾形 6"/>
          <p:cNvSpPr/>
          <p:nvPr/>
        </p:nvSpPr>
        <p:spPr>
          <a:xfrm>
            <a:off x="399143" y="90716"/>
            <a:ext cx="215900" cy="431800"/>
          </a:xfrm>
          <a:prstGeom prst="chevron">
            <a:avLst/>
          </a:prstGeom>
          <a:solidFill>
            <a:schemeClr val="bg1"/>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文本框 7"/>
          <p:cNvSpPr txBox="1"/>
          <p:nvPr/>
        </p:nvSpPr>
        <p:spPr>
          <a:xfrm>
            <a:off x="709386" y="93508"/>
            <a:ext cx="2085827"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03</a:t>
            </a:r>
            <a:r>
              <a:rPr lang="zh-CN" altLang="en-US" sz="2400" dirty="0">
                <a:solidFill>
                  <a:schemeClr val="bg1"/>
                </a:solidFill>
                <a:latin typeface="微软雅黑" panose="020B0503020204020204" pitchFamily="34" charset="-122"/>
                <a:ea typeface="微软雅黑" panose="020B0503020204020204" pitchFamily="34" charset="-122"/>
              </a:rPr>
              <a:t>全勤与奖励</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224" y="90716"/>
            <a:ext cx="9155555" cy="5155555"/>
          </a:xfrm>
          <a:prstGeom prst="rect">
            <a:avLst/>
          </a:prstGeom>
        </p:spPr>
      </p:pic>
      <p:sp>
        <p:nvSpPr>
          <p:cNvPr id="10" name="文本占位符 2"/>
          <p:cNvSpPr txBox="1">
            <a:spLocks/>
          </p:cNvSpPr>
          <p:nvPr/>
        </p:nvSpPr>
        <p:spPr bwMode="auto">
          <a:xfrm>
            <a:off x="3060711" y="4668420"/>
            <a:ext cx="6720417" cy="10562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990" indent="-380990" algn="just">
              <a:buClr>
                <a:schemeClr val="bg1"/>
              </a:buClr>
              <a:buSzPct val="80000"/>
              <a:buFont typeface="Wingdings"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cs typeface="楷体_GB2312"/>
              </a:rPr>
              <a:t>全勤：</a:t>
            </a:r>
            <a:r>
              <a:rPr lang="zh-CN" altLang="en-US" sz="1800" dirty="0">
                <a:solidFill>
                  <a:schemeClr val="bg1"/>
                </a:solidFill>
                <a:latin typeface="微软雅黑" panose="020B0503020204020204" pitchFamily="34" charset="-122"/>
                <a:ea typeface="微软雅黑" panose="020B0503020204020204" pitchFamily="34" charset="-122"/>
                <a:cs typeface="楷体_GB2312"/>
              </a:rPr>
              <a:t>全月无请假、迟到、早退、旷工情况的；</a:t>
            </a:r>
            <a:endParaRPr lang="en-US" altLang="zh-CN" sz="1800" dirty="0">
              <a:solidFill>
                <a:schemeClr val="bg1"/>
              </a:solidFill>
              <a:latin typeface="微软雅黑" panose="020B0503020204020204" pitchFamily="34" charset="-122"/>
              <a:ea typeface="微软雅黑" panose="020B0503020204020204" pitchFamily="34" charset="-122"/>
              <a:cs typeface="楷体_GB2312"/>
            </a:endParaRPr>
          </a:p>
          <a:p>
            <a:pPr marL="380990" indent="-380990" algn="just">
              <a:buClr>
                <a:schemeClr val="bg1"/>
              </a:buClr>
              <a:buSzPct val="80000"/>
              <a:buFont typeface="Wingdings" pitchFamily="2" charset="2"/>
              <a:buChar char="Ø"/>
            </a:pPr>
            <a:endParaRPr lang="zh-CN" altLang="en-US" dirty="0">
              <a:solidFill>
                <a:schemeClr val="bg1"/>
              </a:solidFill>
              <a:cs typeface="楷体_GB2312"/>
            </a:endParaRPr>
          </a:p>
        </p:txBody>
      </p:sp>
      <p:sp>
        <p:nvSpPr>
          <p:cNvPr id="11" name="TextBox 4"/>
          <p:cNvSpPr txBox="1">
            <a:spLocks noChangeArrowheads="1"/>
          </p:cNvSpPr>
          <p:nvPr/>
        </p:nvSpPr>
        <p:spPr bwMode="auto">
          <a:xfrm>
            <a:off x="3060711" y="5394206"/>
            <a:ext cx="6047317" cy="46166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Clr>
                <a:schemeClr val="bg1"/>
              </a:buClr>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cs typeface="楷体_GB2312"/>
              </a:rPr>
              <a:t>全勤奖励：</a:t>
            </a:r>
            <a:r>
              <a:rPr lang="zh-CN" altLang="en-US" sz="1867" dirty="0">
                <a:solidFill>
                  <a:schemeClr val="bg1"/>
                </a:solidFill>
                <a:latin typeface="微软雅黑" panose="020B0503020204020204" pitchFamily="34" charset="-122"/>
                <a:ea typeface="微软雅黑" panose="020B0503020204020204" pitchFamily="34" charset="-122"/>
                <a:cs typeface="楷体_GB2312"/>
              </a:rPr>
              <a:t>员工全勤，当月奖励</a:t>
            </a:r>
            <a:r>
              <a:rPr lang="en-US" altLang="zh-CN" sz="1867" dirty="0">
                <a:solidFill>
                  <a:schemeClr val="bg1"/>
                </a:solidFill>
                <a:latin typeface="微软雅黑" panose="020B0503020204020204" pitchFamily="34" charset="-122"/>
                <a:ea typeface="微软雅黑" panose="020B0503020204020204" pitchFamily="34" charset="-122"/>
                <a:cs typeface="楷体_GB2312"/>
              </a:rPr>
              <a:t>100</a:t>
            </a:r>
            <a:r>
              <a:rPr lang="zh-CN" altLang="en-US" sz="1867" dirty="0">
                <a:solidFill>
                  <a:schemeClr val="bg1"/>
                </a:solidFill>
                <a:latin typeface="微软雅黑" panose="020B0503020204020204" pitchFamily="34" charset="-122"/>
                <a:ea typeface="微软雅黑" panose="020B0503020204020204" pitchFamily="34" charset="-122"/>
                <a:cs typeface="楷体_GB2312"/>
              </a:rPr>
              <a:t>元全勤奖金。</a:t>
            </a:r>
          </a:p>
        </p:txBody>
      </p:sp>
      <p:sp>
        <p:nvSpPr>
          <p:cNvPr id="12" name="文本框 11"/>
          <p:cNvSpPr txBox="1"/>
          <p:nvPr/>
        </p:nvSpPr>
        <p:spPr>
          <a:xfrm>
            <a:off x="8629650" y="-933450"/>
            <a:ext cx="877163" cy="369332"/>
          </a:xfrm>
          <a:prstGeom prst="rect">
            <a:avLst/>
          </a:prstGeom>
          <a:noFill/>
        </p:spPr>
        <p:txBody>
          <a:bodyPr wrap="none" rtlCol="0">
            <a:spAutoFit/>
          </a:bodyPr>
          <a:lstStyle/>
          <a:p>
            <a:r>
              <a:rPr lang="zh-CN" altLang="en-US" dirty="0"/>
              <a:t>延迟符</a:t>
            </a:r>
          </a:p>
        </p:txBody>
      </p:sp>
      <p:sp>
        <p:nvSpPr>
          <p:cNvPr id="14" name="椭圆 13"/>
          <p:cNvSpPr/>
          <p:nvPr/>
        </p:nvSpPr>
        <p:spPr>
          <a:xfrm>
            <a:off x="10874860" y="53801"/>
            <a:ext cx="1159099" cy="115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0884415" y="190939"/>
            <a:ext cx="1166473" cy="584775"/>
          </a:xfrm>
          <a:prstGeom prst="rect">
            <a:avLst/>
          </a:prstGeom>
          <a:noFill/>
        </p:spPr>
        <p:txBody>
          <a:bodyPr wrap="none" rtlCol="0">
            <a:spAutoFit/>
          </a:bodyPr>
          <a:lstStyle/>
          <a:p>
            <a:r>
              <a:rPr lang="en-US" altLang="zh-CN" sz="3200" b="1" dirty="0">
                <a:solidFill>
                  <a:srgbClr val="00B0F0"/>
                </a:solidFill>
              </a:rPr>
              <a:t>LOGO</a:t>
            </a:r>
            <a:endParaRPr lang="zh-CN" altLang="en-US" sz="3200" b="1" dirty="0">
              <a:solidFill>
                <a:srgbClr val="00B0F0"/>
              </a:solidFill>
            </a:endParaRPr>
          </a:p>
        </p:txBody>
      </p:sp>
    </p:spTree>
    <p:extLst>
      <p:ext uri="{BB962C8B-B14F-4D97-AF65-F5344CB8AC3E}">
        <p14:creationId xmlns:p14="http://schemas.microsoft.com/office/powerpoint/2010/main" val="3533106913"/>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8" presetClass="entr" presetSubtype="12" fill="hold" grpId="0"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strips(downLeft)">
                                      <p:cBhvr>
                                        <p:cTn id="28" dur="500"/>
                                        <p:tgtEl>
                                          <p:spTgt spid="10">
                                            <p:txEl>
                                              <p:pRg st="0" end="0"/>
                                            </p:txEl>
                                          </p:spTgt>
                                        </p:tgtEl>
                                      </p:cBhvr>
                                    </p:animEffect>
                                  </p:childTnLst>
                                </p:cTn>
                              </p:par>
                            </p:childTnLst>
                          </p:cTn>
                        </p:par>
                        <p:par>
                          <p:cTn id="29" fill="hold">
                            <p:stCondLst>
                              <p:cond delay="1500"/>
                            </p:stCondLst>
                            <p:childTnLst>
                              <p:par>
                                <p:cTn id="30" presetID="18" presetClass="entr" presetSubtype="12"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bldP spid="11" grpId="0" animBg="1"/>
      <p:bldP spid="12" grpId="0"/>
      <p:bldP spid="14" grpId="0" animBg="1"/>
      <p:bldP spid="1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3351</Words>
  <Application>Microsoft Office PowerPoint</Application>
  <PresentationFormat>宽屏</PresentationFormat>
  <Paragraphs>434</Paragraphs>
  <Slides>32</Slides>
  <Notes>32</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32</vt:i4>
      </vt:variant>
    </vt:vector>
  </HeadingPairs>
  <TitlesOfParts>
    <vt:vector size="43" baseType="lpstr">
      <vt:lpstr>方正正中黑简体</vt:lpstr>
      <vt:lpstr>宋体</vt:lpstr>
      <vt:lpstr>微软雅黑</vt:lpstr>
      <vt:lpstr>Arial</vt:lpstr>
      <vt:lpstr>Broadway</vt:lpstr>
      <vt:lpstr>Calibri</vt:lpstr>
      <vt:lpstr>Calibri Light</vt:lpstr>
      <vt:lpstr>Impact</vt:lpstr>
      <vt:lpstr>Segoe UI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调  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www.tukuppt.com</dc:creator>
  <cp:keywords>tukuppt</cp:keywords>
  <cp:lastModifiedBy>李 亚西</cp:lastModifiedBy>
  <cp:revision>1</cp:revision>
  <dcterms:created xsi:type="dcterms:W3CDTF">2016-08-23T04:42:12Z</dcterms:created>
  <dcterms:modified xsi:type="dcterms:W3CDTF">2019-02-28T08:55:43Z</dcterms:modified>
</cp:coreProperties>
</file>