
<file path=[Content_Types].xml><?xml version="1.0" encoding="utf-8"?>
<Types xmlns="http://schemas.openxmlformats.org/package/2006/content-types">
  <Default Extension="jpeg" ContentType="image/jpe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4"/>
  </p:handoutMasterIdLst>
  <p:sldIdLst>
    <p:sldId id="387" r:id="rId3"/>
    <p:sldId id="388" r:id="rId5"/>
    <p:sldId id="389" r:id="rId6"/>
    <p:sldId id="390" r:id="rId7"/>
    <p:sldId id="391" r:id="rId8"/>
    <p:sldId id="394" r:id="rId9"/>
    <p:sldId id="395" r:id="rId10"/>
    <p:sldId id="396" r:id="rId11"/>
    <p:sldId id="397" r:id="rId12"/>
    <p:sldId id="399" r:id="rId13"/>
    <p:sldId id="398" r:id="rId14"/>
    <p:sldId id="401" r:id="rId15"/>
    <p:sldId id="402" r:id="rId16"/>
    <p:sldId id="403" r:id="rId17"/>
    <p:sldId id="406" r:id="rId18"/>
    <p:sldId id="405" r:id="rId19"/>
    <p:sldId id="407" r:id="rId20"/>
    <p:sldId id="408" r:id="rId21"/>
    <p:sldId id="409" r:id="rId22"/>
    <p:sldId id="410" r:id="rId23"/>
    <p:sldId id="411" r:id="rId24"/>
    <p:sldId id="412" r:id="rId25"/>
    <p:sldId id="413" r:id="rId26"/>
    <p:sldId id="414" r:id="rId27"/>
    <p:sldId id="416" r:id="rId28"/>
    <p:sldId id="417" r:id="rId29"/>
    <p:sldId id="418" r:id="rId30"/>
    <p:sldId id="419" r:id="rId31"/>
    <p:sldId id="420" r:id="rId32"/>
    <p:sldId id="422" r:id="rId33"/>
  </p:sldIdLst>
  <p:sldSz cx="9144000" cy="5143500" type="screen16x9"/>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丹丹 蔡" initials="丹丹"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A0000"/>
    <a:srgbClr val="112240"/>
    <a:srgbClr val="99090E"/>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2" autoAdjust="0"/>
    <p:restoredTop sz="94364" autoAdjust="0"/>
  </p:normalViewPr>
  <p:slideViewPr>
    <p:cSldViewPr>
      <p:cViewPr>
        <p:scale>
          <a:sx n="66" d="100"/>
          <a:sy n="66" d="100"/>
        </p:scale>
        <p:origin x="942" y="498"/>
      </p:cViewPr>
      <p:guideLst>
        <p:guide orient="horz" pos="1620"/>
        <p:guide pos="2880"/>
      </p:guideLst>
    </p:cSldViewPr>
  </p:slideViewPr>
  <p:notesTextViewPr>
    <p:cViewPr>
      <p:scale>
        <a:sx n="1" d="1"/>
        <a:sy n="1" d="1"/>
      </p:scale>
      <p:origin x="0" y="0"/>
    </p:cViewPr>
  </p:notesTextViewPr>
  <p:sorterViewPr>
    <p:cViewPr>
      <p:scale>
        <a:sx n="121" d="100"/>
        <a:sy n="121"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gs" Target="tags/tag1.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9FF0E9-45DA-4742-B47D-06E7E51CB7A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BDCDC-9A34-461B-A37E-3F4767F3730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3">
            <a:extLst>
              <a:ext uri="{28A0092B-C50C-407E-A947-70E740481C1C}">
                <a14:useLocalDpi xmlns:a14="http://schemas.microsoft.com/office/drawing/2010/main" val="0"/>
              </a:ext>
            </a:extLst>
          </a:blip>
          <a:srcRect t="10800" b="9401"/>
          <a:stretch>
            <a:fillRect/>
          </a:stretch>
        </p:blipFill>
        <p:spPr>
          <a:xfrm>
            <a:off x="0" y="627534"/>
            <a:ext cx="9144000" cy="4104456"/>
          </a:xfrm>
          <a:prstGeom prst="rect">
            <a:avLst/>
          </a:prstGeom>
        </p:spPr>
      </p:pic>
      <p:sp>
        <p:nvSpPr>
          <p:cNvPr id="5" name="矩形 4"/>
          <p:cNvSpPr/>
          <p:nvPr userDrawn="1"/>
        </p:nvSpPr>
        <p:spPr>
          <a:xfrm>
            <a:off x="0" y="627534"/>
            <a:ext cx="9144000" cy="4104456"/>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555526"/>
            <a:ext cx="9144000" cy="446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853869" y="-406862"/>
            <a:ext cx="4627951" cy="6408713"/>
          </a:xfrm>
          <a:prstGeom prst="rect">
            <a:avLst/>
          </a:prstGeom>
        </p:spPr>
      </p:pic>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t="11805" b="43821"/>
          <a:stretch>
            <a:fillRect/>
          </a:stretch>
        </p:blipFill>
        <p:spPr>
          <a:xfrm rot="5400000">
            <a:off x="5408120" y="1407621"/>
            <a:ext cx="4627951" cy="2843808"/>
          </a:xfrm>
          <a:prstGeom prst="rect">
            <a:avLst/>
          </a:prstGeom>
        </p:spPr>
      </p:pic>
      <p:sp>
        <p:nvSpPr>
          <p:cNvPr id="11" name="矩形 10"/>
          <p:cNvSpPr/>
          <p:nvPr userDrawn="1"/>
        </p:nvSpPr>
        <p:spPr>
          <a:xfrm>
            <a:off x="0" y="555526"/>
            <a:ext cx="9144000" cy="4464496"/>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media" Target="../media/media1.mp3"/><Relationship Id="rId4" Type="http://schemas.openxmlformats.org/officeDocument/2006/relationships/audio" Target="../media/media1.mp3"/><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1.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extLst>
              <a:ext uri="{BEBA8EAE-BF5A-486C-A8C5-ECC9F3942E4B}">
                <a14:imgProps xmlns:a14="http://schemas.microsoft.com/office/drawing/2010/main">
                  <a14:imgLayer r:embed="rId3">
                    <a14:imgEffect>
                      <a14:backgroundRemoval t="6300" b="99464" l="91" r="56033">
                        <a14:backgroundMark x1="8867" y1="81501" x2="8958" y2="87936"/>
                        <a14:backgroundMark x1="41499" y1="83512" x2="55667" y2="85791"/>
                        <a14:backgroundMark x1="43419" y1="90885" x2="37203" y2="91019"/>
                        <a14:backgroundMark x1="31444" y1="83110" x2="33638" y2="85389"/>
                        <a14:backgroundMark x1="11060" y1="80697" x2="10878" y2="87131"/>
                        <a14:backgroundMark x1="29250" y1="94236" x2="12157" y2="92493"/>
                        <a14:backgroundMark x1="13437" y1="89678" x2="11335" y2="94370"/>
                        <a14:backgroundMark x1="18830" y1="88472" x2="10786" y2="91019"/>
                        <a14:backgroundMark x1="17093" y1="90483" x2="30896" y2="91421"/>
                      </a14:backgroundRemoval>
                    </a14:imgEffect>
                  </a14:imgLayer>
                </a14:imgProps>
              </a:ext>
              <a:ext uri="{28A0092B-C50C-407E-A947-70E740481C1C}">
                <a14:useLocalDpi xmlns:a14="http://schemas.microsoft.com/office/drawing/2010/main" val="0"/>
              </a:ext>
            </a:extLst>
          </a:blip>
          <a:srcRect r="41766"/>
          <a:stretch>
            <a:fillRect/>
          </a:stretch>
        </p:blipFill>
        <p:spPr>
          <a:xfrm>
            <a:off x="4139952" y="1"/>
            <a:ext cx="4392488" cy="5143501"/>
          </a:xfrm>
          <a:prstGeom prst="rect">
            <a:avLst/>
          </a:prstGeom>
        </p:spPr>
      </p:pic>
      <p:sp>
        <p:nvSpPr>
          <p:cNvPr id="6" name="矩形 5"/>
          <p:cNvSpPr/>
          <p:nvPr/>
        </p:nvSpPr>
        <p:spPr>
          <a:xfrm>
            <a:off x="0" y="-23675"/>
            <a:ext cx="9174832" cy="5166122"/>
          </a:xfrm>
          <a:prstGeom prst="rect">
            <a:avLst/>
          </a:prstGeom>
          <a:gradFill flip="none" rotWithShape="1">
            <a:gsLst>
              <a:gs pos="0">
                <a:srgbClr val="112240"/>
              </a:gs>
              <a:gs pos="61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997610" y="943631"/>
            <a:ext cx="2190034" cy="2190034"/>
            <a:chOff x="997610" y="943631"/>
            <a:chExt cx="2190034" cy="2190034"/>
          </a:xfrm>
        </p:grpSpPr>
        <p:sp>
          <p:nvSpPr>
            <p:cNvPr id="10" name="弧形 9"/>
            <p:cNvSpPr/>
            <p:nvPr/>
          </p:nvSpPr>
          <p:spPr>
            <a:xfrm>
              <a:off x="997610" y="943631"/>
              <a:ext cx="2190034" cy="2190034"/>
            </a:xfrm>
            <a:prstGeom prst="arc">
              <a:avLst>
                <a:gd name="adj1" fmla="val 2323331"/>
                <a:gd name="adj2" fmla="val 14055869"/>
              </a:avLst>
            </a:prstGeom>
            <a:ln>
              <a:solidFill>
                <a:schemeClr val="bg1">
                  <a:alpha val="5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椭圆 10"/>
            <p:cNvSpPr/>
            <p:nvPr/>
          </p:nvSpPr>
          <p:spPr>
            <a:xfrm>
              <a:off x="1452883" y="1053953"/>
              <a:ext cx="121052" cy="121052"/>
            </a:xfrm>
            <a:prstGeom prst="ellipse">
              <a:avLst/>
            </a:prstGeom>
            <a:noFill/>
            <a:ln>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p:nvCxnSpPr>
        <p:spPr>
          <a:xfrm flipV="1">
            <a:off x="1113771" y="2730832"/>
            <a:ext cx="588254" cy="720828"/>
          </a:xfrm>
          <a:prstGeom prst="line">
            <a:avLst/>
          </a:prstGeom>
          <a:ln>
            <a:solidFill>
              <a:schemeClr val="bg1">
                <a:alpha val="59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543056" y="3151772"/>
            <a:ext cx="588254" cy="720828"/>
          </a:xfrm>
          <a:prstGeom prst="line">
            <a:avLst/>
          </a:prstGeom>
          <a:ln>
            <a:solidFill>
              <a:schemeClr val="bg1">
                <a:alpha val="59000"/>
              </a:schemeClr>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2986106" y="3030720"/>
            <a:ext cx="121052" cy="121052"/>
          </a:xfrm>
          <a:prstGeom prst="ellipse">
            <a:avLst/>
          </a:prstGeom>
          <a:noFill/>
          <a:ln>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flipV="1">
            <a:off x="2778779" y="3110374"/>
            <a:ext cx="588254" cy="720828"/>
          </a:xfrm>
          <a:prstGeom prst="line">
            <a:avLst/>
          </a:prstGeom>
          <a:ln>
            <a:solidFill>
              <a:schemeClr val="bg1">
                <a:alpha val="59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206154" y="390920"/>
            <a:ext cx="1715839" cy="1569660"/>
          </a:xfrm>
          <a:prstGeom prst="rect">
            <a:avLst/>
          </a:prstGeom>
        </p:spPr>
        <p:txBody>
          <a:bodyPr wrap="square">
            <a:spAutoFit/>
          </a:bodyPr>
          <a:lstStyle/>
          <a:p>
            <a:pPr algn="ctr"/>
            <a:r>
              <a:rPr lang="zh-CN" altLang="en-US" sz="9600" dirty="0" smtClean="0">
                <a:solidFill>
                  <a:schemeClr val="bg1"/>
                </a:solidFill>
                <a:latin typeface="印品赤壁赋体" panose="02000500000000000000" pitchFamily="2" charset="-122"/>
                <a:ea typeface="印品赤壁赋体" panose="02000500000000000000" pitchFamily="2" charset="-122"/>
              </a:rPr>
              <a:t>沟</a:t>
            </a:r>
            <a:endParaRPr lang="en-US" altLang="zh-CN" sz="9600" dirty="0">
              <a:solidFill>
                <a:schemeClr val="bg1"/>
              </a:solidFill>
              <a:latin typeface="印品赤壁赋体" panose="02000500000000000000" pitchFamily="2" charset="-122"/>
              <a:ea typeface="印品赤壁赋体" panose="02000500000000000000" pitchFamily="2" charset="-122"/>
            </a:endParaRPr>
          </a:p>
        </p:txBody>
      </p:sp>
      <p:sp>
        <p:nvSpPr>
          <p:cNvPr id="14" name="矩形 13"/>
          <p:cNvSpPr/>
          <p:nvPr/>
        </p:nvSpPr>
        <p:spPr>
          <a:xfrm>
            <a:off x="1869045" y="1244592"/>
            <a:ext cx="2237557" cy="1569660"/>
          </a:xfrm>
          <a:prstGeom prst="rect">
            <a:avLst/>
          </a:prstGeom>
        </p:spPr>
        <p:txBody>
          <a:bodyPr wrap="square">
            <a:spAutoFit/>
          </a:bodyPr>
          <a:lstStyle/>
          <a:p>
            <a:pPr algn="ctr"/>
            <a:r>
              <a:rPr lang="zh-CN" altLang="en-US" sz="9600" dirty="0" smtClean="0">
                <a:solidFill>
                  <a:schemeClr val="bg1"/>
                </a:solidFill>
                <a:latin typeface="印品赤壁赋体" panose="02000500000000000000" pitchFamily="2" charset="-122"/>
                <a:ea typeface="印品赤壁赋体" panose="02000500000000000000" pitchFamily="2" charset="-122"/>
              </a:rPr>
              <a:t>通</a:t>
            </a:r>
            <a:endParaRPr lang="en-US" altLang="zh-CN" sz="9600" dirty="0">
              <a:solidFill>
                <a:schemeClr val="bg1"/>
              </a:solidFill>
              <a:latin typeface="印品赤壁赋体" panose="02000500000000000000" pitchFamily="2" charset="-122"/>
              <a:ea typeface="印品赤壁赋体" panose="02000500000000000000" pitchFamily="2" charset="-122"/>
            </a:endParaRPr>
          </a:p>
        </p:txBody>
      </p:sp>
      <p:sp>
        <p:nvSpPr>
          <p:cNvPr id="19" name="矩形 18"/>
          <p:cNvSpPr/>
          <p:nvPr/>
        </p:nvSpPr>
        <p:spPr>
          <a:xfrm>
            <a:off x="2545383" y="795175"/>
            <a:ext cx="819919" cy="735714"/>
          </a:xfrm>
          <a:prstGeom prst="rect">
            <a:avLst/>
          </a:prstGeom>
        </p:spPr>
        <p:txBody>
          <a:bodyPr wrap="square">
            <a:spAutoFit/>
          </a:bodyPr>
          <a:lstStyle/>
          <a:p>
            <a:pPr algn="dist">
              <a:lnSpc>
                <a:spcPct val="120000"/>
              </a:lnSpc>
            </a:pPr>
            <a:r>
              <a:rPr lang="zh-CN" altLang="en-US" dirty="0" smtClean="0">
                <a:solidFill>
                  <a:schemeClr val="bg1"/>
                </a:solidFill>
                <a:latin typeface="等线" panose="02010600030101010101" pitchFamily="2" charset="-122"/>
                <a:ea typeface="等线" panose="02010600030101010101" pitchFamily="2" charset="-122"/>
              </a:rPr>
              <a:t>能力培训</a:t>
            </a:r>
            <a:endParaRPr lang="zh-CN" altLang="en-US" dirty="0">
              <a:solidFill>
                <a:schemeClr val="bg1"/>
              </a:solidFill>
              <a:latin typeface="等线" panose="02010600030101010101" pitchFamily="2" charset="-122"/>
              <a:ea typeface="等线" panose="02010600030101010101" pitchFamily="2" charset="-122"/>
            </a:endParaRPr>
          </a:p>
        </p:txBody>
      </p:sp>
      <p:sp>
        <p:nvSpPr>
          <p:cNvPr id="20" name="矩形 19"/>
          <p:cNvSpPr/>
          <p:nvPr/>
        </p:nvSpPr>
        <p:spPr>
          <a:xfrm>
            <a:off x="2020133" y="2004202"/>
            <a:ext cx="518695" cy="1569660"/>
          </a:xfrm>
          <a:prstGeom prst="rect">
            <a:avLst/>
          </a:prstGeom>
          <a:solidFill>
            <a:srgbClr val="112240"/>
          </a:solidFill>
        </p:spPr>
        <p:txBody>
          <a:bodyPr wrap="square">
            <a:spAutoFit/>
          </a:bodyPr>
          <a:lstStyle/>
          <a:p>
            <a:pPr algn="ctr">
              <a:lnSpc>
                <a:spcPct val="120000"/>
              </a:lnSpc>
            </a:pPr>
            <a:r>
              <a:rPr lang="zh-CN" altLang="en-US" sz="2000" dirty="0" smtClean="0">
                <a:solidFill>
                  <a:schemeClr val="bg1"/>
                </a:solidFill>
                <a:latin typeface="微软雅黑" panose="020B0503020204020204" pitchFamily="34" charset="-122"/>
                <a:ea typeface="微软雅黑" panose="020B0503020204020204" pitchFamily="34" charset="-122"/>
              </a:rPr>
              <a:t>企业</a:t>
            </a:r>
            <a:r>
              <a:rPr lang="zh-CN" altLang="en-US" sz="2000" dirty="0">
                <a:solidFill>
                  <a:schemeClr val="bg1"/>
                </a:solidFill>
                <a:latin typeface="微软雅黑" panose="020B0503020204020204" pitchFamily="34" charset="-122"/>
                <a:ea typeface="微软雅黑" panose="020B0503020204020204" pitchFamily="34" charset="-122"/>
              </a:rPr>
              <a:t>培训</a:t>
            </a:r>
            <a:endParaRPr lang="zh-CN" altLang="en-US" sz="2000" dirty="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2020133" y="2103760"/>
            <a:ext cx="0" cy="1347900"/>
          </a:xfrm>
          <a:prstGeom prst="line">
            <a:avLst/>
          </a:prstGeom>
          <a:ln>
            <a:solidFill>
              <a:schemeClr val="bg1">
                <a:alpha val="38000"/>
              </a:schemeClr>
            </a:solidFill>
          </a:ln>
        </p:spPr>
        <p:style>
          <a:lnRef idx="1">
            <a:schemeClr val="accent1"/>
          </a:lnRef>
          <a:fillRef idx="0">
            <a:schemeClr val="accent1"/>
          </a:fillRef>
          <a:effectRef idx="0">
            <a:schemeClr val="accent1"/>
          </a:effectRef>
          <a:fontRef idx="minor">
            <a:schemeClr val="tx1"/>
          </a:fontRef>
        </p:style>
      </p:cxnSp>
      <p:sp>
        <p:nvSpPr>
          <p:cNvPr id="21" name="TextBox 17"/>
          <p:cNvSpPr txBox="1"/>
          <p:nvPr/>
        </p:nvSpPr>
        <p:spPr>
          <a:xfrm>
            <a:off x="1677622" y="2051540"/>
            <a:ext cx="290060" cy="1617345"/>
          </a:xfrm>
          <a:prstGeom prst="rect">
            <a:avLst/>
          </a:prstGeom>
          <a:noFill/>
        </p:spPr>
        <p:txBody>
          <a:bodyPr wrap="square" lIns="68562" tIns="34281" rIns="68562" bIns="34281" rtlCol="0">
            <a:spAutoFit/>
          </a:bodyPr>
          <a:lstStyle>
            <a:defPPr>
              <a:defRPr lang="zh-CN"/>
            </a:defPPr>
            <a:lvl1pPr>
              <a:defRPr sz="2000">
                <a:solidFill>
                  <a:schemeClr val="accent2"/>
                </a:solidFill>
                <a:latin typeface="+mn-ea"/>
                <a:ea typeface="+mn-ea"/>
              </a:defRPr>
            </a:lvl1p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报告人：小凤凰</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23" name="a1f39ddd08ebdf06a15980dc3408bb72">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7236296" y="-908474"/>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par>
                                <p:cTn id="7" presetID="16" presetClass="entr" presetSubtype="37"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barn(outVertical)">
                                      <p:cBhvr>
                                        <p:cTn id="9" dur="500"/>
                                        <p:tgtEl>
                                          <p:spTgt spid="4"/>
                                        </p:tgtEl>
                                      </p:cBhvr>
                                    </p:animEffect>
                                  </p:childTnLst>
                                </p:cTn>
                              </p:par>
                            </p:childTnLst>
                          </p:cTn>
                        </p:par>
                        <p:par>
                          <p:cTn id="10" fill="hold">
                            <p:stCondLst>
                              <p:cond delay="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par>
                          <p:cTn id="18" fill="hold">
                            <p:stCondLst>
                              <p:cond delay="1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8"/>
                                        </p:tgtEl>
                                        <p:attrNameLst>
                                          <p:attrName>ppt_y</p:attrName>
                                        </p:attrNameLst>
                                      </p:cBhvr>
                                      <p:tavLst>
                                        <p:tav tm="0">
                                          <p:val>
                                            <p:strVal val="#ppt_y"/>
                                          </p:val>
                                        </p:tav>
                                        <p:tav tm="100000">
                                          <p:val>
                                            <p:strVal val="#ppt_y"/>
                                          </p:val>
                                        </p:tav>
                                      </p:tavLst>
                                    </p:anim>
                                    <p:anim calcmode="lin" valueType="num">
                                      <p:cBhvr>
                                        <p:cTn id="2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8"/>
                                        </p:tgtEl>
                                      </p:cBhvr>
                                    </p:animEffect>
                                  </p:childTnLst>
                                </p:cTn>
                              </p:par>
                            </p:childTnLst>
                          </p:cTn>
                        </p:par>
                        <p:par>
                          <p:cTn id="26" fill="hold">
                            <p:stCondLst>
                              <p:cond delay="2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4"/>
                                        </p:tgtEl>
                                        <p:attrNameLst>
                                          <p:attrName>ppt_y</p:attrName>
                                        </p:attrNameLst>
                                      </p:cBhvr>
                                      <p:tavLst>
                                        <p:tav tm="0">
                                          <p:val>
                                            <p:strVal val="#ppt_y"/>
                                          </p:val>
                                        </p:tav>
                                        <p:tav tm="100000">
                                          <p:val>
                                            <p:strVal val="#ppt_y"/>
                                          </p:val>
                                        </p:tav>
                                      </p:tavLst>
                                    </p:anim>
                                    <p:anim calcmode="lin" valueType="num">
                                      <p:cBhvr>
                                        <p:cTn id="3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4"/>
                                        </p:tgtEl>
                                      </p:cBhvr>
                                    </p:animEffect>
                                  </p:childTnLst>
                                </p:cTn>
                              </p:par>
                            </p:childTnLst>
                          </p:cTn>
                        </p:par>
                        <p:par>
                          <p:cTn id="34" fill="hold">
                            <p:stCondLst>
                              <p:cond delay="25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9"/>
                                        </p:tgtEl>
                                        <p:attrNameLst>
                                          <p:attrName>ppt_y</p:attrName>
                                        </p:attrNameLst>
                                      </p:cBhvr>
                                      <p:tavLst>
                                        <p:tav tm="0">
                                          <p:val>
                                            <p:strVal val="#ppt_y"/>
                                          </p:val>
                                        </p:tav>
                                        <p:tav tm="100000">
                                          <p:val>
                                            <p:strVal val="#ppt_y"/>
                                          </p:val>
                                        </p:tav>
                                      </p:tavLst>
                                    </p:anim>
                                    <p:anim calcmode="lin" valueType="num">
                                      <p:cBhvr>
                                        <p:cTn id="3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9"/>
                                        </p:tgtEl>
                                      </p:cBhvr>
                                    </p:animEffect>
                                  </p:childTnLst>
                                </p:cTn>
                              </p:par>
                            </p:childTnLst>
                          </p:cTn>
                        </p:par>
                        <p:par>
                          <p:cTn id="42" fill="hold">
                            <p:stCondLst>
                              <p:cond delay="3150"/>
                            </p:stCondLst>
                            <p:childTnLst>
                              <p:par>
                                <p:cTn id="43" presetID="10"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par>
                          <p:cTn id="46" fill="hold">
                            <p:stCondLst>
                              <p:cond delay="3650"/>
                            </p:stCondLst>
                            <p:childTnLst>
                              <p:par>
                                <p:cTn id="47" presetID="22" presetClass="entr" presetSubtype="4"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childTnLst>
                          </p:cTn>
                        </p:par>
                        <p:par>
                          <p:cTn id="50" fill="hold">
                            <p:stCondLst>
                              <p:cond delay="4150"/>
                            </p:stCondLst>
                            <p:childTnLst>
                              <p:par>
                                <p:cTn id="51" presetID="31" presetClass="entr" presetSubtype="0" fill="hold" grpId="0" nodeType="afterEffect">
                                  <p:stCondLst>
                                    <p:cond delay="0"/>
                                  </p:stCondLst>
                                  <p:iterate type="lt">
                                    <p:tmPct val="10000"/>
                                  </p:iterate>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style.rotation</p:attrName>
                                        </p:attrNameLst>
                                      </p:cBhvr>
                                      <p:tavLst>
                                        <p:tav tm="0">
                                          <p:val>
                                            <p:fltVal val="90"/>
                                          </p:val>
                                        </p:tav>
                                        <p:tav tm="100000">
                                          <p:val>
                                            <p:fltVal val="0"/>
                                          </p:val>
                                        </p:tav>
                                      </p:tavLst>
                                    </p:anim>
                                    <p:animEffect transition="in" filter="fade">
                                      <p:cBhvr>
                                        <p:cTn id="56" dur="1000"/>
                                        <p:tgtEl>
                                          <p:spTgt spid="21"/>
                                        </p:tgtEl>
                                      </p:cBhvr>
                                    </p:animEffect>
                                  </p:childTnLst>
                                </p:cTn>
                              </p:par>
                            </p:childTnLst>
                          </p:cTn>
                        </p:par>
                        <p:par>
                          <p:cTn id="57" fill="hold">
                            <p:stCondLst>
                              <p:cond delay="5750"/>
                            </p:stCondLst>
                            <p:childTnLst>
                              <p:par>
                                <p:cTn id="58" presetID="22" presetClass="entr" presetSubtype="4"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00"/>
                                        <p:tgtEl>
                                          <p:spTgt spid="13"/>
                                        </p:tgtEl>
                                      </p:cBhvr>
                                    </p:animEffect>
                                  </p:childTnLst>
                                </p:cTn>
                              </p:par>
                            </p:childTnLst>
                          </p:cTn>
                        </p:par>
                        <p:par>
                          <p:cTn id="61" fill="hold">
                            <p:stCondLst>
                              <p:cond delay="6250"/>
                            </p:stCondLst>
                            <p:childTnLst>
                              <p:par>
                                <p:cTn id="62" presetID="22" presetClass="entr" presetSubtype="4" fill="hold"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down)">
                                      <p:cBhvr>
                                        <p:cTn id="64" dur="500"/>
                                        <p:tgtEl>
                                          <p:spTgt spid="15"/>
                                        </p:tgtEl>
                                      </p:cBhvr>
                                    </p:animEffect>
                                  </p:childTnLst>
                                </p:cTn>
                              </p:par>
                            </p:childTnLst>
                          </p:cTn>
                        </p:par>
                        <p:par>
                          <p:cTn id="65" fill="hold">
                            <p:stCondLst>
                              <p:cond delay="6750"/>
                            </p:stCondLst>
                            <p:childTnLst>
                              <p:par>
                                <p:cTn id="66" presetID="10" presetClass="entr" presetSubtype="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par>
                                <p:cTn id="69" presetID="22" presetClass="entr" presetSubtype="4" fill="hold"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2" repeatCount="indefinite" fill="remove" display="0">
                  <p:stCondLst>
                    <p:cond delay="indefinite"/>
                  </p:stCondLst>
                  <p:endCondLst>
                    <p:cond evt="onStopAudio" delay="0">
                      <p:tgtEl>
                        <p:sldTgt/>
                      </p:tgtEl>
                    </p:cond>
                  </p:endCondLst>
                </p:cTn>
                <p:tgtEl>
                  <p:spTgt spid="23"/>
                </p:tgtEl>
              </p:cMediaNode>
            </p:audio>
          </p:childTnLst>
        </p:cTn>
      </p:par>
    </p:tnLst>
    <p:bldLst>
      <p:bldP spid="6" grpId="0" animBg="1"/>
      <p:bldP spid="16" grpId="0" animBg="1"/>
      <p:bldP spid="18" grpId="0"/>
      <p:bldP spid="14" grpId="0"/>
      <p:bldP spid="19" grpId="0"/>
      <p:bldP spid="20" grpId="0" animBg="1"/>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23675"/>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464904" y="1442074"/>
            <a:ext cx="1702182" cy="1702182"/>
            <a:chOff x="997610" y="943631"/>
            <a:chExt cx="2190034" cy="2190034"/>
          </a:xfrm>
        </p:grpSpPr>
        <p:sp>
          <p:nvSpPr>
            <p:cNvPr id="10" name="弧形 9"/>
            <p:cNvSpPr/>
            <p:nvPr/>
          </p:nvSpPr>
          <p:spPr>
            <a:xfrm>
              <a:off x="997610" y="943631"/>
              <a:ext cx="2190034" cy="2190034"/>
            </a:xfrm>
            <a:prstGeom prst="arc">
              <a:avLst>
                <a:gd name="adj1" fmla="val 19599445"/>
                <a:gd name="adj2" fmla="val 14055869"/>
              </a:avLst>
            </a:prstGeom>
            <a:ln>
              <a:solidFill>
                <a:schemeClr val="bg1">
                  <a:alpha val="5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椭圆 10"/>
            <p:cNvSpPr/>
            <p:nvPr/>
          </p:nvSpPr>
          <p:spPr>
            <a:xfrm>
              <a:off x="1452883" y="1053953"/>
              <a:ext cx="121052" cy="121052"/>
            </a:xfrm>
            <a:prstGeom prst="ellipse">
              <a:avLst/>
            </a:prstGeom>
            <a:noFill/>
            <a:ln>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1662002" y="1707654"/>
            <a:ext cx="1412171" cy="1015663"/>
          </a:xfrm>
          <a:prstGeom prst="rect">
            <a:avLst/>
          </a:prstGeom>
        </p:spPr>
        <p:txBody>
          <a:bodyPr wrap="square">
            <a:spAutoFit/>
          </a:bodyPr>
          <a:lstStyle/>
          <a:p>
            <a:pPr algn="ctr"/>
            <a:r>
              <a:rPr lang="en-US" altLang="zh-CN" sz="6000" dirty="0" smtClean="0">
                <a:solidFill>
                  <a:schemeClr val="bg1"/>
                </a:solidFill>
                <a:latin typeface="等线" panose="02010600030101010101" pitchFamily="2" charset="-122"/>
                <a:ea typeface="等线" panose="02010600030101010101" pitchFamily="2" charset="-122"/>
              </a:rPr>
              <a:t>03</a:t>
            </a:r>
            <a:endParaRPr lang="en-US" altLang="zh-CN" sz="6000" dirty="0">
              <a:solidFill>
                <a:schemeClr val="bg1"/>
              </a:solidFill>
              <a:latin typeface="等线" panose="02010600030101010101" pitchFamily="2" charset="-122"/>
              <a:ea typeface="等线" panose="02010600030101010101" pitchFamily="2" charset="-122"/>
            </a:endParaRPr>
          </a:p>
        </p:txBody>
      </p:sp>
      <p:cxnSp>
        <p:nvCxnSpPr>
          <p:cNvPr id="24" name="直接连接符 23"/>
          <p:cNvCxnSpPr/>
          <p:nvPr/>
        </p:nvCxnSpPr>
        <p:spPr>
          <a:xfrm flipV="1">
            <a:off x="2909201" y="1327809"/>
            <a:ext cx="454983" cy="688642"/>
          </a:xfrm>
          <a:prstGeom prst="line">
            <a:avLst/>
          </a:prstGeom>
          <a:ln>
            <a:solidFill>
              <a:schemeClr val="bg1">
                <a:alpha val="59000"/>
              </a:schemeClr>
            </a:solidFill>
          </a:ln>
        </p:spPr>
        <p:style>
          <a:lnRef idx="1">
            <a:schemeClr val="accent1"/>
          </a:lnRef>
          <a:fillRef idx="0">
            <a:schemeClr val="accent1"/>
          </a:fillRef>
          <a:effectRef idx="0">
            <a:schemeClr val="accent1"/>
          </a:effectRef>
          <a:fontRef idx="minor">
            <a:schemeClr val="tx1"/>
          </a:fontRef>
        </p:style>
      </p:cxnSp>
      <p:sp>
        <p:nvSpPr>
          <p:cNvPr id="28" name="TextBox 72"/>
          <p:cNvSpPr txBox="1"/>
          <p:nvPr/>
        </p:nvSpPr>
        <p:spPr>
          <a:xfrm>
            <a:off x="3711062" y="2016451"/>
            <a:ext cx="4104456"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4000" kern="0" dirty="0">
                <a:solidFill>
                  <a:schemeClr val="bg1"/>
                </a:solidFill>
                <a:latin typeface="Arial" panose="020B0604020202020204" pitchFamily="34" charset="0"/>
                <a:ea typeface="微软雅黑" panose="020B0503020204020204" pitchFamily="34" charset="-122"/>
                <a:cs typeface="Arial" panose="020B0604020202020204" pitchFamily="34" charset="0"/>
              </a:rPr>
              <a:t>表达的技巧</a:t>
            </a:r>
            <a:endParaRPr lang="zh-CN" altLang="en-US" sz="4000"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46" name="直接连接符 45"/>
          <p:cNvCxnSpPr/>
          <p:nvPr/>
        </p:nvCxnSpPr>
        <p:spPr>
          <a:xfrm flipV="1">
            <a:off x="3340778" y="1488076"/>
            <a:ext cx="197098" cy="298319"/>
          </a:xfrm>
          <a:prstGeom prst="line">
            <a:avLst/>
          </a:prstGeom>
          <a:ln>
            <a:solidFill>
              <a:schemeClr val="bg1">
                <a:alpha val="59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8"/>
                                        </p:tgtEl>
                                        <p:attrNameLst>
                                          <p:attrName>ppt_y</p:attrName>
                                        </p:attrNameLst>
                                      </p:cBhvr>
                                      <p:tavLst>
                                        <p:tav tm="0">
                                          <p:val>
                                            <p:strVal val="#ppt_y"/>
                                          </p:val>
                                        </p:tav>
                                        <p:tav tm="100000">
                                          <p:val>
                                            <p:strVal val="#ppt_y"/>
                                          </p:val>
                                        </p:tav>
                                      </p:tavLst>
                                    </p:anim>
                                    <p:anim calcmode="lin" valueType="num">
                                      <p:cBhvr>
                                        <p:cTn id="1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8"/>
                                        </p:tgtEl>
                                      </p:cBhvr>
                                    </p:animEffect>
                                  </p:childTnLst>
                                </p:cTn>
                              </p:par>
                            </p:childTnLst>
                          </p:cTn>
                        </p:par>
                        <p:par>
                          <p:cTn id="20" fill="hold">
                            <p:stCondLst>
                              <p:cond delay="1549"/>
                            </p:stCondLst>
                            <p:childTnLst>
                              <p:par>
                                <p:cTn id="21" presetID="22" presetClass="entr" presetSubtype="4"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par>
                          <p:cTn id="24" fill="hold">
                            <p:stCondLst>
                              <p:cond delay="2049"/>
                            </p:stCondLst>
                            <p:childTnLst>
                              <p:par>
                                <p:cTn id="25" presetID="22" presetClass="entr" presetSubtype="4"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down)">
                                      <p:cBhvr>
                                        <p:cTn id="27" dur="500"/>
                                        <p:tgtEl>
                                          <p:spTgt spid="46"/>
                                        </p:tgtEl>
                                      </p:cBhvr>
                                    </p:animEffect>
                                  </p:childTnLst>
                                </p:cTn>
                              </p:par>
                            </p:childTnLst>
                          </p:cTn>
                        </p:par>
                        <p:par>
                          <p:cTn id="28" fill="hold">
                            <p:stCondLst>
                              <p:cond delay="2549"/>
                            </p:stCondLst>
                            <p:childTnLst>
                              <p:par>
                                <p:cTn id="29" presetID="2" presetClass="entr" presetSubtype="2"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1+#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89" y="-22622"/>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1964296"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4" name="TextBox 1"/>
          <p:cNvSpPr txBox="1"/>
          <p:nvPr/>
        </p:nvSpPr>
        <p:spPr>
          <a:xfrm>
            <a:off x="2684376" y="285450"/>
            <a:ext cx="3744416" cy="396134"/>
          </a:xfrm>
          <a:prstGeom prst="rect">
            <a:avLst/>
          </a:prstGeom>
          <a:noFill/>
        </p:spPr>
        <p:txBody>
          <a:bodyPr wrap="square" rtlCol="0">
            <a:spAutoFit/>
          </a:bodyPr>
          <a:lstStyle/>
          <a:p>
            <a:pPr algn="ctr" defTabSz="431800">
              <a:lnSpc>
                <a:spcPct val="120000"/>
              </a:lnSpc>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沟通</a:t>
            </a:r>
            <a:r>
              <a:rPr lang="zh-CN" altLang="en-US" b="1" kern="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的</a:t>
            </a: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过程</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5" name="直接连接符 14"/>
          <p:cNvCxnSpPr/>
          <p:nvPr/>
        </p:nvCxnSpPr>
        <p:spPr>
          <a:xfrm flipH="1">
            <a:off x="5708712"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nvGrpSpPr>
          <p:cNvPr id="11" name="组合 10"/>
          <p:cNvGrpSpPr>
            <a:grpSpLocks noChangeAspect="1"/>
          </p:cNvGrpSpPr>
          <p:nvPr/>
        </p:nvGrpSpPr>
        <p:grpSpPr bwMode="auto">
          <a:xfrm>
            <a:off x="3631110" y="1347614"/>
            <a:ext cx="1850947" cy="1846475"/>
            <a:chOff x="3471" y="1280"/>
            <a:chExt cx="829" cy="827"/>
          </a:xfrm>
          <a:solidFill>
            <a:srgbClr val="AA0000"/>
          </a:solidFill>
        </p:grpSpPr>
        <p:sp>
          <p:nvSpPr>
            <p:cNvPr id="19" name="任意多边形: 形状 17"/>
            <p:cNvSpPr/>
            <p:nvPr/>
          </p:nvSpPr>
          <p:spPr bwMode="auto">
            <a:xfrm>
              <a:off x="3813" y="2055"/>
              <a:ext cx="21" cy="47"/>
            </a:xfrm>
            <a:custGeom>
              <a:avLst/>
              <a:gdLst>
                <a:gd name="T0" fmla="*/ 3 w 9"/>
                <a:gd name="T1" fmla="*/ 0 h 20"/>
                <a:gd name="T2" fmla="*/ 0 w 9"/>
                <a:gd name="T3" fmla="*/ 20 h 20"/>
                <a:gd name="T4" fmla="*/ 6 w 9"/>
                <a:gd name="T5" fmla="*/ 20 h 20"/>
                <a:gd name="T6" fmla="*/ 9 w 9"/>
                <a:gd name="T7" fmla="*/ 1 h 20"/>
                <a:gd name="T8" fmla="*/ 3 w 9"/>
                <a:gd name="T9" fmla="*/ 0 h 20"/>
              </a:gdLst>
              <a:ahLst/>
              <a:cxnLst>
                <a:cxn ang="0">
                  <a:pos x="T0" y="T1"/>
                </a:cxn>
                <a:cxn ang="0">
                  <a:pos x="T2" y="T3"/>
                </a:cxn>
                <a:cxn ang="0">
                  <a:pos x="T4" y="T5"/>
                </a:cxn>
                <a:cxn ang="0">
                  <a:pos x="T6" y="T7"/>
                </a:cxn>
                <a:cxn ang="0">
                  <a:pos x="T8" y="T9"/>
                </a:cxn>
              </a:cxnLst>
              <a:rect l="0" t="0" r="r" b="b"/>
              <a:pathLst>
                <a:path w="9" h="20">
                  <a:moveTo>
                    <a:pt x="3" y="0"/>
                  </a:moveTo>
                  <a:cubicBezTo>
                    <a:pt x="0" y="20"/>
                    <a:pt x="0" y="20"/>
                    <a:pt x="0" y="20"/>
                  </a:cubicBezTo>
                  <a:cubicBezTo>
                    <a:pt x="2" y="20"/>
                    <a:pt x="4" y="20"/>
                    <a:pt x="6" y="20"/>
                  </a:cubicBezTo>
                  <a:cubicBezTo>
                    <a:pt x="9" y="1"/>
                    <a:pt x="9" y="1"/>
                    <a:pt x="9" y="1"/>
                  </a:cubicBezTo>
                  <a:cubicBezTo>
                    <a:pt x="7" y="0"/>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任意多边形: 形状 18"/>
            <p:cNvSpPr/>
            <p:nvPr/>
          </p:nvSpPr>
          <p:spPr bwMode="auto">
            <a:xfrm>
              <a:off x="3936" y="1285"/>
              <a:ext cx="21" cy="47"/>
            </a:xfrm>
            <a:custGeom>
              <a:avLst/>
              <a:gdLst>
                <a:gd name="T0" fmla="*/ 5 w 9"/>
                <a:gd name="T1" fmla="*/ 20 h 20"/>
                <a:gd name="T2" fmla="*/ 9 w 9"/>
                <a:gd name="T3" fmla="*/ 1 h 20"/>
                <a:gd name="T4" fmla="*/ 3 w 9"/>
                <a:gd name="T5" fmla="*/ 0 h 20"/>
                <a:gd name="T6" fmla="*/ 0 w 9"/>
                <a:gd name="T7" fmla="*/ 19 h 20"/>
                <a:gd name="T8" fmla="*/ 5 w 9"/>
                <a:gd name="T9" fmla="*/ 20 h 20"/>
              </a:gdLst>
              <a:ahLst/>
              <a:cxnLst>
                <a:cxn ang="0">
                  <a:pos x="T0" y="T1"/>
                </a:cxn>
                <a:cxn ang="0">
                  <a:pos x="T2" y="T3"/>
                </a:cxn>
                <a:cxn ang="0">
                  <a:pos x="T4" y="T5"/>
                </a:cxn>
                <a:cxn ang="0">
                  <a:pos x="T6" y="T7"/>
                </a:cxn>
                <a:cxn ang="0">
                  <a:pos x="T8" y="T9"/>
                </a:cxn>
              </a:cxnLst>
              <a:rect l="0" t="0" r="r" b="b"/>
              <a:pathLst>
                <a:path w="9" h="20">
                  <a:moveTo>
                    <a:pt x="5" y="20"/>
                  </a:moveTo>
                  <a:cubicBezTo>
                    <a:pt x="9" y="1"/>
                    <a:pt x="9" y="1"/>
                    <a:pt x="9" y="1"/>
                  </a:cubicBezTo>
                  <a:cubicBezTo>
                    <a:pt x="7" y="0"/>
                    <a:pt x="5" y="0"/>
                    <a:pt x="3" y="0"/>
                  </a:cubicBezTo>
                  <a:cubicBezTo>
                    <a:pt x="0" y="19"/>
                    <a:pt x="0" y="19"/>
                    <a:pt x="0" y="19"/>
                  </a:cubicBezTo>
                  <a:cubicBezTo>
                    <a:pt x="2" y="20"/>
                    <a:pt x="4" y="20"/>
                    <a:pt x="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任意多边形: 形状 19"/>
            <p:cNvSpPr/>
            <p:nvPr/>
          </p:nvSpPr>
          <p:spPr bwMode="auto">
            <a:xfrm>
              <a:off x="3752" y="2040"/>
              <a:ext cx="26" cy="50"/>
            </a:xfrm>
            <a:custGeom>
              <a:avLst/>
              <a:gdLst>
                <a:gd name="T0" fmla="*/ 6 w 11"/>
                <a:gd name="T1" fmla="*/ 0 h 21"/>
                <a:gd name="T2" fmla="*/ 0 w 11"/>
                <a:gd name="T3" fmla="*/ 19 h 21"/>
                <a:gd name="T4" fmla="*/ 5 w 11"/>
                <a:gd name="T5" fmla="*/ 21 h 21"/>
                <a:gd name="T6" fmla="*/ 11 w 11"/>
                <a:gd name="T7" fmla="*/ 1 h 21"/>
                <a:gd name="T8" fmla="*/ 6 w 11"/>
                <a:gd name="T9" fmla="*/ 0 h 21"/>
              </a:gdLst>
              <a:ahLst/>
              <a:cxnLst>
                <a:cxn ang="0">
                  <a:pos x="T0" y="T1"/>
                </a:cxn>
                <a:cxn ang="0">
                  <a:pos x="T2" y="T3"/>
                </a:cxn>
                <a:cxn ang="0">
                  <a:pos x="T4" y="T5"/>
                </a:cxn>
                <a:cxn ang="0">
                  <a:pos x="T6" y="T7"/>
                </a:cxn>
                <a:cxn ang="0">
                  <a:pos x="T8" y="T9"/>
                </a:cxn>
              </a:cxnLst>
              <a:rect l="0" t="0" r="r" b="b"/>
              <a:pathLst>
                <a:path w="11" h="21">
                  <a:moveTo>
                    <a:pt x="6" y="0"/>
                  </a:moveTo>
                  <a:cubicBezTo>
                    <a:pt x="0" y="19"/>
                    <a:pt x="0" y="19"/>
                    <a:pt x="0" y="19"/>
                  </a:cubicBezTo>
                  <a:cubicBezTo>
                    <a:pt x="1" y="19"/>
                    <a:pt x="3" y="20"/>
                    <a:pt x="5" y="21"/>
                  </a:cubicBezTo>
                  <a:cubicBezTo>
                    <a:pt x="11" y="1"/>
                    <a:pt x="11" y="1"/>
                    <a:pt x="11" y="1"/>
                  </a:cubicBezTo>
                  <a:cubicBezTo>
                    <a:pt x="9" y="1"/>
                    <a:pt x="8"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任意多边形: 形状 20"/>
            <p:cNvSpPr/>
            <p:nvPr/>
          </p:nvSpPr>
          <p:spPr bwMode="auto">
            <a:xfrm>
              <a:off x="3993" y="1299"/>
              <a:ext cx="26" cy="47"/>
            </a:xfrm>
            <a:custGeom>
              <a:avLst/>
              <a:gdLst>
                <a:gd name="T0" fmla="*/ 5 w 11"/>
                <a:gd name="T1" fmla="*/ 20 h 20"/>
                <a:gd name="T2" fmla="*/ 11 w 11"/>
                <a:gd name="T3" fmla="*/ 1 h 20"/>
                <a:gd name="T4" fmla="*/ 6 w 11"/>
                <a:gd name="T5" fmla="*/ 0 h 20"/>
                <a:gd name="T6" fmla="*/ 0 w 11"/>
                <a:gd name="T7" fmla="*/ 19 h 20"/>
                <a:gd name="T8" fmla="*/ 5 w 11"/>
                <a:gd name="T9" fmla="*/ 20 h 20"/>
              </a:gdLst>
              <a:ahLst/>
              <a:cxnLst>
                <a:cxn ang="0">
                  <a:pos x="T0" y="T1"/>
                </a:cxn>
                <a:cxn ang="0">
                  <a:pos x="T2" y="T3"/>
                </a:cxn>
                <a:cxn ang="0">
                  <a:pos x="T4" y="T5"/>
                </a:cxn>
                <a:cxn ang="0">
                  <a:pos x="T6" y="T7"/>
                </a:cxn>
                <a:cxn ang="0">
                  <a:pos x="T8" y="T9"/>
                </a:cxn>
              </a:cxnLst>
              <a:rect l="0" t="0" r="r" b="b"/>
              <a:pathLst>
                <a:path w="11" h="20">
                  <a:moveTo>
                    <a:pt x="5" y="20"/>
                  </a:moveTo>
                  <a:cubicBezTo>
                    <a:pt x="11" y="1"/>
                    <a:pt x="11" y="1"/>
                    <a:pt x="11" y="1"/>
                  </a:cubicBezTo>
                  <a:cubicBezTo>
                    <a:pt x="9" y="1"/>
                    <a:pt x="8" y="0"/>
                    <a:pt x="6" y="0"/>
                  </a:cubicBezTo>
                  <a:cubicBezTo>
                    <a:pt x="0" y="19"/>
                    <a:pt x="0" y="19"/>
                    <a:pt x="0" y="19"/>
                  </a:cubicBezTo>
                  <a:cubicBezTo>
                    <a:pt x="2" y="19"/>
                    <a:pt x="3" y="20"/>
                    <a:pt x="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任意多边形: 形状 21"/>
            <p:cNvSpPr/>
            <p:nvPr/>
          </p:nvSpPr>
          <p:spPr bwMode="auto">
            <a:xfrm>
              <a:off x="4045" y="1323"/>
              <a:ext cx="33" cy="47"/>
            </a:xfrm>
            <a:custGeom>
              <a:avLst/>
              <a:gdLst>
                <a:gd name="T0" fmla="*/ 5 w 14"/>
                <a:gd name="T1" fmla="*/ 20 h 20"/>
                <a:gd name="T2" fmla="*/ 14 w 14"/>
                <a:gd name="T3" fmla="*/ 2 h 20"/>
                <a:gd name="T4" fmla="*/ 10 w 14"/>
                <a:gd name="T5" fmla="*/ 0 h 20"/>
                <a:gd name="T6" fmla="*/ 0 w 14"/>
                <a:gd name="T7" fmla="*/ 18 h 20"/>
                <a:gd name="T8" fmla="*/ 5 w 14"/>
                <a:gd name="T9" fmla="*/ 20 h 20"/>
              </a:gdLst>
              <a:ahLst/>
              <a:cxnLst>
                <a:cxn ang="0">
                  <a:pos x="T0" y="T1"/>
                </a:cxn>
                <a:cxn ang="0">
                  <a:pos x="T2" y="T3"/>
                </a:cxn>
                <a:cxn ang="0">
                  <a:pos x="T4" y="T5"/>
                </a:cxn>
                <a:cxn ang="0">
                  <a:pos x="T6" y="T7"/>
                </a:cxn>
                <a:cxn ang="0">
                  <a:pos x="T8" y="T9"/>
                </a:cxn>
              </a:cxnLst>
              <a:rect l="0" t="0" r="r" b="b"/>
              <a:pathLst>
                <a:path w="14" h="20">
                  <a:moveTo>
                    <a:pt x="5" y="20"/>
                  </a:moveTo>
                  <a:cubicBezTo>
                    <a:pt x="14" y="2"/>
                    <a:pt x="14" y="2"/>
                    <a:pt x="14" y="2"/>
                  </a:cubicBezTo>
                  <a:cubicBezTo>
                    <a:pt x="13" y="1"/>
                    <a:pt x="11" y="1"/>
                    <a:pt x="10" y="0"/>
                  </a:cubicBezTo>
                  <a:cubicBezTo>
                    <a:pt x="0" y="18"/>
                    <a:pt x="0" y="18"/>
                    <a:pt x="0" y="18"/>
                  </a:cubicBezTo>
                  <a:cubicBezTo>
                    <a:pt x="2" y="18"/>
                    <a:pt x="4" y="19"/>
                    <a:pt x="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任意多边形: 形状 22"/>
            <p:cNvSpPr/>
            <p:nvPr/>
          </p:nvSpPr>
          <p:spPr bwMode="auto">
            <a:xfrm>
              <a:off x="3690" y="2017"/>
              <a:ext cx="36" cy="47"/>
            </a:xfrm>
            <a:custGeom>
              <a:avLst/>
              <a:gdLst>
                <a:gd name="T0" fmla="*/ 10 w 15"/>
                <a:gd name="T1" fmla="*/ 0 h 20"/>
                <a:gd name="T2" fmla="*/ 0 w 15"/>
                <a:gd name="T3" fmla="*/ 18 h 20"/>
                <a:gd name="T4" fmla="*/ 5 w 15"/>
                <a:gd name="T5" fmla="*/ 20 h 20"/>
                <a:gd name="T6" fmla="*/ 15 w 15"/>
                <a:gd name="T7" fmla="*/ 2 h 20"/>
                <a:gd name="T8" fmla="*/ 10 w 15"/>
                <a:gd name="T9" fmla="*/ 0 h 20"/>
              </a:gdLst>
              <a:ahLst/>
              <a:cxnLst>
                <a:cxn ang="0">
                  <a:pos x="T0" y="T1"/>
                </a:cxn>
                <a:cxn ang="0">
                  <a:pos x="T2" y="T3"/>
                </a:cxn>
                <a:cxn ang="0">
                  <a:pos x="T4" y="T5"/>
                </a:cxn>
                <a:cxn ang="0">
                  <a:pos x="T6" y="T7"/>
                </a:cxn>
                <a:cxn ang="0">
                  <a:pos x="T8" y="T9"/>
                </a:cxn>
              </a:cxnLst>
              <a:rect l="0" t="0" r="r" b="b"/>
              <a:pathLst>
                <a:path w="15" h="20">
                  <a:moveTo>
                    <a:pt x="10" y="0"/>
                  </a:moveTo>
                  <a:cubicBezTo>
                    <a:pt x="0" y="18"/>
                    <a:pt x="0" y="18"/>
                    <a:pt x="0" y="18"/>
                  </a:cubicBezTo>
                  <a:cubicBezTo>
                    <a:pt x="2" y="19"/>
                    <a:pt x="4" y="20"/>
                    <a:pt x="5" y="20"/>
                  </a:cubicBezTo>
                  <a:cubicBezTo>
                    <a:pt x="15" y="2"/>
                    <a:pt x="15" y="2"/>
                    <a:pt x="15" y="2"/>
                  </a:cubicBezTo>
                  <a:cubicBezTo>
                    <a:pt x="13" y="2"/>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任意多边形: 形状 23"/>
            <p:cNvSpPr/>
            <p:nvPr/>
          </p:nvSpPr>
          <p:spPr bwMode="auto">
            <a:xfrm>
              <a:off x="3636" y="1986"/>
              <a:ext cx="40" cy="45"/>
            </a:xfrm>
            <a:custGeom>
              <a:avLst/>
              <a:gdLst>
                <a:gd name="T0" fmla="*/ 12 w 17"/>
                <a:gd name="T1" fmla="*/ 0 h 19"/>
                <a:gd name="T2" fmla="*/ 0 w 17"/>
                <a:gd name="T3" fmla="*/ 16 h 19"/>
                <a:gd name="T4" fmla="*/ 5 w 17"/>
                <a:gd name="T5" fmla="*/ 19 h 19"/>
                <a:gd name="T6" fmla="*/ 17 w 17"/>
                <a:gd name="T7" fmla="*/ 3 h 19"/>
                <a:gd name="T8" fmla="*/ 12 w 17"/>
                <a:gd name="T9" fmla="*/ 0 h 19"/>
              </a:gdLst>
              <a:ahLst/>
              <a:cxnLst>
                <a:cxn ang="0">
                  <a:pos x="T0" y="T1"/>
                </a:cxn>
                <a:cxn ang="0">
                  <a:pos x="T2" y="T3"/>
                </a:cxn>
                <a:cxn ang="0">
                  <a:pos x="T4" y="T5"/>
                </a:cxn>
                <a:cxn ang="0">
                  <a:pos x="T6" y="T7"/>
                </a:cxn>
                <a:cxn ang="0">
                  <a:pos x="T8" y="T9"/>
                </a:cxn>
              </a:cxnLst>
              <a:rect l="0" t="0" r="r" b="b"/>
              <a:pathLst>
                <a:path w="17" h="19">
                  <a:moveTo>
                    <a:pt x="12" y="0"/>
                  </a:moveTo>
                  <a:cubicBezTo>
                    <a:pt x="0" y="16"/>
                    <a:pt x="0" y="16"/>
                    <a:pt x="0" y="16"/>
                  </a:cubicBezTo>
                  <a:cubicBezTo>
                    <a:pt x="2" y="17"/>
                    <a:pt x="3" y="18"/>
                    <a:pt x="5" y="19"/>
                  </a:cubicBezTo>
                  <a:cubicBezTo>
                    <a:pt x="17" y="3"/>
                    <a:pt x="17" y="3"/>
                    <a:pt x="17" y="3"/>
                  </a:cubicBezTo>
                  <a:cubicBezTo>
                    <a:pt x="15" y="2"/>
                    <a:pt x="14" y="1"/>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任意多边形: 形状 24"/>
            <p:cNvSpPr/>
            <p:nvPr/>
          </p:nvSpPr>
          <p:spPr bwMode="auto">
            <a:xfrm>
              <a:off x="4094" y="1356"/>
              <a:ext cx="40" cy="45"/>
            </a:xfrm>
            <a:custGeom>
              <a:avLst/>
              <a:gdLst>
                <a:gd name="T0" fmla="*/ 5 w 17"/>
                <a:gd name="T1" fmla="*/ 19 h 19"/>
                <a:gd name="T2" fmla="*/ 17 w 17"/>
                <a:gd name="T3" fmla="*/ 3 h 19"/>
                <a:gd name="T4" fmla="*/ 12 w 17"/>
                <a:gd name="T5" fmla="*/ 0 h 19"/>
                <a:gd name="T6" fmla="*/ 0 w 17"/>
                <a:gd name="T7" fmla="*/ 16 h 19"/>
                <a:gd name="T8" fmla="*/ 5 w 17"/>
                <a:gd name="T9" fmla="*/ 19 h 19"/>
              </a:gdLst>
              <a:ahLst/>
              <a:cxnLst>
                <a:cxn ang="0">
                  <a:pos x="T0" y="T1"/>
                </a:cxn>
                <a:cxn ang="0">
                  <a:pos x="T2" y="T3"/>
                </a:cxn>
                <a:cxn ang="0">
                  <a:pos x="T4" y="T5"/>
                </a:cxn>
                <a:cxn ang="0">
                  <a:pos x="T6" y="T7"/>
                </a:cxn>
                <a:cxn ang="0">
                  <a:pos x="T8" y="T9"/>
                </a:cxn>
              </a:cxnLst>
              <a:rect l="0" t="0" r="r" b="b"/>
              <a:pathLst>
                <a:path w="17" h="19">
                  <a:moveTo>
                    <a:pt x="5" y="19"/>
                  </a:moveTo>
                  <a:cubicBezTo>
                    <a:pt x="17" y="3"/>
                    <a:pt x="17" y="3"/>
                    <a:pt x="17" y="3"/>
                  </a:cubicBezTo>
                  <a:cubicBezTo>
                    <a:pt x="15" y="2"/>
                    <a:pt x="14" y="1"/>
                    <a:pt x="12" y="0"/>
                  </a:cubicBezTo>
                  <a:cubicBezTo>
                    <a:pt x="0" y="16"/>
                    <a:pt x="0" y="16"/>
                    <a:pt x="0" y="16"/>
                  </a:cubicBezTo>
                  <a:cubicBezTo>
                    <a:pt x="2" y="17"/>
                    <a:pt x="3" y="18"/>
                    <a:pt x="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任意多边形: 形状 25"/>
            <p:cNvSpPr/>
            <p:nvPr/>
          </p:nvSpPr>
          <p:spPr bwMode="auto">
            <a:xfrm>
              <a:off x="3546" y="1904"/>
              <a:ext cx="47" cy="37"/>
            </a:xfrm>
            <a:custGeom>
              <a:avLst/>
              <a:gdLst>
                <a:gd name="T0" fmla="*/ 16 w 20"/>
                <a:gd name="T1" fmla="*/ 0 h 16"/>
                <a:gd name="T2" fmla="*/ 0 w 20"/>
                <a:gd name="T3" fmla="*/ 12 h 16"/>
                <a:gd name="T4" fmla="*/ 3 w 20"/>
                <a:gd name="T5" fmla="*/ 16 h 16"/>
                <a:gd name="T6" fmla="*/ 20 w 20"/>
                <a:gd name="T7" fmla="*/ 4 h 16"/>
                <a:gd name="T8" fmla="*/ 16 w 20"/>
                <a:gd name="T9" fmla="*/ 0 h 16"/>
              </a:gdLst>
              <a:ahLst/>
              <a:cxnLst>
                <a:cxn ang="0">
                  <a:pos x="T0" y="T1"/>
                </a:cxn>
                <a:cxn ang="0">
                  <a:pos x="T2" y="T3"/>
                </a:cxn>
                <a:cxn ang="0">
                  <a:pos x="T4" y="T5"/>
                </a:cxn>
                <a:cxn ang="0">
                  <a:pos x="T6" y="T7"/>
                </a:cxn>
                <a:cxn ang="0">
                  <a:pos x="T8" y="T9"/>
                </a:cxn>
              </a:cxnLst>
              <a:rect l="0" t="0" r="r" b="b"/>
              <a:pathLst>
                <a:path w="20" h="16">
                  <a:moveTo>
                    <a:pt x="16" y="0"/>
                  </a:moveTo>
                  <a:cubicBezTo>
                    <a:pt x="0" y="12"/>
                    <a:pt x="0" y="12"/>
                    <a:pt x="0" y="12"/>
                  </a:cubicBezTo>
                  <a:cubicBezTo>
                    <a:pt x="1" y="13"/>
                    <a:pt x="2" y="15"/>
                    <a:pt x="3" y="16"/>
                  </a:cubicBezTo>
                  <a:cubicBezTo>
                    <a:pt x="20" y="4"/>
                    <a:pt x="20" y="4"/>
                    <a:pt x="20" y="4"/>
                  </a:cubicBezTo>
                  <a:cubicBezTo>
                    <a:pt x="19" y="3"/>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任意多边形: 形状 26"/>
            <p:cNvSpPr/>
            <p:nvPr/>
          </p:nvSpPr>
          <p:spPr bwMode="auto">
            <a:xfrm>
              <a:off x="4177" y="1445"/>
              <a:ext cx="47" cy="38"/>
            </a:xfrm>
            <a:custGeom>
              <a:avLst/>
              <a:gdLst>
                <a:gd name="T0" fmla="*/ 4 w 20"/>
                <a:gd name="T1" fmla="*/ 16 h 16"/>
                <a:gd name="T2" fmla="*/ 20 w 20"/>
                <a:gd name="T3" fmla="*/ 4 h 16"/>
                <a:gd name="T4" fmla="*/ 17 w 20"/>
                <a:gd name="T5" fmla="*/ 0 h 16"/>
                <a:gd name="T6" fmla="*/ 0 w 20"/>
                <a:gd name="T7" fmla="*/ 12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20" y="4"/>
                    <a:pt x="20" y="4"/>
                    <a:pt x="20" y="4"/>
                  </a:cubicBezTo>
                  <a:cubicBezTo>
                    <a:pt x="19" y="3"/>
                    <a:pt x="18" y="1"/>
                    <a:pt x="17" y="0"/>
                  </a:cubicBezTo>
                  <a:cubicBezTo>
                    <a:pt x="0" y="12"/>
                    <a:pt x="0" y="12"/>
                    <a:pt x="0" y="12"/>
                  </a:cubicBezTo>
                  <a:cubicBezTo>
                    <a:pt x="1" y="13"/>
                    <a:pt x="2" y="15"/>
                    <a:pt x="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任意多边形: 形状 27"/>
            <p:cNvSpPr/>
            <p:nvPr/>
          </p:nvSpPr>
          <p:spPr bwMode="auto">
            <a:xfrm>
              <a:off x="4207" y="1500"/>
              <a:ext cx="50" cy="33"/>
            </a:xfrm>
            <a:custGeom>
              <a:avLst/>
              <a:gdLst>
                <a:gd name="T0" fmla="*/ 3 w 21"/>
                <a:gd name="T1" fmla="*/ 14 h 14"/>
                <a:gd name="T2" fmla="*/ 21 w 21"/>
                <a:gd name="T3" fmla="*/ 5 h 14"/>
                <a:gd name="T4" fmla="*/ 18 w 21"/>
                <a:gd name="T5" fmla="*/ 0 h 14"/>
                <a:gd name="T6" fmla="*/ 0 w 21"/>
                <a:gd name="T7" fmla="*/ 9 h 14"/>
                <a:gd name="T8" fmla="*/ 3 w 21"/>
                <a:gd name="T9" fmla="*/ 14 h 14"/>
              </a:gdLst>
              <a:ahLst/>
              <a:cxnLst>
                <a:cxn ang="0">
                  <a:pos x="T0" y="T1"/>
                </a:cxn>
                <a:cxn ang="0">
                  <a:pos x="T2" y="T3"/>
                </a:cxn>
                <a:cxn ang="0">
                  <a:pos x="T4" y="T5"/>
                </a:cxn>
                <a:cxn ang="0">
                  <a:pos x="T6" y="T7"/>
                </a:cxn>
                <a:cxn ang="0">
                  <a:pos x="T8" y="T9"/>
                </a:cxn>
              </a:cxnLst>
              <a:rect l="0" t="0" r="r" b="b"/>
              <a:pathLst>
                <a:path w="21" h="14">
                  <a:moveTo>
                    <a:pt x="3" y="14"/>
                  </a:moveTo>
                  <a:cubicBezTo>
                    <a:pt x="21" y="5"/>
                    <a:pt x="21" y="5"/>
                    <a:pt x="21" y="5"/>
                  </a:cubicBezTo>
                  <a:cubicBezTo>
                    <a:pt x="20" y="3"/>
                    <a:pt x="19" y="2"/>
                    <a:pt x="18" y="0"/>
                  </a:cubicBezTo>
                  <a:cubicBezTo>
                    <a:pt x="0" y="9"/>
                    <a:pt x="0" y="9"/>
                    <a:pt x="0" y="9"/>
                  </a:cubicBezTo>
                  <a:cubicBezTo>
                    <a:pt x="1" y="11"/>
                    <a:pt x="2" y="12"/>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任意多边形: 形状 28"/>
            <p:cNvSpPr/>
            <p:nvPr/>
          </p:nvSpPr>
          <p:spPr bwMode="auto">
            <a:xfrm>
              <a:off x="3513" y="1854"/>
              <a:ext cx="50" cy="33"/>
            </a:xfrm>
            <a:custGeom>
              <a:avLst/>
              <a:gdLst>
                <a:gd name="T0" fmla="*/ 18 w 21"/>
                <a:gd name="T1" fmla="*/ 0 h 14"/>
                <a:gd name="T2" fmla="*/ 0 w 21"/>
                <a:gd name="T3" fmla="*/ 9 h 14"/>
                <a:gd name="T4" fmla="*/ 3 w 21"/>
                <a:gd name="T5" fmla="*/ 14 h 14"/>
                <a:gd name="T6" fmla="*/ 21 w 21"/>
                <a:gd name="T7" fmla="*/ 5 h 14"/>
                <a:gd name="T8" fmla="*/ 18 w 21"/>
                <a:gd name="T9" fmla="*/ 0 h 14"/>
              </a:gdLst>
              <a:ahLst/>
              <a:cxnLst>
                <a:cxn ang="0">
                  <a:pos x="T0" y="T1"/>
                </a:cxn>
                <a:cxn ang="0">
                  <a:pos x="T2" y="T3"/>
                </a:cxn>
                <a:cxn ang="0">
                  <a:pos x="T4" y="T5"/>
                </a:cxn>
                <a:cxn ang="0">
                  <a:pos x="T6" y="T7"/>
                </a:cxn>
                <a:cxn ang="0">
                  <a:pos x="T8" y="T9"/>
                </a:cxn>
              </a:cxnLst>
              <a:rect l="0" t="0" r="r" b="b"/>
              <a:pathLst>
                <a:path w="21" h="14">
                  <a:moveTo>
                    <a:pt x="18" y="0"/>
                  </a:moveTo>
                  <a:cubicBezTo>
                    <a:pt x="0" y="9"/>
                    <a:pt x="0" y="9"/>
                    <a:pt x="0" y="9"/>
                  </a:cubicBezTo>
                  <a:cubicBezTo>
                    <a:pt x="1" y="11"/>
                    <a:pt x="2" y="12"/>
                    <a:pt x="3" y="14"/>
                  </a:cubicBezTo>
                  <a:cubicBezTo>
                    <a:pt x="21" y="5"/>
                    <a:pt x="21" y="5"/>
                    <a:pt x="21" y="5"/>
                  </a:cubicBezTo>
                  <a:cubicBezTo>
                    <a:pt x="20" y="3"/>
                    <a:pt x="19" y="2"/>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任意多边形: 形状 29"/>
            <p:cNvSpPr/>
            <p:nvPr/>
          </p:nvSpPr>
          <p:spPr bwMode="auto">
            <a:xfrm>
              <a:off x="3490" y="1800"/>
              <a:ext cx="49" cy="28"/>
            </a:xfrm>
            <a:custGeom>
              <a:avLst/>
              <a:gdLst>
                <a:gd name="T0" fmla="*/ 19 w 21"/>
                <a:gd name="T1" fmla="*/ 0 h 12"/>
                <a:gd name="T2" fmla="*/ 0 w 21"/>
                <a:gd name="T3" fmla="*/ 7 h 12"/>
                <a:gd name="T4" fmla="*/ 2 w 21"/>
                <a:gd name="T5" fmla="*/ 12 h 12"/>
                <a:gd name="T6" fmla="*/ 21 w 21"/>
                <a:gd name="T7" fmla="*/ 6 h 12"/>
                <a:gd name="T8" fmla="*/ 19 w 21"/>
                <a:gd name="T9" fmla="*/ 0 h 12"/>
              </a:gdLst>
              <a:ahLst/>
              <a:cxnLst>
                <a:cxn ang="0">
                  <a:pos x="T0" y="T1"/>
                </a:cxn>
                <a:cxn ang="0">
                  <a:pos x="T2" y="T3"/>
                </a:cxn>
                <a:cxn ang="0">
                  <a:pos x="T4" y="T5"/>
                </a:cxn>
                <a:cxn ang="0">
                  <a:pos x="T6" y="T7"/>
                </a:cxn>
                <a:cxn ang="0">
                  <a:pos x="T8" y="T9"/>
                </a:cxn>
              </a:cxnLst>
              <a:rect l="0" t="0" r="r" b="b"/>
              <a:pathLst>
                <a:path w="21" h="12">
                  <a:moveTo>
                    <a:pt x="19" y="0"/>
                  </a:moveTo>
                  <a:cubicBezTo>
                    <a:pt x="0" y="7"/>
                    <a:pt x="0" y="7"/>
                    <a:pt x="0" y="7"/>
                  </a:cubicBezTo>
                  <a:cubicBezTo>
                    <a:pt x="1" y="8"/>
                    <a:pt x="1" y="10"/>
                    <a:pt x="2" y="12"/>
                  </a:cubicBezTo>
                  <a:cubicBezTo>
                    <a:pt x="21" y="6"/>
                    <a:pt x="21" y="6"/>
                    <a:pt x="21" y="6"/>
                  </a:cubicBezTo>
                  <a:cubicBezTo>
                    <a:pt x="20" y="4"/>
                    <a:pt x="20" y="2"/>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任意多边形: 形状 30"/>
            <p:cNvSpPr/>
            <p:nvPr/>
          </p:nvSpPr>
          <p:spPr bwMode="auto">
            <a:xfrm>
              <a:off x="4231" y="1559"/>
              <a:ext cx="50" cy="28"/>
            </a:xfrm>
            <a:custGeom>
              <a:avLst/>
              <a:gdLst>
                <a:gd name="T0" fmla="*/ 2 w 21"/>
                <a:gd name="T1" fmla="*/ 12 h 12"/>
                <a:gd name="T2" fmla="*/ 21 w 21"/>
                <a:gd name="T3" fmla="*/ 6 h 12"/>
                <a:gd name="T4" fmla="*/ 19 w 21"/>
                <a:gd name="T5" fmla="*/ 0 h 12"/>
                <a:gd name="T6" fmla="*/ 0 w 21"/>
                <a:gd name="T7" fmla="*/ 7 h 12"/>
                <a:gd name="T8" fmla="*/ 2 w 21"/>
                <a:gd name="T9" fmla="*/ 12 h 12"/>
              </a:gdLst>
              <a:ahLst/>
              <a:cxnLst>
                <a:cxn ang="0">
                  <a:pos x="T0" y="T1"/>
                </a:cxn>
                <a:cxn ang="0">
                  <a:pos x="T2" y="T3"/>
                </a:cxn>
                <a:cxn ang="0">
                  <a:pos x="T4" y="T5"/>
                </a:cxn>
                <a:cxn ang="0">
                  <a:pos x="T6" y="T7"/>
                </a:cxn>
                <a:cxn ang="0">
                  <a:pos x="T8" y="T9"/>
                </a:cxn>
              </a:cxnLst>
              <a:rect l="0" t="0" r="r" b="b"/>
              <a:pathLst>
                <a:path w="21" h="12">
                  <a:moveTo>
                    <a:pt x="2" y="12"/>
                  </a:moveTo>
                  <a:cubicBezTo>
                    <a:pt x="21" y="6"/>
                    <a:pt x="21" y="6"/>
                    <a:pt x="21" y="6"/>
                  </a:cubicBezTo>
                  <a:cubicBezTo>
                    <a:pt x="20" y="4"/>
                    <a:pt x="20" y="2"/>
                    <a:pt x="19" y="0"/>
                  </a:cubicBezTo>
                  <a:cubicBezTo>
                    <a:pt x="0" y="7"/>
                    <a:pt x="0" y="7"/>
                    <a:pt x="0" y="7"/>
                  </a:cubicBezTo>
                  <a:cubicBezTo>
                    <a:pt x="1" y="8"/>
                    <a:pt x="1" y="10"/>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任意多边形: 形状 31"/>
            <p:cNvSpPr/>
            <p:nvPr/>
          </p:nvSpPr>
          <p:spPr bwMode="auto">
            <a:xfrm>
              <a:off x="4245" y="1623"/>
              <a:ext cx="50" cy="21"/>
            </a:xfrm>
            <a:custGeom>
              <a:avLst/>
              <a:gdLst>
                <a:gd name="T0" fmla="*/ 1 w 21"/>
                <a:gd name="T1" fmla="*/ 9 h 9"/>
                <a:gd name="T2" fmla="*/ 21 w 21"/>
                <a:gd name="T3" fmla="*/ 5 h 9"/>
                <a:gd name="T4" fmla="*/ 20 w 21"/>
                <a:gd name="T5" fmla="*/ 0 h 9"/>
                <a:gd name="T6" fmla="*/ 0 w 21"/>
                <a:gd name="T7" fmla="*/ 3 h 9"/>
                <a:gd name="T8" fmla="*/ 1 w 21"/>
                <a:gd name="T9" fmla="*/ 9 h 9"/>
              </a:gdLst>
              <a:ahLst/>
              <a:cxnLst>
                <a:cxn ang="0">
                  <a:pos x="T0" y="T1"/>
                </a:cxn>
                <a:cxn ang="0">
                  <a:pos x="T2" y="T3"/>
                </a:cxn>
                <a:cxn ang="0">
                  <a:pos x="T4" y="T5"/>
                </a:cxn>
                <a:cxn ang="0">
                  <a:pos x="T6" y="T7"/>
                </a:cxn>
                <a:cxn ang="0">
                  <a:pos x="T8" y="T9"/>
                </a:cxn>
              </a:cxnLst>
              <a:rect l="0" t="0" r="r" b="b"/>
              <a:pathLst>
                <a:path w="21" h="9">
                  <a:moveTo>
                    <a:pt x="1" y="9"/>
                  </a:moveTo>
                  <a:cubicBezTo>
                    <a:pt x="21" y="5"/>
                    <a:pt x="21" y="5"/>
                    <a:pt x="21" y="5"/>
                  </a:cubicBezTo>
                  <a:cubicBezTo>
                    <a:pt x="21" y="4"/>
                    <a:pt x="20" y="2"/>
                    <a:pt x="20" y="0"/>
                  </a:cubicBezTo>
                  <a:cubicBezTo>
                    <a:pt x="0" y="3"/>
                    <a:pt x="0" y="3"/>
                    <a:pt x="0" y="3"/>
                  </a:cubicBezTo>
                  <a:cubicBezTo>
                    <a:pt x="0" y="5"/>
                    <a:pt x="1" y="7"/>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任意多边形: 形状 32"/>
            <p:cNvSpPr/>
            <p:nvPr/>
          </p:nvSpPr>
          <p:spPr bwMode="auto">
            <a:xfrm>
              <a:off x="3475" y="1745"/>
              <a:ext cx="50" cy="19"/>
            </a:xfrm>
            <a:custGeom>
              <a:avLst/>
              <a:gdLst>
                <a:gd name="T0" fmla="*/ 20 w 21"/>
                <a:gd name="T1" fmla="*/ 0 h 8"/>
                <a:gd name="T2" fmla="*/ 0 w 21"/>
                <a:gd name="T3" fmla="*/ 3 h 8"/>
                <a:gd name="T4" fmla="*/ 1 w 21"/>
                <a:gd name="T5" fmla="*/ 8 h 8"/>
                <a:gd name="T6" fmla="*/ 21 w 21"/>
                <a:gd name="T7" fmla="*/ 5 h 8"/>
                <a:gd name="T8" fmla="*/ 20 w 21"/>
                <a:gd name="T9" fmla="*/ 0 h 8"/>
              </a:gdLst>
              <a:ahLst/>
              <a:cxnLst>
                <a:cxn ang="0">
                  <a:pos x="T0" y="T1"/>
                </a:cxn>
                <a:cxn ang="0">
                  <a:pos x="T2" y="T3"/>
                </a:cxn>
                <a:cxn ang="0">
                  <a:pos x="T4" y="T5"/>
                </a:cxn>
                <a:cxn ang="0">
                  <a:pos x="T6" y="T7"/>
                </a:cxn>
                <a:cxn ang="0">
                  <a:pos x="T8" y="T9"/>
                </a:cxn>
              </a:cxnLst>
              <a:rect l="0" t="0" r="r" b="b"/>
              <a:pathLst>
                <a:path w="21" h="8">
                  <a:moveTo>
                    <a:pt x="20" y="0"/>
                  </a:moveTo>
                  <a:cubicBezTo>
                    <a:pt x="0" y="3"/>
                    <a:pt x="0" y="3"/>
                    <a:pt x="0" y="3"/>
                  </a:cubicBezTo>
                  <a:cubicBezTo>
                    <a:pt x="0" y="5"/>
                    <a:pt x="1" y="6"/>
                    <a:pt x="1" y="8"/>
                  </a:cubicBezTo>
                  <a:cubicBezTo>
                    <a:pt x="21" y="5"/>
                    <a:pt x="21" y="5"/>
                    <a:pt x="21" y="5"/>
                  </a:cubicBezTo>
                  <a:cubicBezTo>
                    <a:pt x="20" y="3"/>
                    <a:pt x="20" y="1"/>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任意多边形: 形状 33"/>
            <p:cNvSpPr/>
            <p:nvPr/>
          </p:nvSpPr>
          <p:spPr bwMode="auto">
            <a:xfrm>
              <a:off x="3475" y="1623"/>
              <a:ext cx="50" cy="21"/>
            </a:xfrm>
            <a:custGeom>
              <a:avLst/>
              <a:gdLst>
                <a:gd name="T0" fmla="*/ 21 w 21"/>
                <a:gd name="T1" fmla="*/ 3 h 9"/>
                <a:gd name="T2" fmla="*/ 1 w 21"/>
                <a:gd name="T3" fmla="*/ 0 h 9"/>
                <a:gd name="T4" fmla="*/ 0 w 21"/>
                <a:gd name="T5" fmla="*/ 5 h 9"/>
                <a:gd name="T6" fmla="*/ 20 w 21"/>
                <a:gd name="T7" fmla="*/ 9 h 9"/>
                <a:gd name="T8" fmla="*/ 21 w 21"/>
                <a:gd name="T9" fmla="*/ 3 h 9"/>
              </a:gdLst>
              <a:ahLst/>
              <a:cxnLst>
                <a:cxn ang="0">
                  <a:pos x="T0" y="T1"/>
                </a:cxn>
                <a:cxn ang="0">
                  <a:pos x="T2" y="T3"/>
                </a:cxn>
                <a:cxn ang="0">
                  <a:pos x="T4" y="T5"/>
                </a:cxn>
                <a:cxn ang="0">
                  <a:pos x="T6" y="T7"/>
                </a:cxn>
                <a:cxn ang="0">
                  <a:pos x="T8" y="T9"/>
                </a:cxn>
              </a:cxnLst>
              <a:rect l="0" t="0" r="r" b="b"/>
              <a:pathLst>
                <a:path w="21" h="9">
                  <a:moveTo>
                    <a:pt x="21" y="3"/>
                  </a:moveTo>
                  <a:cubicBezTo>
                    <a:pt x="1" y="0"/>
                    <a:pt x="1" y="0"/>
                    <a:pt x="1" y="0"/>
                  </a:cubicBezTo>
                  <a:cubicBezTo>
                    <a:pt x="1" y="2"/>
                    <a:pt x="0" y="4"/>
                    <a:pt x="0" y="5"/>
                  </a:cubicBezTo>
                  <a:cubicBezTo>
                    <a:pt x="20" y="9"/>
                    <a:pt x="20" y="9"/>
                    <a:pt x="20" y="9"/>
                  </a:cubicBezTo>
                  <a:cubicBezTo>
                    <a:pt x="20" y="7"/>
                    <a:pt x="20" y="5"/>
                    <a:pt x="2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任意多边形: 形状 34"/>
            <p:cNvSpPr/>
            <p:nvPr/>
          </p:nvSpPr>
          <p:spPr bwMode="auto">
            <a:xfrm>
              <a:off x="4245" y="1745"/>
              <a:ext cx="50" cy="19"/>
            </a:xfrm>
            <a:custGeom>
              <a:avLst/>
              <a:gdLst>
                <a:gd name="T0" fmla="*/ 0 w 21"/>
                <a:gd name="T1" fmla="*/ 5 h 8"/>
                <a:gd name="T2" fmla="*/ 20 w 21"/>
                <a:gd name="T3" fmla="*/ 8 h 8"/>
                <a:gd name="T4" fmla="*/ 21 w 21"/>
                <a:gd name="T5" fmla="*/ 3 h 8"/>
                <a:gd name="T6" fmla="*/ 1 w 21"/>
                <a:gd name="T7" fmla="*/ 0 h 8"/>
                <a:gd name="T8" fmla="*/ 0 w 21"/>
                <a:gd name="T9" fmla="*/ 5 h 8"/>
              </a:gdLst>
              <a:ahLst/>
              <a:cxnLst>
                <a:cxn ang="0">
                  <a:pos x="T0" y="T1"/>
                </a:cxn>
                <a:cxn ang="0">
                  <a:pos x="T2" y="T3"/>
                </a:cxn>
                <a:cxn ang="0">
                  <a:pos x="T4" y="T5"/>
                </a:cxn>
                <a:cxn ang="0">
                  <a:pos x="T6" y="T7"/>
                </a:cxn>
                <a:cxn ang="0">
                  <a:pos x="T8" y="T9"/>
                </a:cxn>
              </a:cxnLst>
              <a:rect l="0" t="0" r="r" b="b"/>
              <a:pathLst>
                <a:path w="21" h="8">
                  <a:moveTo>
                    <a:pt x="0" y="5"/>
                  </a:moveTo>
                  <a:cubicBezTo>
                    <a:pt x="20" y="8"/>
                    <a:pt x="20" y="8"/>
                    <a:pt x="20" y="8"/>
                  </a:cubicBezTo>
                  <a:cubicBezTo>
                    <a:pt x="20" y="6"/>
                    <a:pt x="21" y="5"/>
                    <a:pt x="21" y="3"/>
                  </a:cubicBezTo>
                  <a:cubicBezTo>
                    <a:pt x="1" y="0"/>
                    <a:pt x="1" y="0"/>
                    <a:pt x="1" y="0"/>
                  </a:cubicBezTo>
                  <a:cubicBezTo>
                    <a:pt x="1" y="1"/>
                    <a:pt x="0"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任意多边形: 形状 35"/>
            <p:cNvSpPr/>
            <p:nvPr/>
          </p:nvSpPr>
          <p:spPr bwMode="auto">
            <a:xfrm>
              <a:off x="4231" y="1800"/>
              <a:ext cx="50" cy="28"/>
            </a:xfrm>
            <a:custGeom>
              <a:avLst/>
              <a:gdLst>
                <a:gd name="T0" fmla="*/ 0 w 21"/>
                <a:gd name="T1" fmla="*/ 6 h 12"/>
                <a:gd name="T2" fmla="*/ 19 w 21"/>
                <a:gd name="T3" fmla="*/ 12 h 12"/>
                <a:gd name="T4" fmla="*/ 21 w 21"/>
                <a:gd name="T5" fmla="*/ 7 h 12"/>
                <a:gd name="T6" fmla="*/ 2 w 21"/>
                <a:gd name="T7" fmla="*/ 0 h 12"/>
                <a:gd name="T8" fmla="*/ 0 w 21"/>
                <a:gd name="T9" fmla="*/ 6 h 12"/>
              </a:gdLst>
              <a:ahLst/>
              <a:cxnLst>
                <a:cxn ang="0">
                  <a:pos x="T0" y="T1"/>
                </a:cxn>
                <a:cxn ang="0">
                  <a:pos x="T2" y="T3"/>
                </a:cxn>
                <a:cxn ang="0">
                  <a:pos x="T4" y="T5"/>
                </a:cxn>
                <a:cxn ang="0">
                  <a:pos x="T6" y="T7"/>
                </a:cxn>
                <a:cxn ang="0">
                  <a:pos x="T8" y="T9"/>
                </a:cxn>
              </a:cxnLst>
              <a:rect l="0" t="0" r="r" b="b"/>
              <a:pathLst>
                <a:path w="21" h="12">
                  <a:moveTo>
                    <a:pt x="0" y="6"/>
                  </a:moveTo>
                  <a:cubicBezTo>
                    <a:pt x="19" y="12"/>
                    <a:pt x="19" y="12"/>
                    <a:pt x="19" y="12"/>
                  </a:cubicBezTo>
                  <a:cubicBezTo>
                    <a:pt x="20" y="10"/>
                    <a:pt x="20" y="8"/>
                    <a:pt x="21" y="7"/>
                  </a:cubicBezTo>
                  <a:cubicBezTo>
                    <a:pt x="2" y="0"/>
                    <a:pt x="2" y="0"/>
                    <a:pt x="2" y="0"/>
                  </a:cubicBezTo>
                  <a:cubicBezTo>
                    <a:pt x="1" y="2"/>
                    <a:pt x="1" y="4"/>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任意多边形: 形状 36"/>
            <p:cNvSpPr/>
            <p:nvPr/>
          </p:nvSpPr>
          <p:spPr bwMode="auto">
            <a:xfrm>
              <a:off x="3490" y="1559"/>
              <a:ext cx="49" cy="28"/>
            </a:xfrm>
            <a:custGeom>
              <a:avLst/>
              <a:gdLst>
                <a:gd name="T0" fmla="*/ 21 w 21"/>
                <a:gd name="T1" fmla="*/ 7 h 12"/>
                <a:gd name="T2" fmla="*/ 2 w 21"/>
                <a:gd name="T3" fmla="*/ 0 h 12"/>
                <a:gd name="T4" fmla="*/ 0 w 21"/>
                <a:gd name="T5" fmla="*/ 6 h 12"/>
                <a:gd name="T6" fmla="*/ 19 w 21"/>
                <a:gd name="T7" fmla="*/ 12 h 12"/>
                <a:gd name="T8" fmla="*/ 21 w 21"/>
                <a:gd name="T9" fmla="*/ 7 h 12"/>
              </a:gdLst>
              <a:ahLst/>
              <a:cxnLst>
                <a:cxn ang="0">
                  <a:pos x="T0" y="T1"/>
                </a:cxn>
                <a:cxn ang="0">
                  <a:pos x="T2" y="T3"/>
                </a:cxn>
                <a:cxn ang="0">
                  <a:pos x="T4" y="T5"/>
                </a:cxn>
                <a:cxn ang="0">
                  <a:pos x="T6" y="T7"/>
                </a:cxn>
                <a:cxn ang="0">
                  <a:pos x="T8" y="T9"/>
                </a:cxn>
              </a:cxnLst>
              <a:rect l="0" t="0" r="r" b="b"/>
              <a:pathLst>
                <a:path w="21" h="12">
                  <a:moveTo>
                    <a:pt x="21" y="7"/>
                  </a:moveTo>
                  <a:cubicBezTo>
                    <a:pt x="2" y="0"/>
                    <a:pt x="2" y="0"/>
                    <a:pt x="2" y="0"/>
                  </a:cubicBezTo>
                  <a:cubicBezTo>
                    <a:pt x="1" y="2"/>
                    <a:pt x="1" y="4"/>
                    <a:pt x="0" y="6"/>
                  </a:cubicBezTo>
                  <a:cubicBezTo>
                    <a:pt x="19" y="12"/>
                    <a:pt x="19" y="12"/>
                    <a:pt x="19" y="12"/>
                  </a:cubicBezTo>
                  <a:cubicBezTo>
                    <a:pt x="20" y="10"/>
                    <a:pt x="20" y="8"/>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任意多边形: 形状 37"/>
            <p:cNvSpPr/>
            <p:nvPr/>
          </p:nvSpPr>
          <p:spPr bwMode="auto">
            <a:xfrm>
              <a:off x="3513" y="1500"/>
              <a:ext cx="50" cy="33"/>
            </a:xfrm>
            <a:custGeom>
              <a:avLst/>
              <a:gdLst>
                <a:gd name="T0" fmla="*/ 21 w 21"/>
                <a:gd name="T1" fmla="*/ 9 h 14"/>
                <a:gd name="T2" fmla="*/ 3 w 21"/>
                <a:gd name="T3" fmla="*/ 0 h 14"/>
                <a:gd name="T4" fmla="*/ 0 w 21"/>
                <a:gd name="T5" fmla="*/ 5 h 14"/>
                <a:gd name="T6" fmla="*/ 18 w 21"/>
                <a:gd name="T7" fmla="*/ 14 h 14"/>
                <a:gd name="T8" fmla="*/ 21 w 21"/>
                <a:gd name="T9" fmla="*/ 9 h 14"/>
              </a:gdLst>
              <a:ahLst/>
              <a:cxnLst>
                <a:cxn ang="0">
                  <a:pos x="T0" y="T1"/>
                </a:cxn>
                <a:cxn ang="0">
                  <a:pos x="T2" y="T3"/>
                </a:cxn>
                <a:cxn ang="0">
                  <a:pos x="T4" y="T5"/>
                </a:cxn>
                <a:cxn ang="0">
                  <a:pos x="T6" y="T7"/>
                </a:cxn>
                <a:cxn ang="0">
                  <a:pos x="T8" y="T9"/>
                </a:cxn>
              </a:cxnLst>
              <a:rect l="0" t="0" r="r" b="b"/>
              <a:pathLst>
                <a:path w="21" h="14">
                  <a:moveTo>
                    <a:pt x="21" y="9"/>
                  </a:moveTo>
                  <a:cubicBezTo>
                    <a:pt x="3" y="0"/>
                    <a:pt x="3" y="0"/>
                    <a:pt x="3" y="0"/>
                  </a:cubicBezTo>
                  <a:cubicBezTo>
                    <a:pt x="2" y="2"/>
                    <a:pt x="1" y="3"/>
                    <a:pt x="0" y="5"/>
                  </a:cubicBezTo>
                  <a:cubicBezTo>
                    <a:pt x="18" y="14"/>
                    <a:pt x="18" y="14"/>
                    <a:pt x="18" y="14"/>
                  </a:cubicBezTo>
                  <a:cubicBezTo>
                    <a:pt x="19" y="12"/>
                    <a:pt x="20" y="11"/>
                    <a:pt x="2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任意多边形: 形状 38"/>
            <p:cNvSpPr/>
            <p:nvPr/>
          </p:nvSpPr>
          <p:spPr bwMode="auto">
            <a:xfrm>
              <a:off x="4207" y="1854"/>
              <a:ext cx="50" cy="33"/>
            </a:xfrm>
            <a:custGeom>
              <a:avLst/>
              <a:gdLst>
                <a:gd name="T0" fmla="*/ 0 w 21"/>
                <a:gd name="T1" fmla="*/ 5 h 14"/>
                <a:gd name="T2" fmla="*/ 18 w 21"/>
                <a:gd name="T3" fmla="*/ 14 h 14"/>
                <a:gd name="T4" fmla="*/ 21 w 21"/>
                <a:gd name="T5" fmla="*/ 9 h 14"/>
                <a:gd name="T6" fmla="*/ 3 w 21"/>
                <a:gd name="T7" fmla="*/ 0 h 14"/>
                <a:gd name="T8" fmla="*/ 0 w 21"/>
                <a:gd name="T9" fmla="*/ 5 h 14"/>
              </a:gdLst>
              <a:ahLst/>
              <a:cxnLst>
                <a:cxn ang="0">
                  <a:pos x="T0" y="T1"/>
                </a:cxn>
                <a:cxn ang="0">
                  <a:pos x="T2" y="T3"/>
                </a:cxn>
                <a:cxn ang="0">
                  <a:pos x="T4" y="T5"/>
                </a:cxn>
                <a:cxn ang="0">
                  <a:pos x="T6" y="T7"/>
                </a:cxn>
                <a:cxn ang="0">
                  <a:pos x="T8" y="T9"/>
                </a:cxn>
              </a:cxnLst>
              <a:rect l="0" t="0" r="r" b="b"/>
              <a:pathLst>
                <a:path w="21" h="14">
                  <a:moveTo>
                    <a:pt x="0" y="5"/>
                  </a:moveTo>
                  <a:cubicBezTo>
                    <a:pt x="18" y="14"/>
                    <a:pt x="18" y="14"/>
                    <a:pt x="18" y="14"/>
                  </a:cubicBezTo>
                  <a:cubicBezTo>
                    <a:pt x="19" y="12"/>
                    <a:pt x="20" y="11"/>
                    <a:pt x="21" y="9"/>
                  </a:cubicBezTo>
                  <a:cubicBezTo>
                    <a:pt x="3" y="0"/>
                    <a:pt x="3" y="0"/>
                    <a:pt x="3" y="0"/>
                  </a:cubicBezTo>
                  <a:cubicBezTo>
                    <a:pt x="2" y="2"/>
                    <a:pt x="1"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任意多边形: 形状 39"/>
            <p:cNvSpPr/>
            <p:nvPr/>
          </p:nvSpPr>
          <p:spPr bwMode="auto">
            <a:xfrm>
              <a:off x="4177" y="1904"/>
              <a:ext cx="47" cy="37"/>
            </a:xfrm>
            <a:custGeom>
              <a:avLst/>
              <a:gdLst>
                <a:gd name="T0" fmla="*/ 0 w 20"/>
                <a:gd name="T1" fmla="*/ 4 h 16"/>
                <a:gd name="T2" fmla="*/ 17 w 20"/>
                <a:gd name="T3" fmla="*/ 16 h 16"/>
                <a:gd name="T4" fmla="*/ 20 w 20"/>
                <a:gd name="T5" fmla="*/ 12 h 16"/>
                <a:gd name="T6" fmla="*/ 4 w 20"/>
                <a:gd name="T7" fmla="*/ 0 h 16"/>
                <a:gd name="T8" fmla="*/ 0 w 20"/>
                <a:gd name="T9" fmla="*/ 4 h 16"/>
              </a:gdLst>
              <a:ahLst/>
              <a:cxnLst>
                <a:cxn ang="0">
                  <a:pos x="T0" y="T1"/>
                </a:cxn>
                <a:cxn ang="0">
                  <a:pos x="T2" y="T3"/>
                </a:cxn>
                <a:cxn ang="0">
                  <a:pos x="T4" y="T5"/>
                </a:cxn>
                <a:cxn ang="0">
                  <a:pos x="T6" y="T7"/>
                </a:cxn>
                <a:cxn ang="0">
                  <a:pos x="T8" y="T9"/>
                </a:cxn>
              </a:cxnLst>
              <a:rect l="0" t="0" r="r" b="b"/>
              <a:pathLst>
                <a:path w="20" h="16">
                  <a:moveTo>
                    <a:pt x="0" y="4"/>
                  </a:moveTo>
                  <a:cubicBezTo>
                    <a:pt x="17" y="16"/>
                    <a:pt x="17" y="16"/>
                    <a:pt x="17" y="16"/>
                  </a:cubicBezTo>
                  <a:cubicBezTo>
                    <a:pt x="18" y="15"/>
                    <a:pt x="19" y="13"/>
                    <a:pt x="20" y="12"/>
                  </a:cubicBezTo>
                  <a:cubicBezTo>
                    <a:pt x="4" y="0"/>
                    <a:pt x="4" y="0"/>
                    <a:pt x="4" y="0"/>
                  </a:cubicBezTo>
                  <a:cubicBezTo>
                    <a:pt x="2" y="1"/>
                    <a:pt x="1"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任意多边形: 形状 40"/>
            <p:cNvSpPr/>
            <p:nvPr/>
          </p:nvSpPr>
          <p:spPr bwMode="auto">
            <a:xfrm>
              <a:off x="3546" y="1445"/>
              <a:ext cx="47" cy="38"/>
            </a:xfrm>
            <a:custGeom>
              <a:avLst/>
              <a:gdLst>
                <a:gd name="T0" fmla="*/ 20 w 20"/>
                <a:gd name="T1" fmla="*/ 12 h 16"/>
                <a:gd name="T2" fmla="*/ 3 w 20"/>
                <a:gd name="T3" fmla="*/ 0 h 16"/>
                <a:gd name="T4" fmla="*/ 0 w 20"/>
                <a:gd name="T5" fmla="*/ 4 h 16"/>
                <a:gd name="T6" fmla="*/ 16 w 20"/>
                <a:gd name="T7" fmla="*/ 16 h 16"/>
                <a:gd name="T8" fmla="*/ 20 w 20"/>
                <a:gd name="T9" fmla="*/ 12 h 16"/>
              </a:gdLst>
              <a:ahLst/>
              <a:cxnLst>
                <a:cxn ang="0">
                  <a:pos x="T0" y="T1"/>
                </a:cxn>
                <a:cxn ang="0">
                  <a:pos x="T2" y="T3"/>
                </a:cxn>
                <a:cxn ang="0">
                  <a:pos x="T4" y="T5"/>
                </a:cxn>
                <a:cxn ang="0">
                  <a:pos x="T6" y="T7"/>
                </a:cxn>
                <a:cxn ang="0">
                  <a:pos x="T8" y="T9"/>
                </a:cxn>
              </a:cxnLst>
              <a:rect l="0" t="0" r="r" b="b"/>
              <a:pathLst>
                <a:path w="20" h="16">
                  <a:moveTo>
                    <a:pt x="20" y="12"/>
                  </a:moveTo>
                  <a:cubicBezTo>
                    <a:pt x="3" y="0"/>
                    <a:pt x="3" y="0"/>
                    <a:pt x="3" y="0"/>
                  </a:cubicBezTo>
                  <a:cubicBezTo>
                    <a:pt x="2" y="1"/>
                    <a:pt x="1" y="3"/>
                    <a:pt x="0" y="4"/>
                  </a:cubicBezTo>
                  <a:cubicBezTo>
                    <a:pt x="16" y="16"/>
                    <a:pt x="16" y="16"/>
                    <a:pt x="16" y="16"/>
                  </a:cubicBezTo>
                  <a:cubicBezTo>
                    <a:pt x="17" y="15"/>
                    <a:pt x="19" y="13"/>
                    <a:pt x="2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任意多边形: 形状 41"/>
            <p:cNvSpPr/>
            <p:nvPr/>
          </p:nvSpPr>
          <p:spPr bwMode="auto">
            <a:xfrm>
              <a:off x="3636" y="1356"/>
              <a:ext cx="40" cy="45"/>
            </a:xfrm>
            <a:custGeom>
              <a:avLst/>
              <a:gdLst>
                <a:gd name="T0" fmla="*/ 17 w 17"/>
                <a:gd name="T1" fmla="*/ 16 h 19"/>
                <a:gd name="T2" fmla="*/ 5 w 17"/>
                <a:gd name="T3" fmla="*/ 0 h 19"/>
                <a:gd name="T4" fmla="*/ 0 w 17"/>
                <a:gd name="T5" fmla="*/ 3 h 19"/>
                <a:gd name="T6" fmla="*/ 12 w 17"/>
                <a:gd name="T7" fmla="*/ 19 h 19"/>
                <a:gd name="T8" fmla="*/ 17 w 17"/>
                <a:gd name="T9" fmla="*/ 16 h 19"/>
              </a:gdLst>
              <a:ahLst/>
              <a:cxnLst>
                <a:cxn ang="0">
                  <a:pos x="T0" y="T1"/>
                </a:cxn>
                <a:cxn ang="0">
                  <a:pos x="T2" y="T3"/>
                </a:cxn>
                <a:cxn ang="0">
                  <a:pos x="T4" y="T5"/>
                </a:cxn>
                <a:cxn ang="0">
                  <a:pos x="T6" y="T7"/>
                </a:cxn>
                <a:cxn ang="0">
                  <a:pos x="T8" y="T9"/>
                </a:cxn>
              </a:cxnLst>
              <a:rect l="0" t="0" r="r" b="b"/>
              <a:pathLst>
                <a:path w="17" h="19">
                  <a:moveTo>
                    <a:pt x="17" y="16"/>
                  </a:moveTo>
                  <a:cubicBezTo>
                    <a:pt x="5" y="0"/>
                    <a:pt x="5" y="0"/>
                    <a:pt x="5" y="0"/>
                  </a:cubicBezTo>
                  <a:cubicBezTo>
                    <a:pt x="3" y="1"/>
                    <a:pt x="2" y="2"/>
                    <a:pt x="0" y="3"/>
                  </a:cubicBezTo>
                  <a:cubicBezTo>
                    <a:pt x="12" y="19"/>
                    <a:pt x="12" y="19"/>
                    <a:pt x="12" y="19"/>
                  </a:cubicBezTo>
                  <a:cubicBezTo>
                    <a:pt x="14" y="18"/>
                    <a:pt x="15" y="17"/>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任意多边形: 形状 42"/>
            <p:cNvSpPr/>
            <p:nvPr/>
          </p:nvSpPr>
          <p:spPr bwMode="auto">
            <a:xfrm>
              <a:off x="4094" y="1986"/>
              <a:ext cx="40" cy="45"/>
            </a:xfrm>
            <a:custGeom>
              <a:avLst/>
              <a:gdLst>
                <a:gd name="T0" fmla="*/ 0 w 17"/>
                <a:gd name="T1" fmla="*/ 3 h 19"/>
                <a:gd name="T2" fmla="*/ 12 w 17"/>
                <a:gd name="T3" fmla="*/ 19 h 19"/>
                <a:gd name="T4" fmla="*/ 17 w 17"/>
                <a:gd name="T5" fmla="*/ 16 h 19"/>
                <a:gd name="T6" fmla="*/ 5 w 17"/>
                <a:gd name="T7" fmla="*/ 0 h 19"/>
                <a:gd name="T8" fmla="*/ 0 w 17"/>
                <a:gd name="T9" fmla="*/ 3 h 19"/>
              </a:gdLst>
              <a:ahLst/>
              <a:cxnLst>
                <a:cxn ang="0">
                  <a:pos x="T0" y="T1"/>
                </a:cxn>
                <a:cxn ang="0">
                  <a:pos x="T2" y="T3"/>
                </a:cxn>
                <a:cxn ang="0">
                  <a:pos x="T4" y="T5"/>
                </a:cxn>
                <a:cxn ang="0">
                  <a:pos x="T6" y="T7"/>
                </a:cxn>
                <a:cxn ang="0">
                  <a:pos x="T8" y="T9"/>
                </a:cxn>
              </a:cxnLst>
              <a:rect l="0" t="0" r="r" b="b"/>
              <a:pathLst>
                <a:path w="17" h="19">
                  <a:moveTo>
                    <a:pt x="0" y="3"/>
                  </a:moveTo>
                  <a:cubicBezTo>
                    <a:pt x="12" y="19"/>
                    <a:pt x="12" y="19"/>
                    <a:pt x="12" y="19"/>
                  </a:cubicBezTo>
                  <a:cubicBezTo>
                    <a:pt x="14" y="18"/>
                    <a:pt x="15" y="17"/>
                    <a:pt x="17" y="16"/>
                  </a:cubicBezTo>
                  <a:cubicBezTo>
                    <a:pt x="5" y="0"/>
                    <a:pt x="5" y="0"/>
                    <a:pt x="5" y="0"/>
                  </a:cubicBezTo>
                  <a:cubicBezTo>
                    <a:pt x="3" y="1"/>
                    <a:pt x="2"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任意多边形: 形状 43"/>
            <p:cNvSpPr/>
            <p:nvPr/>
          </p:nvSpPr>
          <p:spPr bwMode="auto">
            <a:xfrm>
              <a:off x="4045" y="2017"/>
              <a:ext cx="33" cy="47"/>
            </a:xfrm>
            <a:custGeom>
              <a:avLst/>
              <a:gdLst>
                <a:gd name="T0" fmla="*/ 0 w 14"/>
                <a:gd name="T1" fmla="*/ 2 h 20"/>
                <a:gd name="T2" fmla="*/ 10 w 14"/>
                <a:gd name="T3" fmla="*/ 20 h 20"/>
                <a:gd name="T4" fmla="*/ 14 w 14"/>
                <a:gd name="T5" fmla="*/ 18 h 20"/>
                <a:gd name="T6" fmla="*/ 5 w 14"/>
                <a:gd name="T7" fmla="*/ 0 h 20"/>
                <a:gd name="T8" fmla="*/ 0 w 14"/>
                <a:gd name="T9" fmla="*/ 2 h 20"/>
              </a:gdLst>
              <a:ahLst/>
              <a:cxnLst>
                <a:cxn ang="0">
                  <a:pos x="T0" y="T1"/>
                </a:cxn>
                <a:cxn ang="0">
                  <a:pos x="T2" y="T3"/>
                </a:cxn>
                <a:cxn ang="0">
                  <a:pos x="T4" y="T5"/>
                </a:cxn>
                <a:cxn ang="0">
                  <a:pos x="T6" y="T7"/>
                </a:cxn>
                <a:cxn ang="0">
                  <a:pos x="T8" y="T9"/>
                </a:cxn>
              </a:cxnLst>
              <a:rect l="0" t="0" r="r" b="b"/>
              <a:pathLst>
                <a:path w="14" h="20">
                  <a:moveTo>
                    <a:pt x="0" y="2"/>
                  </a:moveTo>
                  <a:cubicBezTo>
                    <a:pt x="10" y="20"/>
                    <a:pt x="10" y="20"/>
                    <a:pt x="10" y="20"/>
                  </a:cubicBezTo>
                  <a:cubicBezTo>
                    <a:pt x="11" y="20"/>
                    <a:pt x="13" y="19"/>
                    <a:pt x="14" y="18"/>
                  </a:cubicBezTo>
                  <a:cubicBezTo>
                    <a:pt x="5" y="0"/>
                    <a:pt x="5" y="0"/>
                    <a:pt x="5" y="0"/>
                  </a:cubicBezTo>
                  <a:cubicBezTo>
                    <a:pt x="4" y="1"/>
                    <a:pt x="2"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任意多边形: 形状 44"/>
            <p:cNvSpPr/>
            <p:nvPr/>
          </p:nvSpPr>
          <p:spPr bwMode="auto">
            <a:xfrm>
              <a:off x="3690" y="1323"/>
              <a:ext cx="36" cy="47"/>
            </a:xfrm>
            <a:custGeom>
              <a:avLst/>
              <a:gdLst>
                <a:gd name="T0" fmla="*/ 15 w 15"/>
                <a:gd name="T1" fmla="*/ 18 h 20"/>
                <a:gd name="T2" fmla="*/ 5 w 15"/>
                <a:gd name="T3" fmla="*/ 0 h 20"/>
                <a:gd name="T4" fmla="*/ 0 w 15"/>
                <a:gd name="T5" fmla="*/ 2 h 20"/>
                <a:gd name="T6" fmla="*/ 10 w 15"/>
                <a:gd name="T7" fmla="*/ 20 h 20"/>
                <a:gd name="T8" fmla="*/ 15 w 15"/>
                <a:gd name="T9" fmla="*/ 18 h 20"/>
              </a:gdLst>
              <a:ahLst/>
              <a:cxnLst>
                <a:cxn ang="0">
                  <a:pos x="T0" y="T1"/>
                </a:cxn>
                <a:cxn ang="0">
                  <a:pos x="T2" y="T3"/>
                </a:cxn>
                <a:cxn ang="0">
                  <a:pos x="T4" y="T5"/>
                </a:cxn>
                <a:cxn ang="0">
                  <a:pos x="T6" y="T7"/>
                </a:cxn>
                <a:cxn ang="0">
                  <a:pos x="T8" y="T9"/>
                </a:cxn>
              </a:cxnLst>
              <a:rect l="0" t="0" r="r" b="b"/>
              <a:pathLst>
                <a:path w="15" h="20">
                  <a:moveTo>
                    <a:pt x="15" y="18"/>
                  </a:moveTo>
                  <a:cubicBezTo>
                    <a:pt x="5" y="0"/>
                    <a:pt x="5" y="0"/>
                    <a:pt x="5" y="0"/>
                  </a:cubicBezTo>
                  <a:cubicBezTo>
                    <a:pt x="4" y="1"/>
                    <a:pt x="2" y="1"/>
                    <a:pt x="0" y="2"/>
                  </a:cubicBezTo>
                  <a:cubicBezTo>
                    <a:pt x="10" y="20"/>
                    <a:pt x="10" y="20"/>
                    <a:pt x="10" y="20"/>
                  </a:cubicBezTo>
                  <a:cubicBezTo>
                    <a:pt x="11" y="19"/>
                    <a:pt x="13" y="18"/>
                    <a:pt x="1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任意多边形: 形状 45"/>
            <p:cNvSpPr/>
            <p:nvPr/>
          </p:nvSpPr>
          <p:spPr bwMode="auto">
            <a:xfrm>
              <a:off x="3752" y="1299"/>
              <a:ext cx="26" cy="47"/>
            </a:xfrm>
            <a:custGeom>
              <a:avLst/>
              <a:gdLst>
                <a:gd name="T0" fmla="*/ 11 w 11"/>
                <a:gd name="T1" fmla="*/ 19 h 20"/>
                <a:gd name="T2" fmla="*/ 5 w 11"/>
                <a:gd name="T3" fmla="*/ 0 h 20"/>
                <a:gd name="T4" fmla="*/ 0 w 11"/>
                <a:gd name="T5" fmla="*/ 1 h 20"/>
                <a:gd name="T6" fmla="*/ 6 w 11"/>
                <a:gd name="T7" fmla="*/ 20 h 20"/>
                <a:gd name="T8" fmla="*/ 11 w 11"/>
                <a:gd name="T9" fmla="*/ 19 h 20"/>
              </a:gdLst>
              <a:ahLst/>
              <a:cxnLst>
                <a:cxn ang="0">
                  <a:pos x="T0" y="T1"/>
                </a:cxn>
                <a:cxn ang="0">
                  <a:pos x="T2" y="T3"/>
                </a:cxn>
                <a:cxn ang="0">
                  <a:pos x="T4" y="T5"/>
                </a:cxn>
                <a:cxn ang="0">
                  <a:pos x="T6" y="T7"/>
                </a:cxn>
                <a:cxn ang="0">
                  <a:pos x="T8" y="T9"/>
                </a:cxn>
              </a:cxnLst>
              <a:rect l="0" t="0" r="r" b="b"/>
              <a:pathLst>
                <a:path w="11" h="20">
                  <a:moveTo>
                    <a:pt x="11" y="19"/>
                  </a:moveTo>
                  <a:cubicBezTo>
                    <a:pt x="5" y="0"/>
                    <a:pt x="5" y="0"/>
                    <a:pt x="5" y="0"/>
                  </a:cubicBezTo>
                  <a:cubicBezTo>
                    <a:pt x="3" y="0"/>
                    <a:pt x="1" y="1"/>
                    <a:pt x="0" y="1"/>
                  </a:cubicBezTo>
                  <a:cubicBezTo>
                    <a:pt x="6" y="20"/>
                    <a:pt x="6" y="20"/>
                    <a:pt x="6" y="20"/>
                  </a:cubicBezTo>
                  <a:cubicBezTo>
                    <a:pt x="8" y="20"/>
                    <a:pt x="9" y="19"/>
                    <a:pt x="1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任意多边形: 形状 46"/>
            <p:cNvSpPr/>
            <p:nvPr/>
          </p:nvSpPr>
          <p:spPr bwMode="auto">
            <a:xfrm>
              <a:off x="3993" y="2040"/>
              <a:ext cx="26" cy="50"/>
            </a:xfrm>
            <a:custGeom>
              <a:avLst/>
              <a:gdLst>
                <a:gd name="T0" fmla="*/ 0 w 11"/>
                <a:gd name="T1" fmla="*/ 1 h 21"/>
                <a:gd name="T2" fmla="*/ 6 w 11"/>
                <a:gd name="T3" fmla="*/ 21 h 21"/>
                <a:gd name="T4" fmla="*/ 11 w 11"/>
                <a:gd name="T5" fmla="*/ 19 h 21"/>
                <a:gd name="T6" fmla="*/ 5 w 11"/>
                <a:gd name="T7" fmla="*/ 0 h 21"/>
                <a:gd name="T8" fmla="*/ 0 w 11"/>
                <a:gd name="T9" fmla="*/ 1 h 21"/>
              </a:gdLst>
              <a:ahLst/>
              <a:cxnLst>
                <a:cxn ang="0">
                  <a:pos x="T0" y="T1"/>
                </a:cxn>
                <a:cxn ang="0">
                  <a:pos x="T2" y="T3"/>
                </a:cxn>
                <a:cxn ang="0">
                  <a:pos x="T4" y="T5"/>
                </a:cxn>
                <a:cxn ang="0">
                  <a:pos x="T6" y="T7"/>
                </a:cxn>
                <a:cxn ang="0">
                  <a:pos x="T8" y="T9"/>
                </a:cxn>
              </a:cxnLst>
              <a:rect l="0" t="0" r="r" b="b"/>
              <a:pathLst>
                <a:path w="11" h="21">
                  <a:moveTo>
                    <a:pt x="0" y="1"/>
                  </a:moveTo>
                  <a:cubicBezTo>
                    <a:pt x="6" y="21"/>
                    <a:pt x="6" y="21"/>
                    <a:pt x="6" y="21"/>
                  </a:cubicBezTo>
                  <a:cubicBezTo>
                    <a:pt x="8" y="20"/>
                    <a:pt x="9" y="19"/>
                    <a:pt x="11" y="19"/>
                  </a:cubicBezTo>
                  <a:cubicBezTo>
                    <a:pt x="5" y="0"/>
                    <a:pt x="5" y="0"/>
                    <a:pt x="5" y="0"/>
                  </a:cubicBezTo>
                  <a:cubicBezTo>
                    <a:pt x="3" y="0"/>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任意多边形: 形状 47"/>
            <p:cNvSpPr/>
            <p:nvPr/>
          </p:nvSpPr>
          <p:spPr bwMode="auto">
            <a:xfrm>
              <a:off x="3936" y="2055"/>
              <a:ext cx="21" cy="47"/>
            </a:xfrm>
            <a:custGeom>
              <a:avLst/>
              <a:gdLst>
                <a:gd name="T0" fmla="*/ 0 w 9"/>
                <a:gd name="T1" fmla="*/ 1 h 20"/>
                <a:gd name="T2" fmla="*/ 3 w 9"/>
                <a:gd name="T3" fmla="*/ 20 h 20"/>
                <a:gd name="T4" fmla="*/ 9 w 9"/>
                <a:gd name="T5" fmla="*/ 20 h 20"/>
                <a:gd name="T6" fmla="*/ 5 w 9"/>
                <a:gd name="T7" fmla="*/ 0 h 20"/>
                <a:gd name="T8" fmla="*/ 0 w 9"/>
                <a:gd name="T9" fmla="*/ 1 h 20"/>
              </a:gdLst>
              <a:ahLst/>
              <a:cxnLst>
                <a:cxn ang="0">
                  <a:pos x="T0" y="T1"/>
                </a:cxn>
                <a:cxn ang="0">
                  <a:pos x="T2" y="T3"/>
                </a:cxn>
                <a:cxn ang="0">
                  <a:pos x="T4" y="T5"/>
                </a:cxn>
                <a:cxn ang="0">
                  <a:pos x="T6" y="T7"/>
                </a:cxn>
                <a:cxn ang="0">
                  <a:pos x="T8" y="T9"/>
                </a:cxn>
              </a:cxnLst>
              <a:rect l="0" t="0" r="r" b="b"/>
              <a:pathLst>
                <a:path w="9" h="20">
                  <a:moveTo>
                    <a:pt x="0" y="1"/>
                  </a:moveTo>
                  <a:cubicBezTo>
                    <a:pt x="3" y="20"/>
                    <a:pt x="3" y="20"/>
                    <a:pt x="3" y="20"/>
                  </a:cubicBezTo>
                  <a:cubicBezTo>
                    <a:pt x="5" y="20"/>
                    <a:pt x="7" y="20"/>
                    <a:pt x="9" y="20"/>
                  </a:cubicBezTo>
                  <a:cubicBezTo>
                    <a:pt x="5" y="0"/>
                    <a:pt x="5" y="0"/>
                    <a:pt x="5"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任意多边形: 形状 48"/>
            <p:cNvSpPr/>
            <p:nvPr/>
          </p:nvSpPr>
          <p:spPr bwMode="auto">
            <a:xfrm>
              <a:off x="3813" y="1285"/>
              <a:ext cx="21" cy="47"/>
            </a:xfrm>
            <a:custGeom>
              <a:avLst/>
              <a:gdLst>
                <a:gd name="T0" fmla="*/ 9 w 9"/>
                <a:gd name="T1" fmla="*/ 19 h 20"/>
                <a:gd name="T2" fmla="*/ 6 w 9"/>
                <a:gd name="T3" fmla="*/ 0 h 20"/>
                <a:gd name="T4" fmla="*/ 0 w 9"/>
                <a:gd name="T5" fmla="*/ 1 h 20"/>
                <a:gd name="T6" fmla="*/ 3 w 9"/>
                <a:gd name="T7" fmla="*/ 20 h 20"/>
                <a:gd name="T8" fmla="*/ 9 w 9"/>
                <a:gd name="T9" fmla="*/ 19 h 20"/>
              </a:gdLst>
              <a:ahLst/>
              <a:cxnLst>
                <a:cxn ang="0">
                  <a:pos x="T0" y="T1"/>
                </a:cxn>
                <a:cxn ang="0">
                  <a:pos x="T2" y="T3"/>
                </a:cxn>
                <a:cxn ang="0">
                  <a:pos x="T4" y="T5"/>
                </a:cxn>
                <a:cxn ang="0">
                  <a:pos x="T6" y="T7"/>
                </a:cxn>
                <a:cxn ang="0">
                  <a:pos x="T8" y="T9"/>
                </a:cxn>
              </a:cxnLst>
              <a:rect l="0" t="0" r="r" b="b"/>
              <a:pathLst>
                <a:path w="9" h="20">
                  <a:moveTo>
                    <a:pt x="9" y="19"/>
                  </a:moveTo>
                  <a:cubicBezTo>
                    <a:pt x="6" y="0"/>
                    <a:pt x="6" y="0"/>
                    <a:pt x="6" y="0"/>
                  </a:cubicBezTo>
                  <a:cubicBezTo>
                    <a:pt x="4" y="0"/>
                    <a:pt x="2" y="0"/>
                    <a:pt x="0" y="1"/>
                  </a:cubicBezTo>
                  <a:cubicBezTo>
                    <a:pt x="3" y="20"/>
                    <a:pt x="3" y="20"/>
                    <a:pt x="3" y="20"/>
                  </a:cubicBezTo>
                  <a:cubicBezTo>
                    <a:pt x="5" y="20"/>
                    <a:pt x="7" y="20"/>
                    <a:pt x="9"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任意多边形: 形状 49"/>
            <p:cNvSpPr/>
            <p:nvPr/>
          </p:nvSpPr>
          <p:spPr bwMode="auto">
            <a:xfrm>
              <a:off x="3874" y="1280"/>
              <a:ext cx="22" cy="76"/>
            </a:xfrm>
            <a:custGeom>
              <a:avLst/>
              <a:gdLst>
                <a:gd name="T0" fmla="*/ 4 w 9"/>
                <a:gd name="T1" fmla="*/ 32 h 32"/>
                <a:gd name="T2" fmla="*/ 9 w 9"/>
                <a:gd name="T3" fmla="*/ 32 h 32"/>
                <a:gd name="T4" fmla="*/ 9 w 9"/>
                <a:gd name="T5" fmla="*/ 0 h 32"/>
                <a:gd name="T6" fmla="*/ 4 w 9"/>
                <a:gd name="T7" fmla="*/ 0 h 32"/>
                <a:gd name="T8" fmla="*/ 0 w 9"/>
                <a:gd name="T9" fmla="*/ 0 h 32"/>
                <a:gd name="T10" fmla="*/ 0 w 9"/>
                <a:gd name="T11" fmla="*/ 32 h 32"/>
                <a:gd name="T12" fmla="*/ 4 w 9"/>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9" h="32">
                  <a:moveTo>
                    <a:pt x="4" y="32"/>
                  </a:moveTo>
                  <a:cubicBezTo>
                    <a:pt x="6" y="32"/>
                    <a:pt x="7" y="32"/>
                    <a:pt x="9" y="32"/>
                  </a:cubicBezTo>
                  <a:cubicBezTo>
                    <a:pt x="9" y="0"/>
                    <a:pt x="9" y="0"/>
                    <a:pt x="9" y="0"/>
                  </a:cubicBezTo>
                  <a:cubicBezTo>
                    <a:pt x="7" y="0"/>
                    <a:pt x="6" y="0"/>
                    <a:pt x="4" y="0"/>
                  </a:cubicBezTo>
                  <a:cubicBezTo>
                    <a:pt x="3" y="0"/>
                    <a:pt x="2" y="0"/>
                    <a:pt x="0" y="0"/>
                  </a:cubicBezTo>
                  <a:cubicBezTo>
                    <a:pt x="0" y="32"/>
                    <a:pt x="0" y="32"/>
                    <a:pt x="0" y="32"/>
                  </a:cubicBezTo>
                  <a:cubicBezTo>
                    <a:pt x="2" y="32"/>
                    <a:pt x="3" y="32"/>
                    <a:pt x="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任意多边形: 形状 50"/>
            <p:cNvSpPr/>
            <p:nvPr/>
          </p:nvSpPr>
          <p:spPr bwMode="auto">
            <a:xfrm>
              <a:off x="3874" y="2031"/>
              <a:ext cx="22" cy="76"/>
            </a:xfrm>
            <a:custGeom>
              <a:avLst/>
              <a:gdLst>
                <a:gd name="T0" fmla="*/ 4 w 9"/>
                <a:gd name="T1" fmla="*/ 0 h 32"/>
                <a:gd name="T2" fmla="*/ 0 w 9"/>
                <a:gd name="T3" fmla="*/ 0 h 32"/>
                <a:gd name="T4" fmla="*/ 0 w 9"/>
                <a:gd name="T5" fmla="*/ 32 h 32"/>
                <a:gd name="T6" fmla="*/ 4 w 9"/>
                <a:gd name="T7" fmla="*/ 32 h 32"/>
                <a:gd name="T8" fmla="*/ 9 w 9"/>
                <a:gd name="T9" fmla="*/ 32 h 32"/>
                <a:gd name="T10" fmla="*/ 9 w 9"/>
                <a:gd name="T11" fmla="*/ 0 h 32"/>
                <a:gd name="T12" fmla="*/ 4 w 9"/>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9" h="32">
                  <a:moveTo>
                    <a:pt x="4" y="0"/>
                  </a:moveTo>
                  <a:cubicBezTo>
                    <a:pt x="3" y="0"/>
                    <a:pt x="2" y="0"/>
                    <a:pt x="0" y="0"/>
                  </a:cubicBezTo>
                  <a:cubicBezTo>
                    <a:pt x="0" y="32"/>
                    <a:pt x="0" y="32"/>
                    <a:pt x="0" y="32"/>
                  </a:cubicBezTo>
                  <a:cubicBezTo>
                    <a:pt x="2" y="32"/>
                    <a:pt x="3" y="32"/>
                    <a:pt x="4" y="32"/>
                  </a:cubicBezTo>
                  <a:cubicBezTo>
                    <a:pt x="6" y="32"/>
                    <a:pt x="7" y="32"/>
                    <a:pt x="9" y="32"/>
                  </a:cubicBezTo>
                  <a:cubicBezTo>
                    <a:pt x="9" y="0"/>
                    <a:pt x="9" y="0"/>
                    <a:pt x="9" y="0"/>
                  </a:cubicBezTo>
                  <a:cubicBezTo>
                    <a:pt x="7" y="0"/>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任意多边形: 形状 51"/>
            <p:cNvSpPr/>
            <p:nvPr/>
          </p:nvSpPr>
          <p:spPr bwMode="auto">
            <a:xfrm>
              <a:off x="4118" y="1393"/>
              <a:ext cx="66" cy="69"/>
            </a:xfrm>
            <a:custGeom>
              <a:avLst/>
              <a:gdLst>
                <a:gd name="T0" fmla="*/ 6 w 28"/>
                <a:gd name="T1" fmla="*/ 29 h 29"/>
                <a:gd name="T2" fmla="*/ 28 w 28"/>
                <a:gd name="T3" fmla="*/ 6 h 29"/>
                <a:gd name="T4" fmla="*/ 22 w 28"/>
                <a:gd name="T5" fmla="*/ 0 h 29"/>
                <a:gd name="T6" fmla="*/ 0 w 28"/>
                <a:gd name="T7" fmla="*/ 23 h 29"/>
                <a:gd name="T8" fmla="*/ 6 w 28"/>
                <a:gd name="T9" fmla="*/ 29 h 29"/>
              </a:gdLst>
              <a:ahLst/>
              <a:cxnLst>
                <a:cxn ang="0">
                  <a:pos x="T0" y="T1"/>
                </a:cxn>
                <a:cxn ang="0">
                  <a:pos x="T2" y="T3"/>
                </a:cxn>
                <a:cxn ang="0">
                  <a:pos x="T4" y="T5"/>
                </a:cxn>
                <a:cxn ang="0">
                  <a:pos x="T6" y="T7"/>
                </a:cxn>
                <a:cxn ang="0">
                  <a:pos x="T8" y="T9"/>
                </a:cxn>
              </a:cxnLst>
              <a:rect l="0" t="0" r="r" b="b"/>
              <a:pathLst>
                <a:path w="28" h="29">
                  <a:moveTo>
                    <a:pt x="6" y="29"/>
                  </a:moveTo>
                  <a:cubicBezTo>
                    <a:pt x="28" y="6"/>
                    <a:pt x="28" y="6"/>
                    <a:pt x="28" y="6"/>
                  </a:cubicBezTo>
                  <a:cubicBezTo>
                    <a:pt x="26" y="4"/>
                    <a:pt x="24" y="2"/>
                    <a:pt x="22" y="0"/>
                  </a:cubicBezTo>
                  <a:cubicBezTo>
                    <a:pt x="0" y="23"/>
                    <a:pt x="0" y="23"/>
                    <a:pt x="0" y="23"/>
                  </a:cubicBezTo>
                  <a:cubicBezTo>
                    <a:pt x="2" y="25"/>
                    <a:pt x="4" y="27"/>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任意多边形: 形状 52"/>
            <p:cNvSpPr/>
            <p:nvPr/>
          </p:nvSpPr>
          <p:spPr bwMode="auto">
            <a:xfrm>
              <a:off x="3586" y="1925"/>
              <a:ext cx="67" cy="68"/>
            </a:xfrm>
            <a:custGeom>
              <a:avLst/>
              <a:gdLst>
                <a:gd name="T0" fmla="*/ 22 w 28"/>
                <a:gd name="T1" fmla="*/ 0 h 29"/>
                <a:gd name="T2" fmla="*/ 0 w 28"/>
                <a:gd name="T3" fmla="*/ 23 h 29"/>
                <a:gd name="T4" fmla="*/ 6 w 28"/>
                <a:gd name="T5" fmla="*/ 29 h 29"/>
                <a:gd name="T6" fmla="*/ 28 w 28"/>
                <a:gd name="T7" fmla="*/ 6 h 29"/>
                <a:gd name="T8" fmla="*/ 22 w 28"/>
                <a:gd name="T9" fmla="*/ 0 h 29"/>
              </a:gdLst>
              <a:ahLst/>
              <a:cxnLst>
                <a:cxn ang="0">
                  <a:pos x="T0" y="T1"/>
                </a:cxn>
                <a:cxn ang="0">
                  <a:pos x="T2" y="T3"/>
                </a:cxn>
                <a:cxn ang="0">
                  <a:pos x="T4" y="T5"/>
                </a:cxn>
                <a:cxn ang="0">
                  <a:pos x="T6" y="T7"/>
                </a:cxn>
                <a:cxn ang="0">
                  <a:pos x="T8" y="T9"/>
                </a:cxn>
              </a:cxnLst>
              <a:rect l="0" t="0" r="r" b="b"/>
              <a:pathLst>
                <a:path w="28" h="29">
                  <a:moveTo>
                    <a:pt x="22" y="0"/>
                  </a:moveTo>
                  <a:cubicBezTo>
                    <a:pt x="0" y="23"/>
                    <a:pt x="0" y="23"/>
                    <a:pt x="0" y="23"/>
                  </a:cubicBezTo>
                  <a:cubicBezTo>
                    <a:pt x="2" y="25"/>
                    <a:pt x="4" y="27"/>
                    <a:pt x="6" y="29"/>
                  </a:cubicBezTo>
                  <a:cubicBezTo>
                    <a:pt x="28" y="6"/>
                    <a:pt x="28" y="6"/>
                    <a:pt x="28" y="6"/>
                  </a:cubicBezTo>
                  <a:cubicBezTo>
                    <a:pt x="26" y="4"/>
                    <a:pt x="24" y="2"/>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任意多边形: 形状 53"/>
            <p:cNvSpPr/>
            <p:nvPr/>
          </p:nvSpPr>
          <p:spPr bwMode="auto">
            <a:xfrm>
              <a:off x="3471" y="1684"/>
              <a:ext cx="75" cy="19"/>
            </a:xfrm>
            <a:custGeom>
              <a:avLst/>
              <a:gdLst>
                <a:gd name="T0" fmla="*/ 32 w 32"/>
                <a:gd name="T1" fmla="*/ 4 h 8"/>
                <a:gd name="T2" fmla="*/ 32 w 32"/>
                <a:gd name="T3" fmla="*/ 0 h 8"/>
                <a:gd name="T4" fmla="*/ 0 w 32"/>
                <a:gd name="T5" fmla="*/ 0 h 8"/>
                <a:gd name="T6" fmla="*/ 0 w 32"/>
                <a:gd name="T7" fmla="*/ 4 h 8"/>
                <a:gd name="T8" fmla="*/ 0 w 32"/>
                <a:gd name="T9" fmla="*/ 8 h 8"/>
                <a:gd name="T10" fmla="*/ 32 w 32"/>
                <a:gd name="T11" fmla="*/ 8 h 8"/>
                <a:gd name="T12" fmla="*/ 32 w 32"/>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32" y="4"/>
                  </a:moveTo>
                  <a:cubicBezTo>
                    <a:pt x="32" y="3"/>
                    <a:pt x="32" y="1"/>
                    <a:pt x="32" y="0"/>
                  </a:cubicBezTo>
                  <a:cubicBezTo>
                    <a:pt x="0" y="0"/>
                    <a:pt x="0" y="0"/>
                    <a:pt x="0" y="0"/>
                  </a:cubicBezTo>
                  <a:cubicBezTo>
                    <a:pt x="0" y="1"/>
                    <a:pt x="0" y="3"/>
                    <a:pt x="0" y="4"/>
                  </a:cubicBezTo>
                  <a:cubicBezTo>
                    <a:pt x="0" y="5"/>
                    <a:pt x="0" y="7"/>
                    <a:pt x="0" y="8"/>
                  </a:cubicBezTo>
                  <a:cubicBezTo>
                    <a:pt x="32" y="8"/>
                    <a:pt x="32" y="8"/>
                    <a:pt x="32" y="8"/>
                  </a:cubicBezTo>
                  <a:cubicBezTo>
                    <a:pt x="32" y="7"/>
                    <a:pt x="32" y="5"/>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任意多边形: 形状 54"/>
            <p:cNvSpPr/>
            <p:nvPr/>
          </p:nvSpPr>
          <p:spPr bwMode="auto">
            <a:xfrm>
              <a:off x="4224" y="1684"/>
              <a:ext cx="76" cy="19"/>
            </a:xfrm>
            <a:custGeom>
              <a:avLst/>
              <a:gdLst>
                <a:gd name="T0" fmla="*/ 0 w 32"/>
                <a:gd name="T1" fmla="*/ 4 h 8"/>
                <a:gd name="T2" fmla="*/ 0 w 32"/>
                <a:gd name="T3" fmla="*/ 8 h 8"/>
                <a:gd name="T4" fmla="*/ 32 w 32"/>
                <a:gd name="T5" fmla="*/ 8 h 8"/>
                <a:gd name="T6" fmla="*/ 32 w 32"/>
                <a:gd name="T7" fmla="*/ 4 h 8"/>
                <a:gd name="T8" fmla="*/ 32 w 32"/>
                <a:gd name="T9" fmla="*/ 0 h 8"/>
                <a:gd name="T10" fmla="*/ 0 w 32"/>
                <a:gd name="T11" fmla="*/ 0 h 8"/>
                <a:gd name="T12" fmla="*/ 0 w 32"/>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0" y="4"/>
                  </a:moveTo>
                  <a:cubicBezTo>
                    <a:pt x="0" y="5"/>
                    <a:pt x="0" y="7"/>
                    <a:pt x="0" y="8"/>
                  </a:cubicBezTo>
                  <a:cubicBezTo>
                    <a:pt x="32" y="8"/>
                    <a:pt x="32" y="8"/>
                    <a:pt x="32" y="8"/>
                  </a:cubicBezTo>
                  <a:cubicBezTo>
                    <a:pt x="32" y="7"/>
                    <a:pt x="32" y="5"/>
                    <a:pt x="32" y="4"/>
                  </a:cubicBezTo>
                  <a:cubicBezTo>
                    <a:pt x="32" y="3"/>
                    <a:pt x="32" y="1"/>
                    <a:pt x="32" y="0"/>
                  </a:cubicBezTo>
                  <a:cubicBezTo>
                    <a:pt x="0" y="0"/>
                    <a:pt x="0" y="0"/>
                    <a:pt x="0" y="0"/>
                  </a:cubicBezTo>
                  <a:cubicBezTo>
                    <a:pt x="0" y="1"/>
                    <a:pt x="0"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任意多边形: 形状 55"/>
            <p:cNvSpPr/>
            <p:nvPr/>
          </p:nvSpPr>
          <p:spPr bwMode="auto">
            <a:xfrm>
              <a:off x="3586" y="1393"/>
              <a:ext cx="67" cy="69"/>
            </a:xfrm>
            <a:custGeom>
              <a:avLst/>
              <a:gdLst>
                <a:gd name="T0" fmla="*/ 28 w 28"/>
                <a:gd name="T1" fmla="*/ 23 h 29"/>
                <a:gd name="T2" fmla="*/ 6 w 28"/>
                <a:gd name="T3" fmla="*/ 0 h 29"/>
                <a:gd name="T4" fmla="*/ 0 w 28"/>
                <a:gd name="T5" fmla="*/ 6 h 29"/>
                <a:gd name="T6" fmla="*/ 22 w 28"/>
                <a:gd name="T7" fmla="*/ 29 h 29"/>
                <a:gd name="T8" fmla="*/ 28 w 28"/>
                <a:gd name="T9" fmla="*/ 23 h 29"/>
              </a:gdLst>
              <a:ahLst/>
              <a:cxnLst>
                <a:cxn ang="0">
                  <a:pos x="T0" y="T1"/>
                </a:cxn>
                <a:cxn ang="0">
                  <a:pos x="T2" y="T3"/>
                </a:cxn>
                <a:cxn ang="0">
                  <a:pos x="T4" y="T5"/>
                </a:cxn>
                <a:cxn ang="0">
                  <a:pos x="T6" y="T7"/>
                </a:cxn>
                <a:cxn ang="0">
                  <a:pos x="T8" y="T9"/>
                </a:cxn>
              </a:cxnLst>
              <a:rect l="0" t="0" r="r" b="b"/>
              <a:pathLst>
                <a:path w="28" h="29">
                  <a:moveTo>
                    <a:pt x="28" y="23"/>
                  </a:moveTo>
                  <a:cubicBezTo>
                    <a:pt x="6" y="0"/>
                    <a:pt x="6" y="0"/>
                    <a:pt x="6" y="0"/>
                  </a:cubicBezTo>
                  <a:cubicBezTo>
                    <a:pt x="4" y="2"/>
                    <a:pt x="2" y="4"/>
                    <a:pt x="0" y="6"/>
                  </a:cubicBezTo>
                  <a:cubicBezTo>
                    <a:pt x="22" y="29"/>
                    <a:pt x="22" y="29"/>
                    <a:pt x="22" y="29"/>
                  </a:cubicBezTo>
                  <a:cubicBezTo>
                    <a:pt x="24" y="27"/>
                    <a:pt x="26" y="25"/>
                    <a:pt x="2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任意多边形: 形状 56"/>
            <p:cNvSpPr/>
            <p:nvPr/>
          </p:nvSpPr>
          <p:spPr bwMode="auto">
            <a:xfrm>
              <a:off x="4118" y="1925"/>
              <a:ext cx="66" cy="68"/>
            </a:xfrm>
            <a:custGeom>
              <a:avLst/>
              <a:gdLst>
                <a:gd name="T0" fmla="*/ 0 w 28"/>
                <a:gd name="T1" fmla="*/ 6 h 29"/>
                <a:gd name="T2" fmla="*/ 22 w 28"/>
                <a:gd name="T3" fmla="*/ 29 h 29"/>
                <a:gd name="T4" fmla="*/ 28 w 28"/>
                <a:gd name="T5" fmla="*/ 23 h 29"/>
                <a:gd name="T6" fmla="*/ 6 w 28"/>
                <a:gd name="T7" fmla="*/ 0 h 29"/>
                <a:gd name="T8" fmla="*/ 0 w 28"/>
                <a:gd name="T9" fmla="*/ 6 h 29"/>
              </a:gdLst>
              <a:ahLst/>
              <a:cxnLst>
                <a:cxn ang="0">
                  <a:pos x="T0" y="T1"/>
                </a:cxn>
                <a:cxn ang="0">
                  <a:pos x="T2" y="T3"/>
                </a:cxn>
                <a:cxn ang="0">
                  <a:pos x="T4" y="T5"/>
                </a:cxn>
                <a:cxn ang="0">
                  <a:pos x="T6" y="T7"/>
                </a:cxn>
                <a:cxn ang="0">
                  <a:pos x="T8" y="T9"/>
                </a:cxn>
              </a:cxnLst>
              <a:rect l="0" t="0" r="r" b="b"/>
              <a:pathLst>
                <a:path w="28" h="29">
                  <a:moveTo>
                    <a:pt x="0" y="6"/>
                  </a:moveTo>
                  <a:cubicBezTo>
                    <a:pt x="22" y="29"/>
                    <a:pt x="22" y="29"/>
                    <a:pt x="22" y="29"/>
                  </a:cubicBezTo>
                  <a:cubicBezTo>
                    <a:pt x="24" y="27"/>
                    <a:pt x="26" y="25"/>
                    <a:pt x="28" y="23"/>
                  </a:cubicBezTo>
                  <a:cubicBezTo>
                    <a:pt x="6" y="0"/>
                    <a:pt x="6" y="0"/>
                    <a:pt x="6" y="0"/>
                  </a:cubicBezTo>
                  <a:cubicBezTo>
                    <a:pt x="4" y="2"/>
                    <a:pt x="2" y="4"/>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cxnSp>
        <p:nvCxnSpPr>
          <p:cNvPr id="17" name="直接连接符 16"/>
          <p:cNvCxnSpPr/>
          <p:nvPr/>
        </p:nvCxnSpPr>
        <p:spPr>
          <a:xfrm>
            <a:off x="2756372" y="2273072"/>
            <a:ext cx="745052" cy="0"/>
          </a:xfrm>
          <a:prstGeom prst="line">
            <a:avLst/>
          </a:prstGeom>
          <a:ln w="12700">
            <a:solidFill>
              <a:srgbClr val="AA0000"/>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2035669" y="1978966"/>
            <a:ext cx="632644" cy="632644"/>
          </a:xfrm>
          <a:prstGeom prst="ellipse">
            <a:avLst/>
          </a:prstGeom>
          <a:solidFill>
            <a:srgbClr val="A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6457298" y="1978966"/>
            <a:ext cx="632644" cy="632644"/>
          </a:xfrm>
          <a:prstGeom prst="ellipse">
            <a:avLst/>
          </a:prstGeom>
          <a:solidFill>
            <a:srgbClr val="A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5616097" y="2273072"/>
            <a:ext cx="745052" cy="0"/>
          </a:xfrm>
          <a:prstGeom prst="line">
            <a:avLst/>
          </a:prstGeom>
          <a:ln w="12700">
            <a:solidFill>
              <a:srgbClr val="AA0000"/>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bwMode="auto">
          <a:xfrm>
            <a:off x="3776175" y="2122182"/>
            <a:ext cx="1618147" cy="369332"/>
          </a:xfrm>
          <a:prstGeom prst="rect">
            <a:avLst/>
          </a:prstGeom>
          <a:noFill/>
        </p:spPr>
        <p:txBody>
          <a:bodyPr wrap="square">
            <a:spAutoFit/>
          </a:bodyPr>
          <a:lstStyle/>
          <a:p>
            <a:pPr lvl="0" algn="ctr" fontAlgn="base">
              <a:spcBef>
                <a:spcPct val="0"/>
              </a:spcBef>
              <a:spcAft>
                <a:spcPct val="0"/>
              </a:spcAft>
              <a:defRPr/>
            </a:pPr>
            <a:r>
              <a:rPr lang="zh-CN" altLang="en-US" b="1" spc="75" dirty="0">
                <a:solidFill>
                  <a:srgbClr val="AA0000"/>
                </a:solidFill>
                <a:latin typeface="微软雅黑" panose="020B0503020204020204" pitchFamily="34" charset="-122"/>
                <a:ea typeface="微软雅黑" panose="020B0503020204020204" pitchFamily="34" charset="-122"/>
              </a:rPr>
              <a:t>表达的技巧</a:t>
            </a:r>
            <a:endParaRPr lang="zh-CN" altLang="en-US" b="1" spc="75" dirty="0">
              <a:solidFill>
                <a:srgbClr val="AA0000"/>
              </a:solidFill>
              <a:latin typeface="微软雅黑" panose="020B0503020204020204" pitchFamily="34" charset="-122"/>
              <a:ea typeface="微软雅黑" panose="020B0503020204020204" pitchFamily="34" charset="-122"/>
            </a:endParaRPr>
          </a:p>
        </p:txBody>
      </p:sp>
      <p:grpSp>
        <p:nvGrpSpPr>
          <p:cNvPr id="88" name="组合 87"/>
          <p:cNvGrpSpPr/>
          <p:nvPr/>
        </p:nvGrpSpPr>
        <p:grpSpPr>
          <a:xfrm>
            <a:off x="6532035" y="2064854"/>
            <a:ext cx="481610" cy="454415"/>
            <a:chOff x="3098700" y="5569159"/>
            <a:chExt cx="642147" cy="605886"/>
          </a:xfrm>
          <a:solidFill>
            <a:schemeClr val="bg1"/>
          </a:solidFill>
        </p:grpSpPr>
        <p:sp>
          <p:nvSpPr>
            <p:cNvPr id="89"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0"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1"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2"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3"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94" name="组合 93"/>
          <p:cNvGrpSpPr/>
          <p:nvPr/>
        </p:nvGrpSpPr>
        <p:grpSpPr>
          <a:xfrm>
            <a:off x="2220145" y="2078541"/>
            <a:ext cx="387965" cy="435313"/>
            <a:chOff x="3199776" y="780891"/>
            <a:chExt cx="470261" cy="527652"/>
          </a:xfrm>
          <a:solidFill>
            <a:schemeClr val="bg1"/>
          </a:solidFill>
        </p:grpSpPr>
        <p:sp>
          <p:nvSpPr>
            <p:cNvPr id="95" name="Freeform 433"/>
            <p:cNvSpPr>
              <a:spLocks noEditPoints="1"/>
            </p:cNvSpPr>
            <p:nvPr/>
          </p:nvSpPr>
          <p:spPr bwMode="auto">
            <a:xfrm>
              <a:off x="3262591" y="927080"/>
              <a:ext cx="64814" cy="65671"/>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close/>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6" name="Freeform 434"/>
            <p:cNvSpPr>
              <a:spLocks noEditPoints="1"/>
            </p:cNvSpPr>
            <p:nvPr/>
          </p:nvSpPr>
          <p:spPr bwMode="auto">
            <a:xfrm>
              <a:off x="3367094" y="867120"/>
              <a:ext cx="140479" cy="141621"/>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close/>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7" name="Freeform 435"/>
            <p:cNvSpPr>
              <a:spLocks noEditPoints="1"/>
            </p:cNvSpPr>
            <p:nvPr/>
          </p:nvSpPr>
          <p:spPr bwMode="auto">
            <a:xfrm>
              <a:off x="3282007" y="1022446"/>
              <a:ext cx="89941" cy="9108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close/>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8" name="Freeform 436"/>
            <p:cNvSpPr>
              <a:spLocks noEditPoints="1"/>
            </p:cNvSpPr>
            <p:nvPr/>
          </p:nvSpPr>
          <p:spPr bwMode="auto">
            <a:xfrm>
              <a:off x="3199776" y="780891"/>
              <a:ext cx="470261" cy="527652"/>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close/>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close/>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close/>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sp>
        <p:nvSpPr>
          <p:cNvPr id="7" name="圆角矩形 6"/>
          <p:cNvSpPr/>
          <p:nvPr/>
        </p:nvSpPr>
        <p:spPr>
          <a:xfrm>
            <a:off x="1400005" y="2863644"/>
            <a:ext cx="1903972" cy="330445"/>
          </a:xfrm>
          <a:prstGeom prst="roundRect">
            <a:avLst>
              <a:gd name="adj" fmla="val 50000"/>
            </a:avLst>
          </a:prstGeom>
          <a:solidFill>
            <a:srgbClr val="A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圆角矩形 104"/>
          <p:cNvSpPr/>
          <p:nvPr/>
        </p:nvSpPr>
        <p:spPr>
          <a:xfrm>
            <a:off x="5821634" y="2863644"/>
            <a:ext cx="1903972" cy="330445"/>
          </a:xfrm>
          <a:prstGeom prst="roundRect">
            <a:avLst>
              <a:gd name="adj" fmla="val 50000"/>
            </a:avLst>
          </a:prstGeom>
          <a:solidFill>
            <a:srgbClr val="A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9" name="组合 98"/>
          <p:cNvGrpSpPr/>
          <p:nvPr/>
        </p:nvGrpSpPr>
        <p:grpSpPr>
          <a:xfrm>
            <a:off x="1353353" y="2857089"/>
            <a:ext cx="2001413" cy="1731464"/>
            <a:chOff x="2010054" y="3494218"/>
            <a:chExt cx="2668550" cy="2308622"/>
          </a:xfrm>
        </p:grpSpPr>
        <p:sp>
          <p:nvSpPr>
            <p:cNvPr id="100" name="文本框 99"/>
            <p:cNvSpPr txBox="1"/>
            <p:nvPr/>
          </p:nvSpPr>
          <p:spPr bwMode="auto">
            <a:xfrm>
              <a:off x="2010054" y="4276265"/>
              <a:ext cx="2492354" cy="1526575"/>
            </a:xfrm>
            <a:prstGeom prst="rect">
              <a:avLst/>
            </a:prstGeom>
            <a:noFill/>
          </p:spPr>
          <p:txBody>
            <a:bodyPr wrap="square">
              <a:spAutoFit/>
            </a:bodyPr>
            <a:lstStyle/>
            <a:p>
              <a:pPr lvl="0" fontAlgn="base">
                <a:lnSpc>
                  <a:spcPct val="125000"/>
                </a:lnSpc>
                <a:spcBef>
                  <a:spcPct val="0"/>
                </a:spcBef>
                <a:spcAft>
                  <a:spcPct val="0"/>
                </a:spcAft>
                <a:defRPr/>
              </a:pPr>
              <a:r>
                <a:rPr lang="zh-CN" altLang="en-US" sz="1400" dirty="0">
                  <a:solidFill>
                    <a:schemeClr val="bg1"/>
                  </a:solidFill>
                  <a:latin typeface="微软雅黑" panose="020B0503020204020204" pitchFamily="34" charset="-122"/>
                  <a:ea typeface="微软雅黑" panose="020B0503020204020204" pitchFamily="34" charset="-122"/>
                  <a:cs typeface="Lato Light" charset="0"/>
                  <a:sym typeface="Lato Light" charset="0"/>
                </a:rPr>
                <a:t>用一定理由表达你的观点和意见，应有足够说服力以引起他人重视。</a:t>
              </a:r>
              <a:endParaRPr lang="zh-CN" altLang="en-US" sz="14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01" name="文本框 100"/>
            <p:cNvSpPr txBox="1"/>
            <p:nvPr/>
          </p:nvSpPr>
          <p:spPr bwMode="auto">
            <a:xfrm>
              <a:off x="2079966" y="3494218"/>
              <a:ext cx="2598638" cy="389851"/>
            </a:xfrm>
            <a:prstGeom prst="rect">
              <a:avLst/>
            </a:prstGeom>
            <a:noFill/>
          </p:spPr>
          <p:txBody>
            <a:bodyPr wrap="square">
              <a:spAutoFit/>
            </a:bodyPr>
            <a:lstStyle/>
            <a:p>
              <a:pPr lvl="0" algn="ctr" fontAlgn="base">
                <a:spcBef>
                  <a:spcPct val="0"/>
                </a:spcBef>
                <a:spcAft>
                  <a:spcPct val="0"/>
                </a:spcAft>
                <a:defRPr/>
              </a:pPr>
              <a:r>
                <a:rPr lang="zh-CN" altLang="en-US" sz="1300" spc="75" dirty="0">
                  <a:solidFill>
                    <a:schemeClr val="bg1"/>
                  </a:solidFill>
                  <a:latin typeface="微软雅黑" panose="020B0503020204020204" pitchFamily="34" charset="-122"/>
                  <a:ea typeface="微软雅黑" panose="020B0503020204020204" pitchFamily="34" charset="-122"/>
                </a:rPr>
                <a:t>表达观点和意见定义</a:t>
              </a:r>
              <a:endParaRPr lang="zh-CN" altLang="en-US" sz="1300" spc="75" dirty="0">
                <a:solidFill>
                  <a:schemeClr val="bg1"/>
                </a:solidFill>
                <a:latin typeface="微软雅黑" panose="020B0503020204020204" pitchFamily="34" charset="-122"/>
                <a:ea typeface="微软雅黑" panose="020B0503020204020204" pitchFamily="34" charset="-122"/>
              </a:endParaRPr>
            </a:p>
          </p:txBody>
        </p:sp>
      </p:grpSp>
      <p:grpSp>
        <p:nvGrpSpPr>
          <p:cNvPr id="102" name="组合 101"/>
          <p:cNvGrpSpPr/>
          <p:nvPr/>
        </p:nvGrpSpPr>
        <p:grpSpPr>
          <a:xfrm>
            <a:off x="5897521" y="2863643"/>
            <a:ext cx="1779754" cy="1731806"/>
            <a:chOff x="2282295" y="3790547"/>
            <a:chExt cx="2373005" cy="2309076"/>
          </a:xfrm>
        </p:grpSpPr>
        <p:sp>
          <p:nvSpPr>
            <p:cNvPr id="103" name="文本框 102"/>
            <p:cNvSpPr txBox="1"/>
            <p:nvPr/>
          </p:nvSpPr>
          <p:spPr bwMode="auto">
            <a:xfrm>
              <a:off x="2282295" y="4540221"/>
              <a:ext cx="2275229" cy="1559402"/>
            </a:xfrm>
            <a:prstGeom prst="rect">
              <a:avLst/>
            </a:prstGeom>
            <a:noFill/>
          </p:spPr>
          <p:txBody>
            <a:bodyPr wrap="square">
              <a:spAutoFit/>
            </a:bodyPr>
            <a:lstStyle/>
            <a:p>
              <a:pPr lvl="0" fontAlgn="base">
                <a:lnSpc>
                  <a:spcPct val="125000"/>
                </a:lnSpc>
                <a:spcBef>
                  <a:spcPct val="0"/>
                </a:spcBef>
                <a:spcAft>
                  <a:spcPct val="0"/>
                </a:spcAft>
                <a:defRPr/>
              </a:pPr>
              <a:r>
                <a:rPr lang="zh-CN" altLang="en-US" sz="1400" dirty="0">
                  <a:solidFill>
                    <a:schemeClr val="bg1"/>
                  </a:solidFill>
                  <a:latin typeface="微软雅黑" panose="020B0503020204020204" pitchFamily="34" charset="-122"/>
                  <a:ea typeface="微软雅黑" panose="020B0503020204020204" pitchFamily="34" charset="-122"/>
                  <a:cs typeface="Lato Light" charset="0"/>
                  <a:sym typeface="Lato Light" charset="0"/>
                </a:rPr>
                <a:t>对你的观点、意见、想法、建议、提议等的清晰简洁的表述。</a:t>
              </a:r>
              <a:endParaRPr lang="zh-CN" altLang="en-US" sz="14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04" name="文本框 103"/>
            <p:cNvSpPr txBox="1"/>
            <p:nvPr/>
          </p:nvSpPr>
          <p:spPr bwMode="auto">
            <a:xfrm>
              <a:off x="2282295" y="3790547"/>
              <a:ext cx="2373005" cy="410369"/>
            </a:xfrm>
            <a:prstGeom prst="rect">
              <a:avLst/>
            </a:prstGeom>
            <a:noFill/>
          </p:spPr>
          <p:txBody>
            <a:bodyPr wrap="square">
              <a:spAutoFit/>
            </a:bodyPr>
            <a:lstStyle/>
            <a:p>
              <a:pPr lvl="0" algn="ctr" fontAlgn="base">
                <a:spcBef>
                  <a:spcPct val="0"/>
                </a:spcBef>
                <a:spcAft>
                  <a:spcPct val="0"/>
                </a:spcAft>
                <a:defRPr/>
              </a:pPr>
              <a:r>
                <a:rPr lang="zh-CN" altLang="en-US" sz="1400" spc="75" dirty="0">
                  <a:solidFill>
                    <a:schemeClr val="bg1"/>
                  </a:solidFill>
                  <a:latin typeface="微软雅黑" panose="020B0503020204020204" pitchFamily="34" charset="-122"/>
                  <a:ea typeface="微软雅黑" panose="020B0503020204020204" pitchFamily="34" charset="-122"/>
                </a:rPr>
                <a:t>风格的组成</a:t>
              </a:r>
              <a:endParaRPr lang="zh-CN" altLang="en-US" sz="1400" spc="7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ppt_x</p:attrName>
                                        </p:attrNameLst>
                                      </p:cBhvr>
                                      <p:tavLst>
                                        <p:tav tm="0">
                                          <p:val>
                                            <p:strVal val="#ppt_x-#ppt_w*1.125000"/>
                                          </p:val>
                                        </p:tav>
                                        <p:tav tm="100000">
                                          <p:val>
                                            <p:strVal val="#ppt_x"/>
                                          </p:val>
                                        </p:tav>
                                      </p:tavLst>
                                    </p:anim>
                                    <p:animEffect transition="in" filter="wipe(righ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1000"/>
                                        <p:tgtEl>
                                          <p:spTgt spid="59"/>
                                        </p:tgtEl>
                                      </p:cBhvr>
                                    </p:animEffect>
                                    <p:anim calcmode="lin" valueType="num">
                                      <p:cBhvr>
                                        <p:cTn id="21" dur="1000" fill="hold"/>
                                        <p:tgtEl>
                                          <p:spTgt spid="59"/>
                                        </p:tgtEl>
                                        <p:attrNameLst>
                                          <p:attrName>ppt_x</p:attrName>
                                        </p:attrNameLst>
                                      </p:cBhvr>
                                      <p:tavLst>
                                        <p:tav tm="0">
                                          <p:val>
                                            <p:strVal val="#ppt_x"/>
                                          </p:val>
                                        </p:tav>
                                        <p:tav tm="100000">
                                          <p:val>
                                            <p:strVal val="#ppt_x"/>
                                          </p:val>
                                        </p:tav>
                                      </p:tavLst>
                                    </p:anim>
                                    <p:anim calcmode="lin" valueType="num">
                                      <p:cBhvr>
                                        <p:cTn id="22" dur="1000" fill="hold"/>
                                        <p:tgtEl>
                                          <p:spTgt spid="59"/>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barn(outVertical)">
                                      <p:cBhvr>
                                        <p:cTn id="26" dur="500"/>
                                        <p:tgtEl>
                                          <p:spTgt spid="94"/>
                                        </p:tgtEl>
                                      </p:cBhvr>
                                    </p:animEffect>
                                  </p:childTnLst>
                                </p:cTn>
                              </p:par>
                              <p:par>
                                <p:cTn id="27" presetID="16" presetClass="entr" presetSubtype="37" fill="hold" nodeType="with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barn(outVertical)">
                                      <p:cBhvr>
                                        <p:cTn id="29" dur="500"/>
                                        <p:tgtEl>
                                          <p:spTgt spid="88"/>
                                        </p:tgtEl>
                                      </p:cBhvr>
                                    </p:animEffect>
                                  </p:childTnLst>
                                </p:cTn>
                              </p:par>
                              <p:par>
                                <p:cTn id="30" presetID="16" presetClass="entr" presetSubtype="37"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outVertical)">
                                      <p:cBhvr>
                                        <p:cTn id="32" dur="500"/>
                                        <p:tgtEl>
                                          <p:spTgt spid="11"/>
                                        </p:tgtEl>
                                      </p:cBhvr>
                                    </p:animEffect>
                                  </p:childTnLst>
                                </p:cTn>
                              </p:par>
                              <p:par>
                                <p:cTn id="33" presetID="16" presetClass="entr" presetSubtype="37"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outVertical)">
                                      <p:cBhvr>
                                        <p:cTn id="35" dur="500"/>
                                        <p:tgtEl>
                                          <p:spTgt spid="17"/>
                                        </p:tgtEl>
                                      </p:cBhvr>
                                    </p:animEffect>
                                  </p:childTnLst>
                                </p:cTn>
                              </p:par>
                              <p:par>
                                <p:cTn id="36" presetID="16" presetClass="entr" presetSubtype="37"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outVertical)">
                                      <p:cBhvr>
                                        <p:cTn id="38" dur="500"/>
                                        <p:tgtEl>
                                          <p:spTgt spid="4"/>
                                        </p:tgtEl>
                                      </p:cBhvr>
                                    </p:animEffect>
                                  </p:childTnLst>
                                </p:cTn>
                              </p:par>
                              <p:par>
                                <p:cTn id="39" presetID="16" presetClass="entr" presetSubtype="37" fill="hold" grpId="0" nodeType="with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barn(outVertical)">
                                      <p:cBhvr>
                                        <p:cTn id="41" dur="500"/>
                                        <p:tgtEl>
                                          <p:spTgt spid="71"/>
                                        </p:tgtEl>
                                      </p:cBhvr>
                                    </p:animEffect>
                                  </p:childTnLst>
                                </p:cTn>
                              </p:par>
                              <p:par>
                                <p:cTn id="42" presetID="16" presetClass="entr" presetSubtype="37"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outVertical)">
                                      <p:cBhvr>
                                        <p:cTn id="44" dur="500"/>
                                        <p:tgtEl>
                                          <p:spTgt spid="18"/>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outVertical)">
                                      <p:cBhvr>
                                        <p:cTn id="47" dur="500"/>
                                        <p:tgtEl>
                                          <p:spTgt spid="7"/>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105"/>
                                        </p:tgtEl>
                                        <p:attrNameLst>
                                          <p:attrName>style.visibility</p:attrName>
                                        </p:attrNameLst>
                                      </p:cBhvr>
                                      <p:to>
                                        <p:strVal val="visible"/>
                                      </p:to>
                                    </p:set>
                                    <p:animEffect transition="in" filter="barn(outVertical)">
                                      <p:cBhvr>
                                        <p:cTn id="50" dur="500"/>
                                        <p:tgtEl>
                                          <p:spTgt spid="105"/>
                                        </p:tgtEl>
                                      </p:cBhvr>
                                    </p:animEffect>
                                  </p:childTnLst>
                                </p:cTn>
                              </p:par>
                              <p:par>
                                <p:cTn id="51" presetID="16" presetClass="entr" presetSubtype="37" fill="hold" nodeType="withEffect">
                                  <p:stCondLst>
                                    <p:cond delay="0"/>
                                  </p:stCondLst>
                                  <p:childTnLst>
                                    <p:set>
                                      <p:cBhvr>
                                        <p:cTn id="52" dur="1" fill="hold">
                                          <p:stCondLst>
                                            <p:cond delay="0"/>
                                          </p:stCondLst>
                                        </p:cTn>
                                        <p:tgtEl>
                                          <p:spTgt spid="99"/>
                                        </p:tgtEl>
                                        <p:attrNameLst>
                                          <p:attrName>style.visibility</p:attrName>
                                        </p:attrNameLst>
                                      </p:cBhvr>
                                      <p:to>
                                        <p:strVal val="visible"/>
                                      </p:to>
                                    </p:set>
                                    <p:animEffect transition="in" filter="barn(outVertical)">
                                      <p:cBhvr>
                                        <p:cTn id="53" dur="500"/>
                                        <p:tgtEl>
                                          <p:spTgt spid="99"/>
                                        </p:tgtEl>
                                      </p:cBhvr>
                                    </p:animEffect>
                                  </p:childTnLst>
                                </p:cTn>
                              </p:par>
                            </p:childTnLst>
                          </p:cTn>
                        </p:par>
                        <p:par>
                          <p:cTn id="54" fill="hold">
                            <p:stCondLst>
                              <p:cond delay="1500"/>
                            </p:stCondLst>
                            <p:childTnLst>
                              <p:par>
                                <p:cTn id="55" presetID="16" presetClass="entr" presetSubtype="37" fill="hold" nodeType="after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barn(outVertical)">
                                      <p:cBhvr>
                                        <p:cTn id="5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animBg="1"/>
      <p:bldP spid="71" grpId="0" animBg="1"/>
      <p:bldP spid="59" grpId="0"/>
      <p:bldP spid="7" grpId="0" animBg="1"/>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89" y="-22622"/>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1964296"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4" name="TextBox 1"/>
          <p:cNvSpPr txBox="1"/>
          <p:nvPr/>
        </p:nvSpPr>
        <p:spPr>
          <a:xfrm>
            <a:off x="2684376" y="285450"/>
            <a:ext cx="3744416" cy="396134"/>
          </a:xfrm>
          <a:prstGeom prst="rect">
            <a:avLst/>
          </a:prstGeom>
          <a:noFill/>
        </p:spPr>
        <p:txBody>
          <a:bodyPr wrap="square" rtlCol="0">
            <a:spAutoFit/>
          </a:bodyPr>
          <a:lstStyle/>
          <a:p>
            <a:pPr algn="ctr" defTabSz="431800">
              <a:lnSpc>
                <a:spcPct val="120000"/>
              </a:lnSpc>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言语表达要决</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5" name="直接连接符 14"/>
          <p:cNvCxnSpPr/>
          <p:nvPr/>
        </p:nvCxnSpPr>
        <p:spPr>
          <a:xfrm flipH="1">
            <a:off x="5708712"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6228184" y="1870823"/>
            <a:ext cx="1443566" cy="1224782"/>
            <a:chOff x="9224782" y="2628163"/>
            <a:chExt cx="2397222" cy="2093640"/>
          </a:xfrm>
        </p:grpSpPr>
        <p:grpSp>
          <p:nvGrpSpPr>
            <p:cNvPr id="9" name="组合 8"/>
            <p:cNvGrpSpPr/>
            <p:nvPr/>
          </p:nvGrpSpPr>
          <p:grpSpPr>
            <a:xfrm>
              <a:off x="9224782" y="2628163"/>
              <a:ext cx="2397222" cy="2093640"/>
              <a:chOff x="9224782" y="2628163"/>
              <a:chExt cx="2397222" cy="2093640"/>
            </a:xfrm>
          </p:grpSpPr>
          <p:grpSp>
            <p:nvGrpSpPr>
              <p:cNvPr id="11" name="组合 10"/>
              <p:cNvGrpSpPr/>
              <p:nvPr/>
            </p:nvGrpSpPr>
            <p:grpSpPr>
              <a:xfrm>
                <a:off x="9224782" y="2628163"/>
                <a:ext cx="2397222" cy="2093640"/>
                <a:chOff x="1511944" y="2420246"/>
                <a:chExt cx="2627152" cy="2294453"/>
              </a:xfrm>
              <a:effectLst>
                <a:outerShdw blurRad="203200" dist="38100" dir="3780000" sx="103000" sy="103000" algn="t" rotWithShape="0">
                  <a:prstClr val="black">
                    <a:alpha val="25000"/>
                  </a:prstClr>
                </a:outerShdw>
              </a:effectLst>
            </p:grpSpPr>
            <p:sp>
              <p:nvSpPr>
                <p:cNvPr id="1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solidFill>
                      <a:srgbClr val="AA0000"/>
                    </a:solidFill>
                  </a:endParaRPr>
                </a:p>
              </p:txBody>
            </p:sp>
            <p:sp>
              <p:nvSpPr>
                <p:cNvPr id="1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solidFill>
                      <a:srgbClr val="AA0000"/>
                    </a:solidFill>
                  </a:endParaRPr>
                </a:p>
              </p:txBody>
            </p:sp>
          </p:grpSp>
          <p:sp>
            <p:nvSpPr>
              <p:cNvPr id="12" name="Freeform 7"/>
              <p:cNvSpPr/>
              <p:nvPr/>
            </p:nvSpPr>
            <p:spPr bwMode="auto">
              <a:xfrm>
                <a:off x="9536465" y="287211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AA0000"/>
              </a:solidFill>
              <a:ln w="7938" cap="flat">
                <a:noFill/>
                <a:prstDash val="solid"/>
                <a:miter lim="800000"/>
              </a:ln>
              <a:effectLst>
                <a:innerShdw blurRad="152400">
                  <a:schemeClr val="tx1">
                    <a:lumMod val="65000"/>
                    <a:lumOff val="35000"/>
                    <a:alpha val="41000"/>
                  </a:schemeClr>
                </a:innerShdw>
              </a:effectLst>
            </p:spPr>
            <p:txBody>
              <a:bodyPr vert="horz" wrap="square" lIns="91440" tIns="45720" rIns="91440" bIns="45720" numCol="1" anchor="t" anchorCtr="0" compatLnSpc="1"/>
              <a:lstStyle/>
              <a:p>
                <a:endParaRPr lang="zh-CN" altLang="en-US">
                  <a:solidFill>
                    <a:srgbClr val="AA0000"/>
                  </a:solidFill>
                </a:endParaRPr>
              </a:p>
            </p:txBody>
          </p:sp>
        </p:grpSp>
        <p:sp>
          <p:nvSpPr>
            <p:cNvPr id="10" name="TextBox 78"/>
            <p:cNvSpPr txBox="1"/>
            <p:nvPr/>
          </p:nvSpPr>
          <p:spPr>
            <a:xfrm>
              <a:off x="9963058" y="3196136"/>
              <a:ext cx="1010286" cy="894391"/>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05</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3907568" y="1877297"/>
            <a:ext cx="1443566" cy="1224782"/>
            <a:chOff x="5553262" y="2638733"/>
            <a:chExt cx="2397222" cy="2093640"/>
          </a:xfrm>
        </p:grpSpPr>
        <p:grpSp>
          <p:nvGrpSpPr>
            <p:cNvPr id="18" name="组合 17"/>
            <p:cNvGrpSpPr/>
            <p:nvPr/>
          </p:nvGrpSpPr>
          <p:grpSpPr>
            <a:xfrm>
              <a:off x="5553262" y="2638733"/>
              <a:ext cx="2397222" cy="2093640"/>
              <a:chOff x="5553262" y="2638733"/>
              <a:chExt cx="2397222" cy="2093640"/>
            </a:xfrm>
          </p:grpSpPr>
          <p:grpSp>
            <p:nvGrpSpPr>
              <p:cNvPr id="20" name="组合 19"/>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22"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solidFill>
                      <a:srgbClr val="AA0000"/>
                    </a:solidFill>
                  </a:endParaRPr>
                </a:p>
              </p:txBody>
            </p:sp>
            <p:sp>
              <p:nvSpPr>
                <p:cNvPr id="23"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solidFill>
                      <a:srgbClr val="AA0000"/>
                    </a:solidFill>
                  </a:endParaRPr>
                </a:p>
              </p:txBody>
            </p:sp>
          </p:grpSp>
          <p:sp>
            <p:nvSpPr>
              <p:cNvPr id="21"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AA0000"/>
              </a:solidFill>
              <a:ln w="7938" cap="flat">
                <a:noFill/>
                <a:prstDash val="solid"/>
                <a:miter lim="800000"/>
              </a:ln>
              <a:effectLst/>
            </p:spPr>
            <p:txBody>
              <a:bodyPr vert="horz" wrap="square" lIns="91440" tIns="45720" rIns="91440" bIns="45720" numCol="1" anchor="t" anchorCtr="0" compatLnSpc="1"/>
              <a:lstStyle/>
              <a:p>
                <a:endParaRPr lang="zh-CN" altLang="en-US" dirty="0">
                  <a:solidFill>
                    <a:srgbClr val="AA0000"/>
                  </a:solidFill>
                </a:endParaRPr>
              </a:p>
            </p:txBody>
          </p:sp>
        </p:grpSp>
        <p:sp>
          <p:nvSpPr>
            <p:cNvPr id="19" name="TextBox 85"/>
            <p:cNvSpPr txBox="1"/>
            <p:nvPr/>
          </p:nvSpPr>
          <p:spPr>
            <a:xfrm>
              <a:off x="6289361" y="3202414"/>
              <a:ext cx="1010286" cy="894391"/>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03</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1561602" y="1851386"/>
            <a:ext cx="1443566" cy="1224782"/>
            <a:chOff x="1881842" y="2656049"/>
            <a:chExt cx="2397222" cy="2093640"/>
          </a:xfrm>
        </p:grpSpPr>
        <p:grpSp>
          <p:nvGrpSpPr>
            <p:cNvPr id="25" name="组合 24"/>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28"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solidFill>
                    <a:srgbClr val="AA0000"/>
                  </a:solidFill>
                </a:endParaRPr>
              </a:p>
            </p:txBody>
          </p:sp>
          <p:sp>
            <p:nvSpPr>
              <p:cNvPr id="29"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solidFill>
                    <a:srgbClr val="AA0000"/>
                  </a:solidFill>
                </a:endParaRPr>
              </a:p>
            </p:txBody>
          </p:sp>
        </p:grpSp>
        <p:sp>
          <p:nvSpPr>
            <p:cNvPr id="26"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AA0000"/>
            </a:solidFill>
            <a:ln w="7938" cap="flat">
              <a:noFill/>
              <a:prstDash val="solid"/>
              <a:miter lim="800000"/>
            </a:ln>
            <a:effectLst/>
          </p:spPr>
          <p:txBody>
            <a:bodyPr vert="horz" wrap="square" lIns="91440" tIns="45720" rIns="91440" bIns="45720" numCol="1" anchor="t" anchorCtr="0" compatLnSpc="1"/>
            <a:lstStyle/>
            <a:p>
              <a:endParaRPr lang="zh-CN" altLang="en-US">
                <a:solidFill>
                  <a:srgbClr val="AA0000"/>
                </a:solidFill>
              </a:endParaRPr>
            </a:p>
          </p:txBody>
        </p:sp>
        <p:sp>
          <p:nvSpPr>
            <p:cNvPr id="27" name="TextBox 93"/>
            <p:cNvSpPr txBox="1"/>
            <p:nvPr/>
          </p:nvSpPr>
          <p:spPr>
            <a:xfrm>
              <a:off x="2324736" y="3264607"/>
              <a:ext cx="1598217" cy="894391"/>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01</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2716440" y="2519335"/>
            <a:ext cx="1443566" cy="1224782"/>
            <a:chOff x="3721944" y="3702869"/>
            <a:chExt cx="2397222" cy="2093640"/>
          </a:xfrm>
        </p:grpSpPr>
        <p:grpSp>
          <p:nvGrpSpPr>
            <p:cNvPr id="31" name="组合 30"/>
            <p:cNvGrpSpPr/>
            <p:nvPr/>
          </p:nvGrpSpPr>
          <p:grpSpPr>
            <a:xfrm>
              <a:off x="3721944" y="3702869"/>
              <a:ext cx="2397222" cy="2093640"/>
              <a:chOff x="3721944" y="3702869"/>
              <a:chExt cx="2397222" cy="2093640"/>
            </a:xfrm>
          </p:grpSpPr>
          <p:grpSp>
            <p:nvGrpSpPr>
              <p:cNvPr id="33" name="组合 32"/>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3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solidFill>
                      <a:srgbClr val="AA0000"/>
                    </a:solidFill>
                  </a:endParaRPr>
                </a:p>
              </p:txBody>
            </p:sp>
            <p:sp>
              <p:nvSpPr>
                <p:cNvPr id="3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solidFill>
                      <a:srgbClr val="AA0000"/>
                    </a:solidFill>
                  </a:endParaRPr>
                </a:p>
              </p:txBody>
            </p:sp>
          </p:grpSp>
          <p:sp>
            <p:nvSpPr>
              <p:cNvPr id="34" name="Freeform 7"/>
              <p:cNvSpPr/>
              <p:nvPr/>
            </p:nvSpPr>
            <p:spPr bwMode="auto">
              <a:xfrm>
                <a:off x="4033627" y="3946819"/>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AA0000"/>
              </a:solidFill>
              <a:ln w="7938" cap="flat">
                <a:noFill/>
                <a:prstDash val="solid"/>
                <a:miter lim="800000"/>
              </a:ln>
              <a:effectLst/>
            </p:spPr>
            <p:txBody>
              <a:bodyPr vert="horz" wrap="square" lIns="91440" tIns="45720" rIns="91440" bIns="45720" numCol="1" anchor="t" anchorCtr="0" compatLnSpc="1"/>
              <a:lstStyle/>
              <a:p>
                <a:endParaRPr lang="zh-CN" altLang="en-US" dirty="0">
                  <a:solidFill>
                    <a:srgbClr val="AA0000"/>
                  </a:solidFill>
                </a:endParaRPr>
              </a:p>
            </p:txBody>
          </p:sp>
        </p:grpSp>
        <p:sp>
          <p:nvSpPr>
            <p:cNvPr id="32" name="TextBox 98"/>
            <p:cNvSpPr txBox="1"/>
            <p:nvPr/>
          </p:nvSpPr>
          <p:spPr>
            <a:xfrm>
              <a:off x="4461464" y="4266275"/>
              <a:ext cx="1221577" cy="894391"/>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02</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5055726" y="2541763"/>
            <a:ext cx="1443566" cy="1224782"/>
            <a:chOff x="7388330" y="3692384"/>
            <a:chExt cx="2397222" cy="2093640"/>
          </a:xfrm>
        </p:grpSpPr>
        <p:grpSp>
          <p:nvGrpSpPr>
            <p:cNvPr id="38" name="组合 37"/>
            <p:cNvGrpSpPr/>
            <p:nvPr/>
          </p:nvGrpSpPr>
          <p:grpSpPr>
            <a:xfrm>
              <a:off x="7388330" y="3692384"/>
              <a:ext cx="2397222" cy="2093640"/>
              <a:chOff x="7388330" y="3692384"/>
              <a:chExt cx="2397222" cy="2093640"/>
            </a:xfrm>
          </p:grpSpPr>
          <p:grpSp>
            <p:nvGrpSpPr>
              <p:cNvPr id="40" name="组合 39"/>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42"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solidFill>
                      <a:srgbClr val="AA0000"/>
                    </a:solidFill>
                  </a:endParaRPr>
                </a:p>
              </p:txBody>
            </p:sp>
            <p:sp>
              <p:nvSpPr>
                <p:cNvPr id="43"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solidFill>
                      <a:srgbClr val="AA0000"/>
                    </a:solidFill>
                  </a:endParaRPr>
                </a:p>
              </p:txBody>
            </p:sp>
          </p:grpSp>
          <p:sp>
            <p:nvSpPr>
              <p:cNvPr id="41" name="Freeform 7"/>
              <p:cNvSpPr/>
              <p:nvPr/>
            </p:nvSpPr>
            <p:spPr bwMode="auto">
              <a:xfrm>
                <a:off x="7700013" y="3936334"/>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AA0000"/>
              </a:solidFill>
              <a:ln w="7938" cap="flat">
                <a:noFill/>
                <a:prstDash val="solid"/>
                <a:miter lim="800000"/>
              </a:ln>
              <a:effectLst/>
            </p:spPr>
            <p:txBody>
              <a:bodyPr vert="horz" wrap="square" lIns="91440" tIns="45720" rIns="91440" bIns="45720" numCol="1" anchor="t" anchorCtr="0" compatLnSpc="1"/>
              <a:lstStyle/>
              <a:p>
                <a:endParaRPr lang="zh-CN" altLang="en-US">
                  <a:solidFill>
                    <a:srgbClr val="AA0000"/>
                  </a:solidFill>
                </a:endParaRPr>
              </a:p>
            </p:txBody>
          </p:sp>
        </p:grpSp>
        <p:sp>
          <p:nvSpPr>
            <p:cNvPr id="39" name="TextBox 105"/>
            <p:cNvSpPr txBox="1"/>
            <p:nvPr/>
          </p:nvSpPr>
          <p:spPr>
            <a:xfrm>
              <a:off x="8078775" y="4280996"/>
              <a:ext cx="1010286" cy="894391"/>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04</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
        <p:nvSpPr>
          <p:cNvPr id="44" name="文本框 43"/>
          <p:cNvSpPr txBox="1"/>
          <p:nvPr/>
        </p:nvSpPr>
        <p:spPr>
          <a:xfrm flipH="1">
            <a:off x="2646299" y="3980610"/>
            <a:ext cx="1696049" cy="422405"/>
          </a:xfrm>
          <a:prstGeom prst="rect">
            <a:avLst/>
          </a:prstGeom>
          <a:noFill/>
        </p:spPr>
        <p:txBody>
          <a:bodyPr wrap="square" lIns="0" tIns="72000" bIns="72000" rtlCol="0" anchor="ctr" anchorCtr="0">
            <a:spAutoFit/>
          </a:bodyPr>
          <a:lstStyle/>
          <a:p>
            <a:pPr lvl="0" algn="ctr">
              <a:defRPr/>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语言表达要真诚</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5" name="文本框 44"/>
          <p:cNvSpPr txBox="1"/>
          <p:nvPr/>
        </p:nvSpPr>
        <p:spPr>
          <a:xfrm flipH="1">
            <a:off x="4693264" y="3962039"/>
            <a:ext cx="2164847" cy="422405"/>
          </a:xfrm>
          <a:prstGeom prst="rect">
            <a:avLst/>
          </a:prstGeom>
          <a:noFill/>
        </p:spPr>
        <p:txBody>
          <a:bodyPr wrap="square" lIns="0" tIns="72000" bIns="72000" rtlCol="0" anchor="ctr" anchorCtr="0">
            <a:spAutoFit/>
          </a:bodyPr>
          <a:lstStyle>
            <a:defPPr>
              <a:defRPr lang="zh-CN"/>
            </a:defPPr>
            <a:lvl1pPr algn="ctr">
              <a:defRPr sz="2000"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pPr lvl="0">
              <a:defRPr/>
            </a:pPr>
            <a:r>
              <a:rPr lang="zh-CN" altLang="en-US" sz="1800" b="0" dirty="0">
                <a:solidFill>
                  <a:schemeClr val="bg1"/>
                </a:solidFill>
                <a:effectLst/>
                <a:cs typeface="+mn-ea"/>
                <a:sym typeface="+mn-lt"/>
              </a:rPr>
              <a:t>不要乱用术语</a:t>
            </a:r>
            <a:endParaRPr lang="zh-CN" altLang="en-US" sz="1800" b="0" dirty="0">
              <a:solidFill>
                <a:schemeClr val="bg1"/>
              </a:solidFill>
              <a:effectLst/>
              <a:cs typeface="+mn-ea"/>
              <a:sym typeface="+mn-lt"/>
            </a:endParaRPr>
          </a:p>
        </p:txBody>
      </p:sp>
      <p:sp>
        <p:nvSpPr>
          <p:cNvPr id="46" name="文本框 45"/>
          <p:cNvSpPr txBox="1"/>
          <p:nvPr/>
        </p:nvSpPr>
        <p:spPr>
          <a:xfrm flipH="1">
            <a:off x="3189141" y="1309329"/>
            <a:ext cx="2880419" cy="422405"/>
          </a:xfrm>
          <a:prstGeom prst="rect">
            <a:avLst/>
          </a:prstGeom>
          <a:noFill/>
        </p:spPr>
        <p:txBody>
          <a:bodyPr wrap="square" lIns="0" tIns="72000" bIns="72000" rtlCol="0" anchor="ctr" anchorCtr="0">
            <a:spAutoFit/>
          </a:bodyPr>
          <a:lstStyle/>
          <a:p>
            <a:pPr lvl="0" algn="ctr">
              <a:defRPr/>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说话时不要带不良的口头禅</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7" name="文本框 46"/>
          <p:cNvSpPr txBox="1"/>
          <p:nvPr/>
        </p:nvSpPr>
        <p:spPr>
          <a:xfrm flipH="1">
            <a:off x="1173003" y="3315578"/>
            <a:ext cx="1988763" cy="422405"/>
          </a:xfrm>
          <a:prstGeom prst="rect">
            <a:avLst/>
          </a:prstGeom>
          <a:noFill/>
        </p:spPr>
        <p:txBody>
          <a:bodyPr wrap="square" lIns="0" tIns="72000" bIns="72000" rtlCol="0" anchor="ctr" anchorCtr="0">
            <a:spAutoFit/>
          </a:bodyPr>
          <a:lstStyle/>
          <a:p>
            <a:pPr lvl="0" algn="ctr">
              <a:defRPr/>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多用正面词句</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8" name="文本框 47"/>
          <p:cNvSpPr txBox="1"/>
          <p:nvPr/>
        </p:nvSpPr>
        <p:spPr>
          <a:xfrm flipH="1">
            <a:off x="6374546" y="3315577"/>
            <a:ext cx="1691432" cy="422405"/>
          </a:xfrm>
          <a:prstGeom prst="rect">
            <a:avLst/>
          </a:prstGeom>
          <a:noFill/>
        </p:spPr>
        <p:txBody>
          <a:bodyPr wrap="square" lIns="0" tIns="72000" bIns="72000" rtlCol="0" anchor="ctr" anchorCtr="0">
            <a:spAutoFit/>
          </a:bodyPr>
          <a:lstStyle/>
          <a:p>
            <a:pPr lvl="0" algn="ctr">
              <a:defRPr/>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要用对方的话</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ppt_x</p:attrName>
                                            </p:attrNameLst>
                                          </p:cBhvr>
                                          <p:tavLst>
                                            <p:tav tm="0">
                                              <p:val>
                                                <p:strVal val="#ppt_x-#ppt_w*1.125000"/>
                                              </p:val>
                                            </p:tav>
                                            <p:tav tm="100000">
                                              <p:val>
                                                <p:strVal val="#ppt_x"/>
                                              </p:val>
                                            </p:tav>
                                          </p:tavLst>
                                        </p:anim>
                                        <p:animEffect transition="in" filter="wipe(right)">
                                          <p:cBhvr>
                                            <p:cTn id="15" dur="500"/>
                                            <p:tgtEl>
                                              <p:spTgt spid="14"/>
                                            </p:tgtEl>
                                          </p:cBhvr>
                                        </p:animEffect>
                                      </p:childTnLst>
                                    </p:cTn>
                                  </p:par>
                                </p:childTnLst>
                              </p:cTn>
                            </p:par>
                            <p:par>
                              <p:cTn id="16" fill="hold">
                                <p:stCondLst>
                                  <p:cond delay="1000"/>
                                </p:stCondLst>
                                <p:childTnLst>
                                  <p:par>
                                    <p:cTn id="17" presetID="2" presetClass="entr" presetSubtype="3" accel="52000" fill="hold" nodeType="afterEffect" p14:presetBounceEnd="38000">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14:bounceEnd="38000">
                                          <p:cBhvr additive="base">
                                            <p:cTn id="19" dur="2000" fill="hold"/>
                                            <p:tgtEl>
                                              <p:spTgt spid="24"/>
                                            </p:tgtEl>
                                            <p:attrNameLst>
                                              <p:attrName>ppt_x</p:attrName>
                                            </p:attrNameLst>
                                          </p:cBhvr>
                                          <p:tavLst>
                                            <p:tav tm="0">
                                              <p:val>
                                                <p:strVal val="1+#ppt_w/2"/>
                                              </p:val>
                                            </p:tav>
                                            <p:tav tm="100000">
                                              <p:val>
                                                <p:strVal val="#ppt_x"/>
                                              </p:val>
                                            </p:tav>
                                          </p:tavLst>
                                        </p:anim>
                                        <p:anim calcmode="lin" valueType="num" p14:bounceEnd="38000">
                                          <p:cBhvr additive="base">
                                            <p:cTn id="20" dur="20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2" accel="52000" fill="hold" nodeType="withEffect" p14:presetBounceEnd="38000">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14:bounceEnd="38000">
                                          <p:cBhvr additive="base">
                                            <p:cTn id="23" dur="2000" fill="hold"/>
                                            <p:tgtEl>
                                              <p:spTgt spid="30"/>
                                            </p:tgtEl>
                                            <p:attrNameLst>
                                              <p:attrName>ppt_x</p:attrName>
                                            </p:attrNameLst>
                                          </p:cBhvr>
                                          <p:tavLst>
                                            <p:tav tm="0">
                                              <p:val>
                                                <p:strVal val="0-#ppt_w/2"/>
                                              </p:val>
                                            </p:tav>
                                            <p:tav tm="100000">
                                              <p:val>
                                                <p:strVal val="#ppt_x"/>
                                              </p:val>
                                            </p:tav>
                                          </p:tavLst>
                                        </p:anim>
                                        <p:anim calcmode="lin" valueType="num" p14:bounceEnd="38000">
                                          <p:cBhvr additive="base">
                                            <p:cTn id="24" dur="20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3" accel="52000" fill="hold" nodeType="withEffect" p14:presetBounceEnd="3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38000">
                                          <p:cBhvr additive="base">
                                            <p:cTn id="27" dur="2000" fill="hold"/>
                                            <p:tgtEl>
                                              <p:spTgt spid="17"/>
                                            </p:tgtEl>
                                            <p:attrNameLst>
                                              <p:attrName>ppt_x</p:attrName>
                                            </p:attrNameLst>
                                          </p:cBhvr>
                                          <p:tavLst>
                                            <p:tav tm="0">
                                              <p:val>
                                                <p:strVal val="1+#ppt_w/2"/>
                                              </p:val>
                                            </p:tav>
                                            <p:tav tm="100000">
                                              <p:val>
                                                <p:strVal val="#ppt_x"/>
                                              </p:val>
                                            </p:tav>
                                          </p:tavLst>
                                        </p:anim>
                                        <p:anim calcmode="lin" valueType="num" p14:bounceEnd="38000">
                                          <p:cBhvr additive="base">
                                            <p:cTn id="28" dur="2000" fill="hold"/>
                                            <p:tgtEl>
                                              <p:spTgt spid="17"/>
                                            </p:tgtEl>
                                            <p:attrNameLst>
                                              <p:attrName>ppt_y</p:attrName>
                                            </p:attrNameLst>
                                          </p:cBhvr>
                                          <p:tavLst>
                                            <p:tav tm="0">
                                              <p:val>
                                                <p:strVal val="0-#ppt_h/2"/>
                                              </p:val>
                                            </p:tav>
                                            <p:tav tm="100000">
                                              <p:val>
                                                <p:strVal val="#ppt_y"/>
                                              </p:val>
                                            </p:tav>
                                          </p:tavLst>
                                        </p:anim>
                                      </p:childTnLst>
                                    </p:cTn>
                                  </p:par>
                                  <p:par>
                                    <p:cTn id="29" presetID="2" presetClass="entr" presetSubtype="12" accel="52000" fill="hold" nodeType="withEffect" p14:presetBounceEnd="38000">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14:bounceEnd="38000">
                                          <p:cBhvr additive="base">
                                            <p:cTn id="31" dur="2000" fill="hold"/>
                                            <p:tgtEl>
                                              <p:spTgt spid="37"/>
                                            </p:tgtEl>
                                            <p:attrNameLst>
                                              <p:attrName>ppt_x</p:attrName>
                                            </p:attrNameLst>
                                          </p:cBhvr>
                                          <p:tavLst>
                                            <p:tav tm="0">
                                              <p:val>
                                                <p:strVal val="0-#ppt_w/2"/>
                                              </p:val>
                                            </p:tav>
                                            <p:tav tm="100000">
                                              <p:val>
                                                <p:strVal val="#ppt_x"/>
                                              </p:val>
                                            </p:tav>
                                          </p:tavLst>
                                        </p:anim>
                                        <p:anim calcmode="lin" valueType="num" p14:bounceEnd="38000">
                                          <p:cBhvr additive="base">
                                            <p:cTn id="32" dur="2000" fill="hold"/>
                                            <p:tgtEl>
                                              <p:spTgt spid="37"/>
                                            </p:tgtEl>
                                            <p:attrNameLst>
                                              <p:attrName>ppt_y</p:attrName>
                                            </p:attrNameLst>
                                          </p:cBhvr>
                                          <p:tavLst>
                                            <p:tav tm="0">
                                              <p:val>
                                                <p:strVal val="1+#ppt_h/2"/>
                                              </p:val>
                                            </p:tav>
                                            <p:tav tm="100000">
                                              <p:val>
                                                <p:strVal val="#ppt_y"/>
                                              </p:val>
                                            </p:tav>
                                          </p:tavLst>
                                        </p:anim>
                                      </p:childTnLst>
                                    </p:cTn>
                                  </p:par>
                                  <p:par>
                                    <p:cTn id="33" presetID="2" presetClass="entr" presetSubtype="3" accel="52000" fill="hold" nodeType="withEffect" p14:presetBounceEnd="38000">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14:bounceEnd="38000">
                                          <p:cBhvr additive="base">
                                            <p:cTn id="35" dur="2000" fill="hold"/>
                                            <p:tgtEl>
                                              <p:spTgt spid="8"/>
                                            </p:tgtEl>
                                            <p:attrNameLst>
                                              <p:attrName>ppt_x</p:attrName>
                                            </p:attrNameLst>
                                          </p:cBhvr>
                                          <p:tavLst>
                                            <p:tav tm="0">
                                              <p:val>
                                                <p:strVal val="1+#ppt_w/2"/>
                                              </p:val>
                                            </p:tav>
                                            <p:tav tm="100000">
                                              <p:val>
                                                <p:strVal val="#ppt_x"/>
                                              </p:val>
                                            </p:tav>
                                          </p:tavLst>
                                        </p:anim>
                                        <p:anim calcmode="lin" valueType="num" p14:bounceEnd="38000">
                                          <p:cBhvr additive="base">
                                            <p:cTn id="36" dur="2000" fill="hold"/>
                                            <p:tgtEl>
                                              <p:spTgt spid="8"/>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53" presetClass="entr" presetSubtype="16" fill="hold" grpId="0" nodeType="afterEffect">
                                      <p:stCondLst>
                                        <p:cond delay="0"/>
                                      </p:stCondLst>
                                      <p:iterate type="lt">
                                        <p:tmPct val="10000"/>
                                      </p:iterate>
                                      <p:childTnLst>
                                        <p:set>
                                          <p:cBhvr>
                                            <p:cTn id="39" dur="1" fill="hold">
                                              <p:stCondLst>
                                                <p:cond delay="0"/>
                                              </p:stCondLst>
                                            </p:cTn>
                                            <p:tgtEl>
                                              <p:spTgt spid="47"/>
                                            </p:tgtEl>
                                            <p:attrNameLst>
                                              <p:attrName>style.visibility</p:attrName>
                                            </p:attrNameLst>
                                          </p:cBhvr>
                                          <p:to>
                                            <p:strVal val="visible"/>
                                          </p:to>
                                        </p:set>
                                        <p:anim calcmode="lin" valueType="num">
                                          <p:cBhvr>
                                            <p:cTn id="40" dur="300" fill="hold"/>
                                            <p:tgtEl>
                                              <p:spTgt spid="47"/>
                                            </p:tgtEl>
                                            <p:attrNameLst>
                                              <p:attrName>ppt_w</p:attrName>
                                            </p:attrNameLst>
                                          </p:cBhvr>
                                          <p:tavLst>
                                            <p:tav tm="0">
                                              <p:val>
                                                <p:fltVal val="0"/>
                                              </p:val>
                                            </p:tav>
                                            <p:tav tm="100000">
                                              <p:val>
                                                <p:strVal val="#ppt_w"/>
                                              </p:val>
                                            </p:tav>
                                          </p:tavLst>
                                        </p:anim>
                                        <p:anim calcmode="lin" valueType="num">
                                          <p:cBhvr>
                                            <p:cTn id="41" dur="300" fill="hold"/>
                                            <p:tgtEl>
                                              <p:spTgt spid="47"/>
                                            </p:tgtEl>
                                            <p:attrNameLst>
                                              <p:attrName>ppt_h</p:attrName>
                                            </p:attrNameLst>
                                          </p:cBhvr>
                                          <p:tavLst>
                                            <p:tav tm="0">
                                              <p:val>
                                                <p:fltVal val="0"/>
                                              </p:val>
                                            </p:tav>
                                            <p:tav tm="100000">
                                              <p:val>
                                                <p:strVal val="#ppt_h"/>
                                              </p:val>
                                            </p:tav>
                                          </p:tavLst>
                                        </p:anim>
                                        <p:animEffect transition="in" filter="fade">
                                          <p:cBhvr>
                                            <p:cTn id="42" dur="300"/>
                                            <p:tgtEl>
                                              <p:spTgt spid="47"/>
                                            </p:tgtEl>
                                          </p:cBhvr>
                                        </p:animEffect>
                                      </p:childTnLst>
                                    </p:cTn>
                                  </p:par>
                                </p:childTnLst>
                              </p:cTn>
                            </p:par>
                            <p:par>
                              <p:cTn id="43" fill="hold">
                                <p:stCondLst>
                                  <p:cond delay="2950"/>
                                </p:stCondLst>
                                <p:childTnLst>
                                  <p:par>
                                    <p:cTn id="44" presetID="53" presetClass="entr" presetSubtype="16" fill="hold" grpId="0" nodeType="afterEffect">
                                      <p:stCondLst>
                                        <p:cond delay="0"/>
                                      </p:stCondLst>
                                      <p:iterate type="lt">
                                        <p:tmPct val="10000"/>
                                      </p:iterate>
                                      <p:childTnLst>
                                        <p:set>
                                          <p:cBhvr>
                                            <p:cTn id="45" dur="1" fill="hold">
                                              <p:stCondLst>
                                                <p:cond delay="0"/>
                                              </p:stCondLst>
                                            </p:cTn>
                                            <p:tgtEl>
                                              <p:spTgt spid="44"/>
                                            </p:tgtEl>
                                            <p:attrNameLst>
                                              <p:attrName>style.visibility</p:attrName>
                                            </p:attrNameLst>
                                          </p:cBhvr>
                                          <p:to>
                                            <p:strVal val="visible"/>
                                          </p:to>
                                        </p:set>
                                        <p:anim calcmode="lin" valueType="num">
                                          <p:cBhvr>
                                            <p:cTn id="46" dur="300" fill="hold"/>
                                            <p:tgtEl>
                                              <p:spTgt spid="44"/>
                                            </p:tgtEl>
                                            <p:attrNameLst>
                                              <p:attrName>ppt_w</p:attrName>
                                            </p:attrNameLst>
                                          </p:cBhvr>
                                          <p:tavLst>
                                            <p:tav tm="0">
                                              <p:val>
                                                <p:fltVal val="0"/>
                                              </p:val>
                                            </p:tav>
                                            <p:tav tm="100000">
                                              <p:val>
                                                <p:strVal val="#ppt_w"/>
                                              </p:val>
                                            </p:tav>
                                          </p:tavLst>
                                        </p:anim>
                                        <p:anim calcmode="lin" valueType="num">
                                          <p:cBhvr>
                                            <p:cTn id="47" dur="300" fill="hold"/>
                                            <p:tgtEl>
                                              <p:spTgt spid="44"/>
                                            </p:tgtEl>
                                            <p:attrNameLst>
                                              <p:attrName>ppt_h</p:attrName>
                                            </p:attrNameLst>
                                          </p:cBhvr>
                                          <p:tavLst>
                                            <p:tav tm="0">
                                              <p:val>
                                                <p:fltVal val="0"/>
                                              </p:val>
                                            </p:tav>
                                            <p:tav tm="100000">
                                              <p:val>
                                                <p:strVal val="#ppt_h"/>
                                              </p:val>
                                            </p:tav>
                                          </p:tavLst>
                                        </p:anim>
                                        <p:animEffect transition="in" filter="fade">
                                          <p:cBhvr>
                                            <p:cTn id="48" dur="300"/>
                                            <p:tgtEl>
                                              <p:spTgt spid="44"/>
                                            </p:tgtEl>
                                          </p:cBhvr>
                                        </p:animEffect>
                                      </p:childTnLst>
                                    </p:cTn>
                                  </p:par>
                                </p:childTnLst>
                              </p:cTn>
                            </p:par>
                            <p:par>
                              <p:cTn id="49" fill="hold">
                                <p:stCondLst>
                                  <p:cond delay="3430"/>
                                </p:stCondLst>
                                <p:childTnLst>
                                  <p:par>
                                    <p:cTn id="50" presetID="53" presetClass="entr" presetSubtype="16" fill="hold" grpId="0" nodeType="afterEffect">
                                      <p:stCondLst>
                                        <p:cond delay="0"/>
                                      </p:stCondLst>
                                      <p:iterate type="lt">
                                        <p:tmPct val="10000"/>
                                      </p:iterate>
                                      <p:childTnLst>
                                        <p:set>
                                          <p:cBhvr>
                                            <p:cTn id="51" dur="1" fill="hold">
                                              <p:stCondLst>
                                                <p:cond delay="0"/>
                                              </p:stCondLst>
                                            </p:cTn>
                                            <p:tgtEl>
                                              <p:spTgt spid="46"/>
                                            </p:tgtEl>
                                            <p:attrNameLst>
                                              <p:attrName>style.visibility</p:attrName>
                                            </p:attrNameLst>
                                          </p:cBhvr>
                                          <p:to>
                                            <p:strVal val="visible"/>
                                          </p:to>
                                        </p:set>
                                        <p:anim calcmode="lin" valueType="num">
                                          <p:cBhvr>
                                            <p:cTn id="52" dur="300" fill="hold"/>
                                            <p:tgtEl>
                                              <p:spTgt spid="46"/>
                                            </p:tgtEl>
                                            <p:attrNameLst>
                                              <p:attrName>ppt_w</p:attrName>
                                            </p:attrNameLst>
                                          </p:cBhvr>
                                          <p:tavLst>
                                            <p:tav tm="0">
                                              <p:val>
                                                <p:fltVal val="0"/>
                                              </p:val>
                                            </p:tav>
                                            <p:tav tm="100000">
                                              <p:val>
                                                <p:strVal val="#ppt_w"/>
                                              </p:val>
                                            </p:tav>
                                          </p:tavLst>
                                        </p:anim>
                                        <p:anim calcmode="lin" valueType="num">
                                          <p:cBhvr>
                                            <p:cTn id="53" dur="300" fill="hold"/>
                                            <p:tgtEl>
                                              <p:spTgt spid="46"/>
                                            </p:tgtEl>
                                            <p:attrNameLst>
                                              <p:attrName>ppt_h</p:attrName>
                                            </p:attrNameLst>
                                          </p:cBhvr>
                                          <p:tavLst>
                                            <p:tav tm="0">
                                              <p:val>
                                                <p:fltVal val="0"/>
                                              </p:val>
                                            </p:tav>
                                            <p:tav tm="100000">
                                              <p:val>
                                                <p:strVal val="#ppt_h"/>
                                              </p:val>
                                            </p:tav>
                                          </p:tavLst>
                                        </p:anim>
                                        <p:animEffect transition="in" filter="fade">
                                          <p:cBhvr>
                                            <p:cTn id="54" dur="300"/>
                                            <p:tgtEl>
                                              <p:spTgt spid="46"/>
                                            </p:tgtEl>
                                          </p:cBhvr>
                                        </p:animEffect>
                                      </p:childTnLst>
                                    </p:cTn>
                                  </p:par>
                                </p:childTnLst>
                              </p:cTn>
                            </p:par>
                            <p:par>
                              <p:cTn id="55" fill="hold">
                                <p:stCondLst>
                                  <p:cond delay="4059"/>
                                </p:stCondLst>
                                <p:childTnLst>
                                  <p:par>
                                    <p:cTn id="56" presetID="53" presetClass="entr" presetSubtype="16" fill="hold" grpId="0" nodeType="afterEffect">
                                      <p:stCondLst>
                                        <p:cond delay="0"/>
                                      </p:stCondLst>
                                      <p:iterate type="lt">
                                        <p:tmPct val="10000"/>
                                      </p:iterate>
                                      <p:childTnLst>
                                        <p:set>
                                          <p:cBhvr>
                                            <p:cTn id="57" dur="1" fill="hold">
                                              <p:stCondLst>
                                                <p:cond delay="0"/>
                                              </p:stCondLst>
                                            </p:cTn>
                                            <p:tgtEl>
                                              <p:spTgt spid="45"/>
                                            </p:tgtEl>
                                            <p:attrNameLst>
                                              <p:attrName>style.visibility</p:attrName>
                                            </p:attrNameLst>
                                          </p:cBhvr>
                                          <p:to>
                                            <p:strVal val="visible"/>
                                          </p:to>
                                        </p:set>
                                        <p:anim calcmode="lin" valueType="num">
                                          <p:cBhvr>
                                            <p:cTn id="58" dur="300" fill="hold"/>
                                            <p:tgtEl>
                                              <p:spTgt spid="45"/>
                                            </p:tgtEl>
                                            <p:attrNameLst>
                                              <p:attrName>ppt_w</p:attrName>
                                            </p:attrNameLst>
                                          </p:cBhvr>
                                          <p:tavLst>
                                            <p:tav tm="0">
                                              <p:val>
                                                <p:fltVal val="0"/>
                                              </p:val>
                                            </p:tav>
                                            <p:tav tm="100000">
                                              <p:val>
                                                <p:strVal val="#ppt_w"/>
                                              </p:val>
                                            </p:tav>
                                          </p:tavLst>
                                        </p:anim>
                                        <p:anim calcmode="lin" valueType="num">
                                          <p:cBhvr>
                                            <p:cTn id="59" dur="300" fill="hold"/>
                                            <p:tgtEl>
                                              <p:spTgt spid="45"/>
                                            </p:tgtEl>
                                            <p:attrNameLst>
                                              <p:attrName>ppt_h</p:attrName>
                                            </p:attrNameLst>
                                          </p:cBhvr>
                                          <p:tavLst>
                                            <p:tav tm="0">
                                              <p:val>
                                                <p:fltVal val="0"/>
                                              </p:val>
                                            </p:tav>
                                            <p:tav tm="100000">
                                              <p:val>
                                                <p:strVal val="#ppt_h"/>
                                              </p:val>
                                            </p:tav>
                                          </p:tavLst>
                                        </p:anim>
                                        <p:animEffect transition="in" filter="fade">
                                          <p:cBhvr>
                                            <p:cTn id="60" dur="300"/>
                                            <p:tgtEl>
                                              <p:spTgt spid="45"/>
                                            </p:tgtEl>
                                          </p:cBhvr>
                                        </p:animEffect>
                                      </p:childTnLst>
                                    </p:cTn>
                                  </p:par>
                                </p:childTnLst>
                              </p:cTn>
                            </p:par>
                            <p:par>
                              <p:cTn id="61" fill="hold">
                                <p:stCondLst>
                                  <p:cond delay="4510"/>
                                </p:stCondLst>
                                <p:childTnLst>
                                  <p:par>
                                    <p:cTn id="62" presetID="53" presetClass="entr" presetSubtype="16" fill="hold" grpId="0" nodeType="afterEffect">
                                      <p:stCondLst>
                                        <p:cond delay="0"/>
                                      </p:stCondLst>
                                      <p:iterate type="lt">
                                        <p:tmPct val="10000"/>
                                      </p:iterate>
                                      <p:childTnLst>
                                        <p:set>
                                          <p:cBhvr>
                                            <p:cTn id="63" dur="1" fill="hold">
                                              <p:stCondLst>
                                                <p:cond delay="0"/>
                                              </p:stCondLst>
                                            </p:cTn>
                                            <p:tgtEl>
                                              <p:spTgt spid="48"/>
                                            </p:tgtEl>
                                            <p:attrNameLst>
                                              <p:attrName>style.visibility</p:attrName>
                                            </p:attrNameLst>
                                          </p:cBhvr>
                                          <p:to>
                                            <p:strVal val="visible"/>
                                          </p:to>
                                        </p:set>
                                        <p:anim calcmode="lin" valueType="num">
                                          <p:cBhvr>
                                            <p:cTn id="64" dur="300" fill="hold"/>
                                            <p:tgtEl>
                                              <p:spTgt spid="48"/>
                                            </p:tgtEl>
                                            <p:attrNameLst>
                                              <p:attrName>ppt_w</p:attrName>
                                            </p:attrNameLst>
                                          </p:cBhvr>
                                          <p:tavLst>
                                            <p:tav tm="0">
                                              <p:val>
                                                <p:fltVal val="0"/>
                                              </p:val>
                                            </p:tav>
                                            <p:tav tm="100000">
                                              <p:val>
                                                <p:strVal val="#ppt_w"/>
                                              </p:val>
                                            </p:tav>
                                          </p:tavLst>
                                        </p:anim>
                                        <p:anim calcmode="lin" valueType="num">
                                          <p:cBhvr>
                                            <p:cTn id="65" dur="300" fill="hold"/>
                                            <p:tgtEl>
                                              <p:spTgt spid="48"/>
                                            </p:tgtEl>
                                            <p:attrNameLst>
                                              <p:attrName>ppt_h</p:attrName>
                                            </p:attrNameLst>
                                          </p:cBhvr>
                                          <p:tavLst>
                                            <p:tav tm="0">
                                              <p:val>
                                                <p:fltVal val="0"/>
                                              </p:val>
                                            </p:tav>
                                            <p:tav tm="100000">
                                              <p:val>
                                                <p:strVal val="#ppt_h"/>
                                              </p:val>
                                            </p:tav>
                                          </p:tavLst>
                                        </p:anim>
                                        <p:animEffect transition="in" filter="fade">
                                          <p:cBhvr>
                                            <p:cTn id="66"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ppt_x</p:attrName>
                                            </p:attrNameLst>
                                          </p:cBhvr>
                                          <p:tavLst>
                                            <p:tav tm="0">
                                              <p:val>
                                                <p:strVal val="#ppt_x-#ppt_w*1.125000"/>
                                              </p:val>
                                            </p:tav>
                                            <p:tav tm="100000">
                                              <p:val>
                                                <p:strVal val="#ppt_x"/>
                                              </p:val>
                                            </p:tav>
                                          </p:tavLst>
                                        </p:anim>
                                        <p:animEffect transition="in" filter="wipe(right)">
                                          <p:cBhvr>
                                            <p:cTn id="15" dur="500"/>
                                            <p:tgtEl>
                                              <p:spTgt spid="14"/>
                                            </p:tgtEl>
                                          </p:cBhvr>
                                        </p:animEffect>
                                      </p:childTnLst>
                                    </p:cTn>
                                  </p:par>
                                </p:childTnLst>
                              </p:cTn>
                            </p:par>
                            <p:par>
                              <p:cTn id="16" fill="hold">
                                <p:stCondLst>
                                  <p:cond delay="1000"/>
                                </p:stCondLst>
                                <p:childTnLst>
                                  <p:par>
                                    <p:cTn id="17" presetID="2" presetClass="entr" presetSubtype="3" accel="5200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2000" fill="hold"/>
                                            <p:tgtEl>
                                              <p:spTgt spid="24"/>
                                            </p:tgtEl>
                                            <p:attrNameLst>
                                              <p:attrName>ppt_x</p:attrName>
                                            </p:attrNameLst>
                                          </p:cBhvr>
                                          <p:tavLst>
                                            <p:tav tm="0">
                                              <p:val>
                                                <p:strVal val="1+#ppt_w/2"/>
                                              </p:val>
                                            </p:tav>
                                            <p:tav tm="100000">
                                              <p:val>
                                                <p:strVal val="#ppt_x"/>
                                              </p:val>
                                            </p:tav>
                                          </p:tavLst>
                                        </p:anim>
                                        <p:anim calcmode="lin" valueType="num">
                                          <p:cBhvr additive="base">
                                            <p:cTn id="20" dur="20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2" accel="5200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2000" fill="hold"/>
                                            <p:tgtEl>
                                              <p:spTgt spid="30"/>
                                            </p:tgtEl>
                                            <p:attrNameLst>
                                              <p:attrName>ppt_x</p:attrName>
                                            </p:attrNameLst>
                                          </p:cBhvr>
                                          <p:tavLst>
                                            <p:tav tm="0">
                                              <p:val>
                                                <p:strVal val="0-#ppt_w/2"/>
                                              </p:val>
                                            </p:tav>
                                            <p:tav tm="100000">
                                              <p:val>
                                                <p:strVal val="#ppt_x"/>
                                              </p:val>
                                            </p:tav>
                                          </p:tavLst>
                                        </p:anim>
                                        <p:anim calcmode="lin" valueType="num">
                                          <p:cBhvr additive="base">
                                            <p:cTn id="24" dur="20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3" accel="5200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2000" fill="hold"/>
                                            <p:tgtEl>
                                              <p:spTgt spid="17"/>
                                            </p:tgtEl>
                                            <p:attrNameLst>
                                              <p:attrName>ppt_x</p:attrName>
                                            </p:attrNameLst>
                                          </p:cBhvr>
                                          <p:tavLst>
                                            <p:tav tm="0">
                                              <p:val>
                                                <p:strVal val="1+#ppt_w/2"/>
                                              </p:val>
                                            </p:tav>
                                            <p:tav tm="100000">
                                              <p:val>
                                                <p:strVal val="#ppt_x"/>
                                              </p:val>
                                            </p:tav>
                                          </p:tavLst>
                                        </p:anim>
                                        <p:anim calcmode="lin" valueType="num">
                                          <p:cBhvr additive="base">
                                            <p:cTn id="28" dur="2000" fill="hold"/>
                                            <p:tgtEl>
                                              <p:spTgt spid="17"/>
                                            </p:tgtEl>
                                            <p:attrNameLst>
                                              <p:attrName>ppt_y</p:attrName>
                                            </p:attrNameLst>
                                          </p:cBhvr>
                                          <p:tavLst>
                                            <p:tav tm="0">
                                              <p:val>
                                                <p:strVal val="0-#ppt_h/2"/>
                                              </p:val>
                                            </p:tav>
                                            <p:tav tm="100000">
                                              <p:val>
                                                <p:strVal val="#ppt_y"/>
                                              </p:val>
                                            </p:tav>
                                          </p:tavLst>
                                        </p:anim>
                                      </p:childTnLst>
                                    </p:cTn>
                                  </p:par>
                                  <p:par>
                                    <p:cTn id="29" presetID="2" presetClass="entr" presetSubtype="12" accel="5200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2000" fill="hold"/>
                                            <p:tgtEl>
                                              <p:spTgt spid="37"/>
                                            </p:tgtEl>
                                            <p:attrNameLst>
                                              <p:attrName>ppt_x</p:attrName>
                                            </p:attrNameLst>
                                          </p:cBhvr>
                                          <p:tavLst>
                                            <p:tav tm="0">
                                              <p:val>
                                                <p:strVal val="0-#ppt_w/2"/>
                                              </p:val>
                                            </p:tav>
                                            <p:tav tm="100000">
                                              <p:val>
                                                <p:strVal val="#ppt_x"/>
                                              </p:val>
                                            </p:tav>
                                          </p:tavLst>
                                        </p:anim>
                                        <p:anim calcmode="lin" valueType="num">
                                          <p:cBhvr additive="base">
                                            <p:cTn id="32" dur="2000" fill="hold"/>
                                            <p:tgtEl>
                                              <p:spTgt spid="37"/>
                                            </p:tgtEl>
                                            <p:attrNameLst>
                                              <p:attrName>ppt_y</p:attrName>
                                            </p:attrNameLst>
                                          </p:cBhvr>
                                          <p:tavLst>
                                            <p:tav tm="0">
                                              <p:val>
                                                <p:strVal val="1+#ppt_h/2"/>
                                              </p:val>
                                            </p:tav>
                                            <p:tav tm="100000">
                                              <p:val>
                                                <p:strVal val="#ppt_y"/>
                                              </p:val>
                                            </p:tav>
                                          </p:tavLst>
                                        </p:anim>
                                      </p:childTnLst>
                                    </p:cTn>
                                  </p:par>
                                  <p:par>
                                    <p:cTn id="33" presetID="2" presetClass="entr" presetSubtype="3" accel="5200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2000" fill="hold"/>
                                            <p:tgtEl>
                                              <p:spTgt spid="8"/>
                                            </p:tgtEl>
                                            <p:attrNameLst>
                                              <p:attrName>ppt_x</p:attrName>
                                            </p:attrNameLst>
                                          </p:cBhvr>
                                          <p:tavLst>
                                            <p:tav tm="0">
                                              <p:val>
                                                <p:strVal val="1+#ppt_w/2"/>
                                              </p:val>
                                            </p:tav>
                                            <p:tav tm="100000">
                                              <p:val>
                                                <p:strVal val="#ppt_x"/>
                                              </p:val>
                                            </p:tav>
                                          </p:tavLst>
                                        </p:anim>
                                        <p:anim calcmode="lin" valueType="num">
                                          <p:cBhvr additive="base">
                                            <p:cTn id="36" dur="2000" fill="hold"/>
                                            <p:tgtEl>
                                              <p:spTgt spid="8"/>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53" presetClass="entr" presetSubtype="16" fill="hold" grpId="0" nodeType="afterEffect">
                                      <p:stCondLst>
                                        <p:cond delay="0"/>
                                      </p:stCondLst>
                                      <p:iterate type="lt">
                                        <p:tmPct val="10000"/>
                                      </p:iterate>
                                      <p:childTnLst>
                                        <p:set>
                                          <p:cBhvr>
                                            <p:cTn id="39" dur="1" fill="hold">
                                              <p:stCondLst>
                                                <p:cond delay="0"/>
                                              </p:stCondLst>
                                            </p:cTn>
                                            <p:tgtEl>
                                              <p:spTgt spid="47"/>
                                            </p:tgtEl>
                                            <p:attrNameLst>
                                              <p:attrName>style.visibility</p:attrName>
                                            </p:attrNameLst>
                                          </p:cBhvr>
                                          <p:to>
                                            <p:strVal val="visible"/>
                                          </p:to>
                                        </p:set>
                                        <p:anim calcmode="lin" valueType="num">
                                          <p:cBhvr>
                                            <p:cTn id="40" dur="300" fill="hold"/>
                                            <p:tgtEl>
                                              <p:spTgt spid="47"/>
                                            </p:tgtEl>
                                            <p:attrNameLst>
                                              <p:attrName>ppt_w</p:attrName>
                                            </p:attrNameLst>
                                          </p:cBhvr>
                                          <p:tavLst>
                                            <p:tav tm="0">
                                              <p:val>
                                                <p:fltVal val="0"/>
                                              </p:val>
                                            </p:tav>
                                            <p:tav tm="100000">
                                              <p:val>
                                                <p:strVal val="#ppt_w"/>
                                              </p:val>
                                            </p:tav>
                                          </p:tavLst>
                                        </p:anim>
                                        <p:anim calcmode="lin" valueType="num">
                                          <p:cBhvr>
                                            <p:cTn id="41" dur="300" fill="hold"/>
                                            <p:tgtEl>
                                              <p:spTgt spid="47"/>
                                            </p:tgtEl>
                                            <p:attrNameLst>
                                              <p:attrName>ppt_h</p:attrName>
                                            </p:attrNameLst>
                                          </p:cBhvr>
                                          <p:tavLst>
                                            <p:tav tm="0">
                                              <p:val>
                                                <p:fltVal val="0"/>
                                              </p:val>
                                            </p:tav>
                                            <p:tav tm="100000">
                                              <p:val>
                                                <p:strVal val="#ppt_h"/>
                                              </p:val>
                                            </p:tav>
                                          </p:tavLst>
                                        </p:anim>
                                        <p:animEffect transition="in" filter="fade">
                                          <p:cBhvr>
                                            <p:cTn id="42" dur="300"/>
                                            <p:tgtEl>
                                              <p:spTgt spid="47"/>
                                            </p:tgtEl>
                                          </p:cBhvr>
                                        </p:animEffect>
                                      </p:childTnLst>
                                    </p:cTn>
                                  </p:par>
                                </p:childTnLst>
                              </p:cTn>
                            </p:par>
                            <p:par>
                              <p:cTn id="43" fill="hold">
                                <p:stCondLst>
                                  <p:cond delay="2950"/>
                                </p:stCondLst>
                                <p:childTnLst>
                                  <p:par>
                                    <p:cTn id="44" presetID="53" presetClass="entr" presetSubtype="16" fill="hold" grpId="0" nodeType="afterEffect">
                                      <p:stCondLst>
                                        <p:cond delay="0"/>
                                      </p:stCondLst>
                                      <p:iterate type="lt">
                                        <p:tmPct val="10000"/>
                                      </p:iterate>
                                      <p:childTnLst>
                                        <p:set>
                                          <p:cBhvr>
                                            <p:cTn id="45" dur="1" fill="hold">
                                              <p:stCondLst>
                                                <p:cond delay="0"/>
                                              </p:stCondLst>
                                            </p:cTn>
                                            <p:tgtEl>
                                              <p:spTgt spid="44"/>
                                            </p:tgtEl>
                                            <p:attrNameLst>
                                              <p:attrName>style.visibility</p:attrName>
                                            </p:attrNameLst>
                                          </p:cBhvr>
                                          <p:to>
                                            <p:strVal val="visible"/>
                                          </p:to>
                                        </p:set>
                                        <p:anim calcmode="lin" valueType="num">
                                          <p:cBhvr>
                                            <p:cTn id="46" dur="300" fill="hold"/>
                                            <p:tgtEl>
                                              <p:spTgt spid="44"/>
                                            </p:tgtEl>
                                            <p:attrNameLst>
                                              <p:attrName>ppt_w</p:attrName>
                                            </p:attrNameLst>
                                          </p:cBhvr>
                                          <p:tavLst>
                                            <p:tav tm="0">
                                              <p:val>
                                                <p:fltVal val="0"/>
                                              </p:val>
                                            </p:tav>
                                            <p:tav tm="100000">
                                              <p:val>
                                                <p:strVal val="#ppt_w"/>
                                              </p:val>
                                            </p:tav>
                                          </p:tavLst>
                                        </p:anim>
                                        <p:anim calcmode="lin" valueType="num">
                                          <p:cBhvr>
                                            <p:cTn id="47" dur="300" fill="hold"/>
                                            <p:tgtEl>
                                              <p:spTgt spid="44"/>
                                            </p:tgtEl>
                                            <p:attrNameLst>
                                              <p:attrName>ppt_h</p:attrName>
                                            </p:attrNameLst>
                                          </p:cBhvr>
                                          <p:tavLst>
                                            <p:tav tm="0">
                                              <p:val>
                                                <p:fltVal val="0"/>
                                              </p:val>
                                            </p:tav>
                                            <p:tav tm="100000">
                                              <p:val>
                                                <p:strVal val="#ppt_h"/>
                                              </p:val>
                                            </p:tav>
                                          </p:tavLst>
                                        </p:anim>
                                        <p:animEffect transition="in" filter="fade">
                                          <p:cBhvr>
                                            <p:cTn id="48" dur="300"/>
                                            <p:tgtEl>
                                              <p:spTgt spid="44"/>
                                            </p:tgtEl>
                                          </p:cBhvr>
                                        </p:animEffect>
                                      </p:childTnLst>
                                    </p:cTn>
                                  </p:par>
                                </p:childTnLst>
                              </p:cTn>
                            </p:par>
                            <p:par>
                              <p:cTn id="49" fill="hold">
                                <p:stCondLst>
                                  <p:cond delay="3430"/>
                                </p:stCondLst>
                                <p:childTnLst>
                                  <p:par>
                                    <p:cTn id="50" presetID="53" presetClass="entr" presetSubtype="16" fill="hold" grpId="0" nodeType="afterEffect">
                                      <p:stCondLst>
                                        <p:cond delay="0"/>
                                      </p:stCondLst>
                                      <p:iterate type="lt">
                                        <p:tmPct val="10000"/>
                                      </p:iterate>
                                      <p:childTnLst>
                                        <p:set>
                                          <p:cBhvr>
                                            <p:cTn id="51" dur="1" fill="hold">
                                              <p:stCondLst>
                                                <p:cond delay="0"/>
                                              </p:stCondLst>
                                            </p:cTn>
                                            <p:tgtEl>
                                              <p:spTgt spid="46"/>
                                            </p:tgtEl>
                                            <p:attrNameLst>
                                              <p:attrName>style.visibility</p:attrName>
                                            </p:attrNameLst>
                                          </p:cBhvr>
                                          <p:to>
                                            <p:strVal val="visible"/>
                                          </p:to>
                                        </p:set>
                                        <p:anim calcmode="lin" valueType="num">
                                          <p:cBhvr>
                                            <p:cTn id="52" dur="300" fill="hold"/>
                                            <p:tgtEl>
                                              <p:spTgt spid="46"/>
                                            </p:tgtEl>
                                            <p:attrNameLst>
                                              <p:attrName>ppt_w</p:attrName>
                                            </p:attrNameLst>
                                          </p:cBhvr>
                                          <p:tavLst>
                                            <p:tav tm="0">
                                              <p:val>
                                                <p:fltVal val="0"/>
                                              </p:val>
                                            </p:tav>
                                            <p:tav tm="100000">
                                              <p:val>
                                                <p:strVal val="#ppt_w"/>
                                              </p:val>
                                            </p:tav>
                                          </p:tavLst>
                                        </p:anim>
                                        <p:anim calcmode="lin" valueType="num">
                                          <p:cBhvr>
                                            <p:cTn id="53" dur="300" fill="hold"/>
                                            <p:tgtEl>
                                              <p:spTgt spid="46"/>
                                            </p:tgtEl>
                                            <p:attrNameLst>
                                              <p:attrName>ppt_h</p:attrName>
                                            </p:attrNameLst>
                                          </p:cBhvr>
                                          <p:tavLst>
                                            <p:tav tm="0">
                                              <p:val>
                                                <p:fltVal val="0"/>
                                              </p:val>
                                            </p:tav>
                                            <p:tav tm="100000">
                                              <p:val>
                                                <p:strVal val="#ppt_h"/>
                                              </p:val>
                                            </p:tav>
                                          </p:tavLst>
                                        </p:anim>
                                        <p:animEffect transition="in" filter="fade">
                                          <p:cBhvr>
                                            <p:cTn id="54" dur="300"/>
                                            <p:tgtEl>
                                              <p:spTgt spid="46"/>
                                            </p:tgtEl>
                                          </p:cBhvr>
                                        </p:animEffect>
                                      </p:childTnLst>
                                    </p:cTn>
                                  </p:par>
                                </p:childTnLst>
                              </p:cTn>
                            </p:par>
                            <p:par>
                              <p:cTn id="55" fill="hold">
                                <p:stCondLst>
                                  <p:cond delay="4059"/>
                                </p:stCondLst>
                                <p:childTnLst>
                                  <p:par>
                                    <p:cTn id="56" presetID="53" presetClass="entr" presetSubtype="16" fill="hold" grpId="0" nodeType="afterEffect">
                                      <p:stCondLst>
                                        <p:cond delay="0"/>
                                      </p:stCondLst>
                                      <p:iterate type="lt">
                                        <p:tmPct val="10000"/>
                                      </p:iterate>
                                      <p:childTnLst>
                                        <p:set>
                                          <p:cBhvr>
                                            <p:cTn id="57" dur="1" fill="hold">
                                              <p:stCondLst>
                                                <p:cond delay="0"/>
                                              </p:stCondLst>
                                            </p:cTn>
                                            <p:tgtEl>
                                              <p:spTgt spid="45"/>
                                            </p:tgtEl>
                                            <p:attrNameLst>
                                              <p:attrName>style.visibility</p:attrName>
                                            </p:attrNameLst>
                                          </p:cBhvr>
                                          <p:to>
                                            <p:strVal val="visible"/>
                                          </p:to>
                                        </p:set>
                                        <p:anim calcmode="lin" valueType="num">
                                          <p:cBhvr>
                                            <p:cTn id="58" dur="300" fill="hold"/>
                                            <p:tgtEl>
                                              <p:spTgt spid="45"/>
                                            </p:tgtEl>
                                            <p:attrNameLst>
                                              <p:attrName>ppt_w</p:attrName>
                                            </p:attrNameLst>
                                          </p:cBhvr>
                                          <p:tavLst>
                                            <p:tav tm="0">
                                              <p:val>
                                                <p:fltVal val="0"/>
                                              </p:val>
                                            </p:tav>
                                            <p:tav tm="100000">
                                              <p:val>
                                                <p:strVal val="#ppt_w"/>
                                              </p:val>
                                            </p:tav>
                                          </p:tavLst>
                                        </p:anim>
                                        <p:anim calcmode="lin" valueType="num">
                                          <p:cBhvr>
                                            <p:cTn id="59" dur="300" fill="hold"/>
                                            <p:tgtEl>
                                              <p:spTgt spid="45"/>
                                            </p:tgtEl>
                                            <p:attrNameLst>
                                              <p:attrName>ppt_h</p:attrName>
                                            </p:attrNameLst>
                                          </p:cBhvr>
                                          <p:tavLst>
                                            <p:tav tm="0">
                                              <p:val>
                                                <p:fltVal val="0"/>
                                              </p:val>
                                            </p:tav>
                                            <p:tav tm="100000">
                                              <p:val>
                                                <p:strVal val="#ppt_h"/>
                                              </p:val>
                                            </p:tav>
                                          </p:tavLst>
                                        </p:anim>
                                        <p:animEffect transition="in" filter="fade">
                                          <p:cBhvr>
                                            <p:cTn id="60" dur="300"/>
                                            <p:tgtEl>
                                              <p:spTgt spid="45"/>
                                            </p:tgtEl>
                                          </p:cBhvr>
                                        </p:animEffect>
                                      </p:childTnLst>
                                    </p:cTn>
                                  </p:par>
                                </p:childTnLst>
                              </p:cTn>
                            </p:par>
                            <p:par>
                              <p:cTn id="61" fill="hold">
                                <p:stCondLst>
                                  <p:cond delay="4510"/>
                                </p:stCondLst>
                                <p:childTnLst>
                                  <p:par>
                                    <p:cTn id="62" presetID="53" presetClass="entr" presetSubtype="16" fill="hold" grpId="0" nodeType="afterEffect">
                                      <p:stCondLst>
                                        <p:cond delay="0"/>
                                      </p:stCondLst>
                                      <p:iterate type="lt">
                                        <p:tmPct val="10000"/>
                                      </p:iterate>
                                      <p:childTnLst>
                                        <p:set>
                                          <p:cBhvr>
                                            <p:cTn id="63" dur="1" fill="hold">
                                              <p:stCondLst>
                                                <p:cond delay="0"/>
                                              </p:stCondLst>
                                            </p:cTn>
                                            <p:tgtEl>
                                              <p:spTgt spid="48"/>
                                            </p:tgtEl>
                                            <p:attrNameLst>
                                              <p:attrName>style.visibility</p:attrName>
                                            </p:attrNameLst>
                                          </p:cBhvr>
                                          <p:to>
                                            <p:strVal val="visible"/>
                                          </p:to>
                                        </p:set>
                                        <p:anim calcmode="lin" valueType="num">
                                          <p:cBhvr>
                                            <p:cTn id="64" dur="300" fill="hold"/>
                                            <p:tgtEl>
                                              <p:spTgt spid="48"/>
                                            </p:tgtEl>
                                            <p:attrNameLst>
                                              <p:attrName>ppt_w</p:attrName>
                                            </p:attrNameLst>
                                          </p:cBhvr>
                                          <p:tavLst>
                                            <p:tav tm="0">
                                              <p:val>
                                                <p:fltVal val="0"/>
                                              </p:val>
                                            </p:tav>
                                            <p:tav tm="100000">
                                              <p:val>
                                                <p:strVal val="#ppt_w"/>
                                              </p:val>
                                            </p:tav>
                                          </p:tavLst>
                                        </p:anim>
                                        <p:anim calcmode="lin" valueType="num">
                                          <p:cBhvr>
                                            <p:cTn id="65" dur="300" fill="hold"/>
                                            <p:tgtEl>
                                              <p:spTgt spid="48"/>
                                            </p:tgtEl>
                                            <p:attrNameLst>
                                              <p:attrName>ppt_h</p:attrName>
                                            </p:attrNameLst>
                                          </p:cBhvr>
                                          <p:tavLst>
                                            <p:tav tm="0">
                                              <p:val>
                                                <p:fltVal val="0"/>
                                              </p:val>
                                            </p:tav>
                                            <p:tav tm="100000">
                                              <p:val>
                                                <p:strVal val="#ppt_h"/>
                                              </p:val>
                                            </p:tav>
                                          </p:tavLst>
                                        </p:anim>
                                        <p:animEffect transition="in" filter="fade">
                                          <p:cBhvr>
                                            <p:cTn id="66"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89" y="-22622"/>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1380096"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4" name="TextBox 1"/>
          <p:cNvSpPr txBox="1"/>
          <p:nvPr/>
        </p:nvSpPr>
        <p:spPr>
          <a:xfrm>
            <a:off x="2684376" y="285450"/>
            <a:ext cx="3744416" cy="396134"/>
          </a:xfrm>
          <a:prstGeom prst="rect">
            <a:avLst/>
          </a:prstGeom>
          <a:noFill/>
        </p:spPr>
        <p:txBody>
          <a:bodyPr wrap="square" rtlCol="0">
            <a:spAutoFit/>
          </a:bodyPr>
          <a:lstStyle/>
          <a:p>
            <a:pPr algn="ctr" defTabSz="431800">
              <a:lnSpc>
                <a:spcPct val="120000"/>
              </a:lnSpc>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言语表达用词、语调和动作</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5" name="直接连接符 14"/>
          <p:cNvCxnSpPr/>
          <p:nvPr/>
        </p:nvCxnSpPr>
        <p:spPr>
          <a:xfrm flipH="1">
            <a:off x="6228184"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8" name="Freeform 7"/>
          <p:cNvSpPr/>
          <p:nvPr/>
        </p:nvSpPr>
        <p:spPr bwMode="auto">
          <a:xfrm flipH="1">
            <a:off x="3232526" y="1436938"/>
            <a:ext cx="915087" cy="2841057"/>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9" name="Line 11"/>
          <p:cNvSpPr>
            <a:spLocks noChangeShapeType="1"/>
          </p:cNvSpPr>
          <p:nvPr/>
        </p:nvSpPr>
        <p:spPr bwMode="auto">
          <a:xfrm flipV="1">
            <a:off x="2331514" y="1775776"/>
            <a:ext cx="573913" cy="825679"/>
          </a:xfrm>
          <a:prstGeom prst="line">
            <a:avLst/>
          </a:prstGeom>
          <a:noFill/>
          <a:ln w="38100" cap="flat">
            <a:solidFill>
              <a:schemeClr val="bg1">
                <a:lumMod val="75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Line 12"/>
          <p:cNvSpPr>
            <a:spLocks noChangeShapeType="1"/>
          </p:cNvSpPr>
          <p:nvPr/>
        </p:nvSpPr>
        <p:spPr bwMode="auto">
          <a:xfrm>
            <a:off x="2362117" y="3167708"/>
            <a:ext cx="535747" cy="723099"/>
          </a:xfrm>
          <a:prstGeom prst="line">
            <a:avLst/>
          </a:prstGeom>
          <a:noFill/>
          <a:ln w="38100" cap="flat">
            <a:solidFill>
              <a:schemeClr val="bg1">
                <a:lumMod val="85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Line 13"/>
          <p:cNvSpPr>
            <a:spLocks noChangeShapeType="1"/>
          </p:cNvSpPr>
          <p:nvPr/>
        </p:nvSpPr>
        <p:spPr bwMode="auto">
          <a:xfrm>
            <a:off x="2506845" y="2905900"/>
            <a:ext cx="1174710" cy="996"/>
          </a:xfrm>
          <a:prstGeom prst="line">
            <a:avLst/>
          </a:prstGeom>
          <a:noFill/>
          <a:ln w="38100" cap="flat">
            <a:solidFill>
              <a:schemeClr val="bg1">
                <a:lumMod val="85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1145247" y="2188203"/>
            <a:ext cx="1324074" cy="1324074"/>
          </a:xfrm>
          <a:prstGeom prst="ellipse">
            <a:avLst/>
          </a:prstGeom>
          <a:solidFill>
            <a:srgbClr val="AA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flipH="1">
            <a:off x="2727520" y="1007844"/>
            <a:ext cx="916349" cy="9163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ysClr val="windowText" lastClr="000000"/>
              </a:solidFill>
              <a:latin typeface="微软雅黑" panose="020B0503020204020204" pitchFamily="34" charset="-122"/>
              <a:ea typeface="微软雅黑" panose="020B0503020204020204" pitchFamily="34" charset="-122"/>
            </a:endParaRPr>
          </a:p>
        </p:txBody>
      </p:sp>
      <p:sp>
        <p:nvSpPr>
          <p:cNvPr id="16" name="椭圆 15"/>
          <p:cNvSpPr/>
          <p:nvPr/>
        </p:nvSpPr>
        <p:spPr>
          <a:xfrm flipH="1">
            <a:off x="3703570" y="2434234"/>
            <a:ext cx="916349" cy="9163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ysClr val="windowText" lastClr="000000"/>
              </a:solidFill>
              <a:latin typeface="微软雅黑" panose="020B0503020204020204" pitchFamily="34" charset="-122"/>
              <a:ea typeface="微软雅黑" panose="020B0503020204020204" pitchFamily="34" charset="-122"/>
            </a:endParaRPr>
          </a:p>
        </p:txBody>
      </p:sp>
      <p:sp>
        <p:nvSpPr>
          <p:cNvPr id="17" name="椭圆 16"/>
          <p:cNvSpPr/>
          <p:nvPr/>
        </p:nvSpPr>
        <p:spPr>
          <a:xfrm flipH="1">
            <a:off x="2710214" y="3816534"/>
            <a:ext cx="916349" cy="9163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ysClr val="windowText" lastClr="000000"/>
              </a:solidFill>
              <a:latin typeface="微软雅黑" panose="020B0503020204020204" pitchFamily="34" charset="-122"/>
              <a:ea typeface="微软雅黑" panose="020B0503020204020204" pitchFamily="34" charset="-122"/>
            </a:endParaRPr>
          </a:p>
        </p:txBody>
      </p:sp>
      <p:sp>
        <p:nvSpPr>
          <p:cNvPr id="18" name="TextBox 32"/>
          <p:cNvSpPr txBox="1"/>
          <p:nvPr/>
        </p:nvSpPr>
        <p:spPr>
          <a:xfrm flipH="1">
            <a:off x="828730" y="2592984"/>
            <a:ext cx="1949719" cy="407291"/>
          </a:xfrm>
          <a:prstGeom prst="rect">
            <a:avLst/>
          </a:prstGeom>
          <a:noFill/>
        </p:spPr>
        <p:txBody>
          <a:bodyPr wrap="square" lIns="0" tIns="0" rIns="0" bIns="0" rtlCol="0">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言语表达</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flipH="1">
            <a:off x="3779912" y="859922"/>
            <a:ext cx="4673090" cy="1052596"/>
          </a:xfrm>
          <a:prstGeom prst="rect">
            <a:avLst/>
          </a:prstGeom>
        </p:spPr>
        <p:txBody>
          <a:bodyPr wrap="square">
            <a:spAutoFit/>
          </a:bodyPr>
          <a:lstStyle/>
          <a:p>
            <a:pPr lvl="0" algn="just" fontAlgn="base">
              <a:lnSpc>
                <a:spcPct val="130000"/>
              </a:lnSpc>
              <a:spcBef>
                <a:spcPct val="0"/>
              </a:spcBef>
              <a:spcAft>
                <a:spcPct val="0"/>
              </a:spcAft>
              <a:defRPr/>
            </a:pPr>
            <a:r>
              <a:rPr lang="zh-CN" altLang="en-US" sz="1600" b="1" dirty="0">
                <a:solidFill>
                  <a:schemeClr val="bg1"/>
                </a:solidFill>
                <a:latin typeface="微软雅黑" panose="020B0503020204020204" pitchFamily="34" charset="-122"/>
                <a:ea typeface="微软雅黑" panose="020B0503020204020204" pitchFamily="34" charset="-122"/>
              </a:rPr>
              <a:t>用词</a:t>
            </a:r>
            <a:endParaRPr lang="zh-CN" altLang="en-US" sz="1600" b="1" dirty="0">
              <a:solidFill>
                <a:schemeClr val="bg1"/>
              </a:solidFill>
              <a:latin typeface="微软雅黑" panose="020B0503020204020204" pitchFamily="34" charset="-122"/>
              <a:ea typeface="微软雅黑" panose="020B0503020204020204" pitchFamily="34" charset="-122"/>
            </a:endParaRPr>
          </a:p>
          <a:p>
            <a:pPr lvl="0" algn="just" fontAlgn="base">
              <a:lnSpc>
                <a:spcPct val="130000"/>
              </a:lnSpc>
              <a:spcBef>
                <a:spcPct val="0"/>
              </a:spcBef>
              <a:spcAft>
                <a:spcPct val="0"/>
              </a:spcAft>
              <a:defRPr/>
            </a:pPr>
            <a:r>
              <a:rPr lang="zh-CN" altLang="en-US" sz="1600" dirty="0">
                <a:solidFill>
                  <a:schemeClr val="bg1"/>
                </a:solidFill>
                <a:latin typeface="微软雅黑" panose="020B0503020204020204" pitchFamily="34" charset="-122"/>
                <a:ea typeface="微软雅黑" panose="020B0503020204020204" pitchFamily="34" charset="-122"/>
              </a:rPr>
              <a:t>“我的观点是”</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我相信”</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我想”</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我建议”</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因为”</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我的理由是”</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首先”</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flipH="1">
            <a:off x="4657236" y="2346749"/>
            <a:ext cx="3508813" cy="1021433"/>
          </a:xfrm>
          <a:prstGeom prst="rect">
            <a:avLst/>
          </a:prstGeom>
        </p:spPr>
        <p:txBody>
          <a:bodyPr wrap="square">
            <a:spAutoFit/>
          </a:bodyPr>
          <a:lstStyle/>
          <a:p>
            <a:pPr lvl="0" algn="just" fontAlgn="base">
              <a:lnSpc>
                <a:spcPct val="130000"/>
              </a:lnSpc>
              <a:spcBef>
                <a:spcPct val="0"/>
              </a:spcBef>
              <a:spcAft>
                <a:spcPct val="0"/>
              </a:spcAft>
              <a:defRPr/>
            </a:pPr>
            <a:r>
              <a:rPr lang="zh-CN" altLang="en-US" sz="1600" b="1" dirty="0">
                <a:solidFill>
                  <a:schemeClr val="bg1"/>
                </a:solidFill>
                <a:latin typeface="微软雅黑" panose="020B0503020204020204" pitchFamily="34" charset="-122"/>
                <a:ea typeface="微软雅黑" panose="020B0503020204020204" pitchFamily="34" charset="-122"/>
              </a:rPr>
              <a:t>语调</a:t>
            </a:r>
            <a:endParaRPr lang="zh-CN" altLang="en-US" sz="1600" b="1" dirty="0">
              <a:solidFill>
                <a:schemeClr val="bg1"/>
              </a:solidFill>
              <a:latin typeface="微软雅黑" panose="020B0503020204020204" pitchFamily="34" charset="-122"/>
              <a:ea typeface="微软雅黑" panose="020B0503020204020204" pitchFamily="34" charset="-122"/>
            </a:endParaRPr>
          </a:p>
          <a:p>
            <a:pPr lvl="0" algn="just" fontAlgn="base">
              <a:lnSpc>
                <a:spcPct val="130000"/>
              </a:lnSpc>
              <a:spcBef>
                <a:spcPct val="0"/>
              </a:spcBef>
              <a:spcAft>
                <a:spcPct val="0"/>
              </a:spcAft>
              <a:defRPr/>
            </a:pPr>
            <a:r>
              <a:rPr lang="zh-CN" altLang="en-US" sz="1600" dirty="0">
                <a:solidFill>
                  <a:schemeClr val="bg1"/>
                </a:solidFill>
                <a:latin typeface="微软雅黑" panose="020B0503020204020204" pitchFamily="34" charset="-122"/>
                <a:ea typeface="微软雅黑" panose="020B0503020204020204" pitchFamily="34" charset="-122"/>
              </a:rPr>
              <a:t>冷静、逻辑性、节奏平缓、非感情起伏、有说明力但不过于气势逼人。</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flipH="1">
            <a:off x="3788896" y="3949945"/>
            <a:ext cx="4296404" cy="701346"/>
          </a:xfrm>
          <a:prstGeom prst="rect">
            <a:avLst/>
          </a:prstGeom>
        </p:spPr>
        <p:txBody>
          <a:bodyPr wrap="square">
            <a:spAutoFit/>
          </a:bodyPr>
          <a:lstStyle/>
          <a:p>
            <a:pPr lvl="0" algn="just" fontAlgn="base">
              <a:lnSpc>
                <a:spcPct val="130000"/>
              </a:lnSpc>
              <a:spcBef>
                <a:spcPct val="0"/>
              </a:spcBef>
              <a:spcAft>
                <a:spcPct val="0"/>
              </a:spcAft>
              <a:defRPr/>
            </a:pPr>
            <a:r>
              <a:rPr lang="zh-CN" altLang="en-US" sz="1600" b="1" dirty="0">
                <a:solidFill>
                  <a:schemeClr val="bg1"/>
                </a:solidFill>
                <a:latin typeface="微软雅黑" panose="020B0503020204020204" pitchFamily="34" charset="-122"/>
                <a:ea typeface="微软雅黑" panose="020B0503020204020204" pitchFamily="34" charset="-122"/>
              </a:rPr>
              <a:t>动作</a:t>
            </a:r>
            <a:endParaRPr lang="zh-CN" altLang="en-US" sz="1600" b="1" dirty="0">
              <a:solidFill>
                <a:schemeClr val="bg1"/>
              </a:solidFill>
              <a:latin typeface="微软雅黑" panose="020B0503020204020204" pitchFamily="34" charset="-122"/>
              <a:ea typeface="微软雅黑" panose="020B0503020204020204" pitchFamily="34" charset="-122"/>
            </a:endParaRPr>
          </a:p>
          <a:p>
            <a:pPr lvl="0" algn="just" fontAlgn="base">
              <a:lnSpc>
                <a:spcPct val="130000"/>
              </a:lnSpc>
              <a:spcBef>
                <a:spcPct val="0"/>
              </a:spcBef>
              <a:spcAft>
                <a:spcPct val="0"/>
              </a:spcAft>
              <a:defRPr/>
            </a:pPr>
            <a:r>
              <a:rPr lang="zh-CN" altLang="en-US" sz="1600" dirty="0">
                <a:solidFill>
                  <a:schemeClr val="bg1"/>
                </a:solidFill>
                <a:latin typeface="微软雅黑" panose="020B0503020204020204" pitchFamily="34" charset="-122"/>
                <a:ea typeface="微软雅黑" panose="020B0503020204020204" pitchFamily="34" charset="-122"/>
              </a:rPr>
              <a:t>自信、挺拔、良好的目光接触</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2" name="Freeform 70"/>
          <p:cNvSpPr>
            <a:spLocks noEditPoints="1"/>
          </p:cNvSpPr>
          <p:nvPr/>
        </p:nvSpPr>
        <p:spPr bwMode="auto">
          <a:xfrm>
            <a:off x="3025991" y="1241728"/>
            <a:ext cx="324472" cy="388314"/>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112240"/>
          </a:solidFill>
          <a:ln>
            <a:noFill/>
          </a:ln>
        </p:spPr>
        <p:txBody>
          <a:bodyPr vert="horz" wrap="square" lIns="68571" tIns="34286" rIns="68571" bIns="34286"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 name="Freeform 72"/>
          <p:cNvSpPr>
            <a:spLocks noEditPoints="1"/>
          </p:cNvSpPr>
          <p:nvPr/>
        </p:nvSpPr>
        <p:spPr bwMode="auto">
          <a:xfrm>
            <a:off x="4007474" y="2716220"/>
            <a:ext cx="378677" cy="379360"/>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112240"/>
          </a:solidFill>
          <a:ln>
            <a:noFill/>
          </a:ln>
        </p:spPr>
        <p:txBody>
          <a:bodyPr vert="horz" wrap="square" lIns="68571" tIns="34286" rIns="68571" bIns="34286"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Freeform 13"/>
          <p:cNvSpPr>
            <a:spLocks noEditPoints="1"/>
          </p:cNvSpPr>
          <p:nvPr/>
        </p:nvSpPr>
        <p:spPr bwMode="auto">
          <a:xfrm>
            <a:off x="3047817" y="3958883"/>
            <a:ext cx="302645" cy="557855"/>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112240"/>
          </a:solidFill>
          <a:ln>
            <a:noFill/>
          </a:ln>
        </p:spPr>
        <p:txBody>
          <a:bodyPr vert="horz" wrap="square" lIns="68571" tIns="34286" rIns="68571" bIns="34286"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ppt_x</p:attrName>
                                            </p:attrNameLst>
                                          </p:cBhvr>
                                          <p:tavLst>
                                            <p:tav tm="0">
                                              <p:val>
                                                <p:strVal val="#ppt_x-#ppt_w*1.125000"/>
                                              </p:val>
                                            </p:tav>
                                            <p:tav tm="100000">
                                              <p:val>
                                                <p:strVal val="#ppt_x"/>
                                              </p:val>
                                            </p:tav>
                                          </p:tavLst>
                                        </p:anim>
                                        <p:animEffect transition="in" filter="wipe(right)">
                                          <p:cBhvr>
                                            <p:cTn id="15" dur="500"/>
                                            <p:tgtEl>
                                              <p:spTgt spid="14"/>
                                            </p:tgtEl>
                                          </p:cBhvr>
                                        </p:animEffect>
                                      </p:childTnLst>
                                    </p:cTn>
                                  </p:par>
                                </p:childTnLst>
                              </p:cTn>
                            </p:par>
                            <p:par>
                              <p:cTn id="16" fill="hold">
                                <p:stCondLst>
                                  <p:cond delay="1000"/>
                                </p:stCondLst>
                                <p:childTnLst>
                                  <p:par>
                                    <p:cTn id="17" presetID="2" presetClass="entr" presetSubtype="4" fill="hold" grpId="0" nodeType="afterEffect" p14:presetBounceEnd="44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44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up)">
                                          <p:cBhvr>
                                            <p:cTn id="48" dur="500"/>
                                            <p:tgtEl>
                                              <p:spTgt spid="8"/>
                                            </p:tgtEl>
                                          </p:cBhvr>
                                        </p:animEffect>
                                      </p:childTnLst>
                                    </p:cTn>
                                  </p:par>
                                </p:childTnLst>
                              </p:cTn>
                            </p:par>
                            <p:par>
                              <p:cTn id="49" fill="hold">
                                <p:stCondLst>
                                  <p:cond delay="3500"/>
                                </p:stCondLst>
                                <p:childTnLst>
                                  <p:par>
                                    <p:cTn id="50" presetID="16" presetClass="entr" presetSubtype="2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arn(inVertical)">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P spid="9" grpId="0" animBg="1"/>
          <p:bldP spid="10" grpId="0" animBg="1"/>
          <p:bldP spid="11" grpId="0" animBg="1"/>
          <p:bldP spid="12" grpId="0" animBg="1"/>
          <p:bldP spid="13" grpId="0" animBg="1"/>
          <p:bldP spid="16" grpId="0" animBg="1"/>
          <p:bldP spid="17" grpId="0" animBg="1"/>
          <p:bldP spid="18" grpId="0"/>
          <p:bldP spid="19" grpId="0"/>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ppt_x</p:attrName>
                                            </p:attrNameLst>
                                          </p:cBhvr>
                                          <p:tavLst>
                                            <p:tav tm="0">
                                              <p:val>
                                                <p:strVal val="#ppt_x-#ppt_w*1.125000"/>
                                              </p:val>
                                            </p:tav>
                                            <p:tav tm="100000">
                                              <p:val>
                                                <p:strVal val="#ppt_x"/>
                                              </p:val>
                                            </p:tav>
                                          </p:tavLst>
                                        </p:anim>
                                        <p:animEffect transition="in" filter="wipe(right)">
                                          <p:cBhvr>
                                            <p:cTn id="15" dur="500"/>
                                            <p:tgtEl>
                                              <p:spTgt spid="14"/>
                                            </p:tgtEl>
                                          </p:cBhvr>
                                        </p:animEffect>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up)">
                                          <p:cBhvr>
                                            <p:cTn id="48" dur="500"/>
                                            <p:tgtEl>
                                              <p:spTgt spid="8"/>
                                            </p:tgtEl>
                                          </p:cBhvr>
                                        </p:animEffect>
                                      </p:childTnLst>
                                    </p:cTn>
                                  </p:par>
                                </p:childTnLst>
                              </p:cTn>
                            </p:par>
                            <p:par>
                              <p:cTn id="49" fill="hold">
                                <p:stCondLst>
                                  <p:cond delay="3500"/>
                                </p:stCondLst>
                                <p:childTnLst>
                                  <p:par>
                                    <p:cTn id="50" presetID="16" presetClass="entr" presetSubtype="2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arn(inVertical)">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P spid="9" grpId="0" animBg="1"/>
          <p:bldP spid="10" grpId="0" animBg="1"/>
          <p:bldP spid="11" grpId="0" animBg="1"/>
          <p:bldP spid="12" grpId="0" animBg="1"/>
          <p:bldP spid="13" grpId="0" animBg="1"/>
          <p:bldP spid="16" grpId="0" animBg="1"/>
          <p:bldP spid="17" grpId="0" animBg="1"/>
          <p:bldP spid="18" grpId="0"/>
          <p:bldP spid="19" grpId="0"/>
          <p:bldP spid="20" grpId="0"/>
          <p:bldP spid="2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89" y="-22622"/>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1380096"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4" name="TextBox 1"/>
          <p:cNvSpPr txBox="1"/>
          <p:nvPr/>
        </p:nvSpPr>
        <p:spPr>
          <a:xfrm>
            <a:off x="2684376" y="285450"/>
            <a:ext cx="3744416" cy="396134"/>
          </a:xfrm>
          <a:prstGeom prst="rect">
            <a:avLst/>
          </a:prstGeom>
          <a:noFill/>
        </p:spPr>
        <p:txBody>
          <a:bodyPr wrap="square" rtlCol="0">
            <a:spAutoFit/>
          </a:bodyPr>
          <a:lstStyle/>
          <a:p>
            <a:pPr algn="ctr" defTabSz="431800">
              <a:lnSpc>
                <a:spcPct val="120000"/>
              </a:lnSpc>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表达的技巧</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5" name="直接连接符 14"/>
          <p:cNvCxnSpPr/>
          <p:nvPr/>
        </p:nvCxnSpPr>
        <p:spPr>
          <a:xfrm flipH="1">
            <a:off x="6228184"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24" name="圆角矩形 23"/>
          <p:cNvSpPr/>
          <p:nvPr/>
        </p:nvSpPr>
        <p:spPr>
          <a:xfrm>
            <a:off x="710806" y="1081425"/>
            <a:ext cx="2421034" cy="409658"/>
          </a:xfrm>
          <a:prstGeom prst="roundRect">
            <a:avLst>
              <a:gd name="adj" fmla="val 50000"/>
            </a:avLst>
          </a:prstGeom>
          <a:solidFill>
            <a:srgbClr val="A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 Box 4"/>
          <p:cNvSpPr txBox="1">
            <a:spLocks noChangeArrowheads="1"/>
          </p:cNvSpPr>
          <p:nvPr/>
        </p:nvSpPr>
        <p:spPr bwMode="auto">
          <a:xfrm>
            <a:off x="710806" y="1078151"/>
            <a:ext cx="2270404" cy="40011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sz="2000" b="1" dirty="0">
                <a:solidFill>
                  <a:schemeClr val="bg1"/>
                </a:solidFill>
                <a:latin typeface="Impact" panose="020B0806030902050204" pitchFamily="34" charset="0"/>
                <a:ea typeface="微软雅黑" panose="020B0503020204020204" pitchFamily="34" charset="-122"/>
                <a:sym typeface="Impact" panose="020B0806030902050204" pitchFamily="34" charset="0"/>
              </a:rPr>
              <a:t>什么是表达感受</a:t>
            </a:r>
            <a:endParaRPr kumimoji="1" lang="zh-CN" altLang="en-US" sz="2000" b="1"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8" name="Text Box 3"/>
          <p:cNvSpPr txBox="1">
            <a:spLocks noChangeArrowheads="1"/>
          </p:cNvSpPr>
          <p:nvPr/>
        </p:nvSpPr>
        <p:spPr bwMode="auto">
          <a:xfrm>
            <a:off x="627273" y="1559465"/>
            <a:ext cx="783315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kumimoji="1"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表达感受是清楚地将自己的感受表述出来，配合一些合适的非语言信息。这种方式在感情受到触动时运用更为有效。</a:t>
            </a:r>
            <a:endParaRPr kumimoji="1"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椭圆 28"/>
          <p:cNvSpPr/>
          <p:nvPr/>
        </p:nvSpPr>
        <p:spPr>
          <a:xfrm>
            <a:off x="1522540" y="3086688"/>
            <a:ext cx="1185590" cy="118559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弧形 29"/>
          <p:cNvSpPr/>
          <p:nvPr/>
        </p:nvSpPr>
        <p:spPr>
          <a:xfrm>
            <a:off x="1463775" y="2534293"/>
            <a:ext cx="2402823" cy="2402823"/>
          </a:xfrm>
          <a:prstGeom prst="arc">
            <a:avLst>
              <a:gd name="adj1" fmla="val 16200000"/>
              <a:gd name="adj2" fmla="val 5685819"/>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1" name="组合 30"/>
          <p:cNvGrpSpPr/>
          <p:nvPr/>
        </p:nvGrpSpPr>
        <p:grpSpPr>
          <a:xfrm>
            <a:off x="3124636" y="2517874"/>
            <a:ext cx="519648" cy="519648"/>
            <a:chOff x="304800" y="673100"/>
            <a:chExt cx="4000500" cy="4000500"/>
          </a:xfrm>
          <a:effectLst>
            <a:outerShdw blurRad="317500" dist="190500" dir="8100000" algn="tr" rotWithShape="0">
              <a:prstClr val="black">
                <a:alpha val="50000"/>
              </a:prstClr>
            </a:outerShdw>
          </a:effectLst>
        </p:grpSpPr>
        <p:sp>
          <p:nvSpPr>
            <p:cNvPr id="32"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7030A0"/>
                </a:solidFill>
                <a:latin typeface="微软雅黑" panose="020B0503020204020204" pitchFamily="34" charset="-122"/>
                <a:ea typeface="微软雅黑" panose="020B0503020204020204" pitchFamily="34" charset="-122"/>
              </a:endParaRPr>
            </a:p>
          </p:txBody>
        </p:sp>
        <p:sp>
          <p:nvSpPr>
            <p:cNvPr id="33" name="椭圆 32"/>
            <p:cNvSpPr/>
            <p:nvPr/>
          </p:nvSpPr>
          <p:spPr>
            <a:xfrm>
              <a:off x="392113" y="760413"/>
              <a:ext cx="3825874" cy="382587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tx1"/>
                  </a:solidFill>
                  <a:latin typeface="微软雅黑" panose="020B0503020204020204" pitchFamily="34" charset="-122"/>
                  <a:ea typeface="微软雅黑" panose="020B0503020204020204" pitchFamily="34" charset="-122"/>
                </a:rPr>
                <a:t>1</a:t>
              </a:r>
              <a:endParaRPr lang="zh-CN" altLang="en-US" sz="2500" b="1" dirty="0">
                <a:solidFill>
                  <a:schemeClr val="tx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3619755" y="3488406"/>
            <a:ext cx="519648" cy="519648"/>
            <a:chOff x="304800" y="673100"/>
            <a:chExt cx="4000500" cy="4000500"/>
          </a:xfrm>
          <a:effectLst>
            <a:outerShdw blurRad="317500" dist="190500" dir="8100000" algn="tr" rotWithShape="0">
              <a:prstClr val="black">
                <a:alpha val="50000"/>
              </a:prstClr>
            </a:outerShdw>
          </a:effectLst>
        </p:grpSpPr>
        <p:sp>
          <p:nvSpPr>
            <p:cNvPr id="35"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7030A0"/>
                </a:solidFill>
                <a:latin typeface="微软雅黑" panose="020B0503020204020204" pitchFamily="34" charset="-122"/>
                <a:ea typeface="微软雅黑" panose="020B0503020204020204" pitchFamily="34" charset="-122"/>
              </a:endParaRPr>
            </a:p>
          </p:txBody>
        </p:sp>
        <p:sp>
          <p:nvSpPr>
            <p:cNvPr id="36" name="椭圆 35"/>
            <p:cNvSpPr/>
            <p:nvPr/>
          </p:nvSpPr>
          <p:spPr>
            <a:xfrm>
              <a:off x="392113" y="760413"/>
              <a:ext cx="3825874" cy="38258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tx1"/>
                  </a:solidFill>
                  <a:latin typeface="微软雅黑" panose="020B0503020204020204" pitchFamily="34" charset="-122"/>
                  <a:ea typeface="微软雅黑" panose="020B0503020204020204" pitchFamily="34" charset="-122"/>
                </a:rPr>
                <a:t>2</a:t>
              </a:r>
              <a:endParaRPr lang="zh-CN" altLang="en-US" sz="2500" b="1" dirty="0">
                <a:solidFill>
                  <a:schemeClr val="tx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3133647" y="4420742"/>
            <a:ext cx="519648" cy="519648"/>
            <a:chOff x="304800" y="673100"/>
            <a:chExt cx="4000500" cy="4000500"/>
          </a:xfrm>
          <a:effectLst>
            <a:outerShdw blurRad="317500" dist="190500" dir="8100000" algn="tr" rotWithShape="0">
              <a:prstClr val="black">
                <a:alpha val="50000"/>
              </a:prstClr>
            </a:outerShdw>
          </a:effectLst>
        </p:grpSpPr>
        <p:sp>
          <p:nvSpPr>
            <p:cNvPr id="38"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7030A0"/>
                </a:solidFill>
                <a:latin typeface="微软雅黑" panose="020B0503020204020204" pitchFamily="34" charset="-122"/>
                <a:ea typeface="微软雅黑" panose="020B0503020204020204" pitchFamily="34" charset="-122"/>
              </a:endParaRPr>
            </a:p>
          </p:txBody>
        </p:sp>
        <p:sp>
          <p:nvSpPr>
            <p:cNvPr id="39" name="椭圆 38"/>
            <p:cNvSpPr/>
            <p:nvPr/>
          </p:nvSpPr>
          <p:spPr>
            <a:xfrm>
              <a:off x="392113" y="760413"/>
              <a:ext cx="3825874" cy="38258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tx1"/>
                  </a:solidFill>
                  <a:latin typeface="微软雅黑" panose="020B0503020204020204" pitchFamily="34" charset="-122"/>
                  <a:ea typeface="微软雅黑" panose="020B0503020204020204" pitchFamily="34" charset="-122"/>
                </a:rPr>
                <a:t>3</a:t>
              </a:r>
              <a:endParaRPr lang="zh-CN" altLang="en-US" sz="2500" b="1" dirty="0">
                <a:solidFill>
                  <a:schemeClr val="tx1"/>
                </a:solidFill>
                <a:latin typeface="微软雅黑" panose="020B0503020204020204" pitchFamily="34" charset="-122"/>
                <a:ea typeface="微软雅黑" panose="020B0503020204020204" pitchFamily="34" charset="-122"/>
              </a:endParaRPr>
            </a:p>
          </p:txBody>
        </p:sp>
      </p:grpSp>
      <p:sp>
        <p:nvSpPr>
          <p:cNvPr id="40" name="TextBox 15"/>
          <p:cNvSpPr txBox="1"/>
          <p:nvPr/>
        </p:nvSpPr>
        <p:spPr>
          <a:xfrm>
            <a:off x="1500868" y="3426287"/>
            <a:ext cx="1300471" cy="407291"/>
          </a:xfrm>
          <a:prstGeom prst="rect">
            <a:avLst/>
          </a:prstGeom>
          <a:noFill/>
        </p:spPr>
        <p:txBody>
          <a:bodyPr wrap="square" lIns="0" tIns="0" rIns="0" bIns="0" rtlCol="0">
            <a:spAutoFit/>
          </a:bodyPr>
          <a:lstStyle/>
          <a:p>
            <a:pPr algn="ctr">
              <a:lnSpc>
                <a:spcPct val="150000"/>
              </a:lnSpc>
            </a:pPr>
            <a:r>
              <a:rPr lang="zh-CN" altLang="en-US" sz="2000" b="1" dirty="0" smtClean="0">
                <a:solidFill>
                  <a:srgbClr val="112240"/>
                </a:solidFill>
                <a:latin typeface="微软雅黑" panose="020B0503020204020204" pitchFamily="34" charset="-122"/>
                <a:ea typeface="微软雅黑" panose="020B0503020204020204" pitchFamily="34" charset="-122"/>
              </a:rPr>
              <a:t>表达感受</a:t>
            </a:r>
            <a:endParaRPr lang="zh-CN" altLang="en-US" sz="2000" b="1" dirty="0">
              <a:solidFill>
                <a:srgbClr val="112240"/>
              </a:solidFill>
              <a:latin typeface="微软雅黑" panose="020B0503020204020204" pitchFamily="34" charset="-122"/>
              <a:ea typeface="微软雅黑" panose="020B0503020204020204" pitchFamily="34" charset="-122"/>
            </a:endParaRPr>
          </a:p>
        </p:txBody>
      </p:sp>
      <p:sp>
        <p:nvSpPr>
          <p:cNvPr id="41" name="Half Frame 12"/>
          <p:cNvSpPr/>
          <p:nvPr/>
        </p:nvSpPr>
        <p:spPr>
          <a:xfrm rot="8326002">
            <a:off x="2873229" y="3541326"/>
            <a:ext cx="260320" cy="265135"/>
          </a:xfrm>
          <a:prstGeom prst="halfFrame">
            <a:avLst>
              <a:gd name="adj1" fmla="val 33333"/>
              <a:gd name="adj2" fmla="val 34815"/>
            </a:avLst>
          </a:prstGeom>
          <a:solidFill>
            <a:schemeClr val="bg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2" name="TextBox 15"/>
          <p:cNvSpPr txBox="1">
            <a:spLocks noChangeArrowheads="1"/>
          </p:cNvSpPr>
          <p:nvPr/>
        </p:nvSpPr>
        <p:spPr bwMode="auto">
          <a:xfrm>
            <a:off x="3752361" y="2529216"/>
            <a:ext cx="2679023"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fontAlgn="base">
              <a:lnSpc>
                <a:spcPct val="120000"/>
              </a:lnSpc>
              <a:spcBef>
                <a:spcPct val="0"/>
              </a:spcBef>
              <a:spcAft>
                <a:spcPct val="0"/>
              </a:spcAft>
              <a:defRPr/>
            </a:pPr>
            <a:r>
              <a:rPr lang="zh-CN" altLang="en-US" sz="1400" dirty="0">
                <a:solidFill>
                  <a:schemeClr val="bg1"/>
                </a:solidFill>
                <a:latin typeface="微软雅黑" panose="020B0503020204020204" pitchFamily="34" charset="-122"/>
                <a:ea typeface="微软雅黑" panose="020B0503020204020204" pitchFamily="34" charset="-122"/>
              </a:rPr>
              <a:t>明白清楚地陈述经历的感情</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8" name="TextBox 15"/>
          <p:cNvSpPr txBox="1">
            <a:spLocks noChangeArrowheads="1"/>
          </p:cNvSpPr>
          <p:nvPr/>
        </p:nvSpPr>
        <p:spPr bwMode="auto">
          <a:xfrm>
            <a:off x="4243701" y="3583762"/>
            <a:ext cx="2679023"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fontAlgn="base">
              <a:lnSpc>
                <a:spcPct val="120000"/>
              </a:lnSpc>
              <a:spcBef>
                <a:spcPct val="0"/>
              </a:spcBef>
              <a:spcAft>
                <a:spcPct val="0"/>
              </a:spcAft>
              <a:defRPr/>
            </a:pPr>
            <a:r>
              <a:rPr lang="zh-CN" altLang="en-US" sz="1400" dirty="0">
                <a:solidFill>
                  <a:schemeClr val="bg1"/>
                </a:solidFill>
                <a:latin typeface="微软雅黑" panose="020B0503020204020204" pitchFamily="34" charset="-122"/>
                <a:ea typeface="微软雅黑" panose="020B0503020204020204" pitchFamily="34" charset="-122"/>
              </a:rPr>
              <a:t>说明为何有这种感受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9" name="TextBox 15"/>
          <p:cNvSpPr txBox="1">
            <a:spLocks noChangeArrowheads="1"/>
          </p:cNvSpPr>
          <p:nvPr/>
        </p:nvSpPr>
        <p:spPr bwMode="auto">
          <a:xfrm>
            <a:off x="3752361" y="4474912"/>
            <a:ext cx="2679023"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fontAlgn="base">
              <a:lnSpc>
                <a:spcPct val="120000"/>
              </a:lnSpc>
              <a:spcBef>
                <a:spcPct val="0"/>
              </a:spcBef>
              <a:spcAft>
                <a:spcPct val="0"/>
              </a:spcAft>
              <a:defRPr/>
            </a:pPr>
            <a:r>
              <a:rPr lang="zh-CN" altLang="en-US" sz="1400" dirty="0">
                <a:solidFill>
                  <a:schemeClr val="bg1"/>
                </a:solidFill>
                <a:latin typeface="微软雅黑" panose="020B0503020204020204" pitchFamily="34" charset="-122"/>
                <a:ea typeface="微软雅黑" panose="020B0503020204020204" pitchFamily="34" charset="-122"/>
              </a:rPr>
              <a:t>语调动作应有力果断且肯定</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ppt_x</p:attrName>
                                            </p:attrNameLst>
                                          </p:cBhvr>
                                          <p:tavLst>
                                            <p:tav tm="0">
                                              <p:val>
                                                <p:strVal val="#ppt_x-#ppt_w*1.125000"/>
                                              </p:val>
                                            </p:tav>
                                            <p:tav tm="100000">
                                              <p:val>
                                                <p:strVal val="#ppt_x"/>
                                              </p:val>
                                            </p:tav>
                                          </p:tavLst>
                                        </p:anim>
                                        <p:animEffect transition="in" filter="wipe(right)">
                                          <p:cBhvr>
                                            <p:cTn id="15" dur="500"/>
                                            <p:tgtEl>
                                              <p:spTgt spid="14"/>
                                            </p:tgtEl>
                                          </p:cBhvr>
                                        </p:animEffect>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0-#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8" fill="hold" grpId="0" nodeType="afterEffect">
                                      <p:stCondLst>
                                        <p:cond delay="0"/>
                                      </p:stCondLst>
                                      <p:iterate type="wd">
                                        <p:tmPct val="10000"/>
                                      </p:iterate>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par>
                              <p:cTn id="29" fill="hold">
                                <p:stCondLst>
                                  <p:cond delay="4000"/>
                                </p:stCondLst>
                                <p:childTnLst>
                                  <p:par>
                                    <p:cTn id="30" presetID="2" presetClass="entr" presetSubtype="8" accel="42000" fill="hold" grpId="0" nodeType="afterEffect" p14:presetBounceEnd="44000">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14:bounceEnd="44000">
                                          <p:cBhvr additive="base">
                                            <p:cTn id="32" dur="1000" fill="hold"/>
                                            <p:tgtEl>
                                              <p:spTgt spid="29"/>
                                            </p:tgtEl>
                                            <p:attrNameLst>
                                              <p:attrName>ppt_x</p:attrName>
                                            </p:attrNameLst>
                                          </p:cBhvr>
                                          <p:tavLst>
                                            <p:tav tm="0">
                                              <p:val>
                                                <p:strVal val="0-#ppt_w/2"/>
                                              </p:val>
                                            </p:tav>
                                            <p:tav tm="100000">
                                              <p:val>
                                                <p:strVal val="#ppt_x"/>
                                              </p:val>
                                            </p:tav>
                                          </p:tavLst>
                                        </p:anim>
                                        <p:anim calcmode="lin" valueType="num" p14:bounceEnd="44000">
                                          <p:cBhvr additive="base">
                                            <p:cTn id="33" dur="1000" fill="hold"/>
                                            <p:tgtEl>
                                              <p:spTgt spid="29"/>
                                            </p:tgtEl>
                                            <p:attrNameLst>
                                              <p:attrName>ppt_y</p:attrName>
                                            </p:attrNameLst>
                                          </p:cBhvr>
                                          <p:tavLst>
                                            <p:tav tm="0">
                                              <p:val>
                                                <p:strVal val="#ppt_y"/>
                                              </p:val>
                                            </p:tav>
                                            <p:tav tm="100000">
                                              <p:val>
                                                <p:strVal val="#ppt_y"/>
                                              </p:val>
                                            </p:tav>
                                          </p:tavLst>
                                        </p:anim>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par>
                              <p:cTn id="38" fill="hold">
                                <p:stCondLst>
                                  <p:cond delay="5500"/>
                                </p:stCondLst>
                                <p:childTnLst>
                                  <p:par>
                                    <p:cTn id="39" presetID="22" presetClass="entr" presetSubtype="1"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up)">
                                          <p:cBhvr>
                                            <p:cTn id="41" dur="500"/>
                                            <p:tgtEl>
                                              <p:spTgt spid="30"/>
                                            </p:tgtEl>
                                          </p:cBhvr>
                                        </p:animEffect>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childTnLst>
                              </p:cTn>
                            </p:par>
                            <p:par>
                              <p:cTn id="48" fill="hold">
                                <p:stCondLst>
                                  <p:cond delay="6500"/>
                                </p:stCondLst>
                                <p:childTnLst>
                                  <p:par>
                                    <p:cTn id="49" presetID="2" presetClass="entr" presetSubtype="3" accel="52000" fill="hold" nodeType="afterEffect" p14:presetBounceEnd="55000">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14:bounceEnd="55000">
                                          <p:cBhvr additive="base">
                                            <p:cTn id="51" dur="1600" fill="hold"/>
                                            <p:tgtEl>
                                              <p:spTgt spid="31"/>
                                            </p:tgtEl>
                                            <p:attrNameLst>
                                              <p:attrName>ppt_x</p:attrName>
                                            </p:attrNameLst>
                                          </p:cBhvr>
                                          <p:tavLst>
                                            <p:tav tm="0">
                                              <p:val>
                                                <p:strVal val="1+#ppt_w/2"/>
                                              </p:val>
                                            </p:tav>
                                            <p:tav tm="100000">
                                              <p:val>
                                                <p:strVal val="#ppt_x"/>
                                              </p:val>
                                            </p:tav>
                                          </p:tavLst>
                                        </p:anim>
                                        <p:anim calcmode="lin" valueType="num" p14:bounceEnd="55000">
                                          <p:cBhvr additive="base">
                                            <p:cTn id="52" dur="1600" fill="hold"/>
                                            <p:tgtEl>
                                              <p:spTgt spid="31"/>
                                            </p:tgtEl>
                                            <p:attrNameLst>
                                              <p:attrName>ppt_y</p:attrName>
                                            </p:attrNameLst>
                                          </p:cBhvr>
                                          <p:tavLst>
                                            <p:tav tm="0">
                                              <p:val>
                                                <p:strVal val="0-#ppt_h/2"/>
                                              </p:val>
                                            </p:tav>
                                            <p:tav tm="100000">
                                              <p:val>
                                                <p:strVal val="#ppt_y"/>
                                              </p:val>
                                            </p:tav>
                                          </p:tavLst>
                                        </p:anim>
                                      </p:childTnLst>
                                    </p:cTn>
                                  </p:par>
                                  <p:par>
                                    <p:cTn id="53" presetID="2" presetClass="entr" presetSubtype="2" accel="52000" fill="hold" nodeType="withEffect" p14:presetBounceEnd="55000">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14:bounceEnd="55000">
                                          <p:cBhvr additive="base">
                                            <p:cTn id="55" dur="1600" fill="hold"/>
                                            <p:tgtEl>
                                              <p:spTgt spid="34"/>
                                            </p:tgtEl>
                                            <p:attrNameLst>
                                              <p:attrName>ppt_x</p:attrName>
                                            </p:attrNameLst>
                                          </p:cBhvr>
                                          <p:tavLst>
                                            <p:tav tm="0">
                                              <p:val>
                                                <p:strVal val="1+#ppt_w/2"/>
                                              </p:val>
                                            </p:tav>
                                            <p:tav tm="100000">
                                              <p:val>
                                                <p:strVal val="#ppt_x"/>
                                              </p:val>
                                            </p:tav>
                                          </p:tavLst>
                                        </p:anim>
                                        <p:anim calcmode="lin" valueType="num" p14:bounceEnd="55000">
                                          <p:cBhvr additive="base">
                                            <p:cTn id="56" dur="1600" fill="hold"/>
                                            <p:tgtEl>
                                              <p:spTgt spid="34"/>
                                            </p:tgtEl>
                                            <p:attrNameLst>
                                              <p:attrName>ppt_y</p:attrName>
                                            </p:attrNameLst>
                                          </p:cBhvr>
                                          <p:tavLst>
                                            <p:tav tm="0">
                                              <p:val>
                                                <p:strVal val="#ppt_y"/>
                                              </p:val>
                                            </p:tav>
                                            <p:tav tm="100000">
                                              <p:val>
                                                <p:strVal val="#ppt_y"/>
                                              </p:val>
                                            </p:tav>
                                          </p:tavLst>
                                        </p:anim>
                                      </p:childTnLst>
                                    </p:cTn>
                                  </p:par>
                                  <p:par>
                                    <p:cTn id="57" presetID="2" presetClass="entr" presetSubtype="6" accel="52000" fill="hold" nodeType="withEffect" p14:presetBounceEnd="55000">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14:bounceEnd="55000">
                                          <p:cBhvr additive="base">
                                            <p:cTn id="59" dur="1600" fill="hold"/>
                                            <p:tgtEl>
                                              <p:spTgt spid="37"/>
                                            </p:tgtEl>
                                            <p:attrNameLst>
                                              <p:attrName>ppt_x</p:attrName>
                                            </p:attrNameLst>
                                          </p:cBhvr>
                                          <p:tavLst>
                                            <p:tav tm="0">
                                              <p:val>
                                                <p:strVal val="1+#ppt_w/2"/>
                                              </p:val>
                                            </p:tav>
                                            <p:tav tm="100000">
                                              <p:val>
                                                <p:strVal val="#ppt_x"/>
                                              </p:val>
                                            </p:tav>
                                          </p:tavLst>
                                        </p:anim>
                                        <p:anim calcmode="lin" valueType="num" p14:bounceEnd="55000">
                                          <p:cBhvr additive="base">
                                            <p:cTn id="60" dur="1600" fill="hold"/>
                                            <p:tgtEl>
                                              <p:spTgt spid="37"/>
                                            </p:tgtEl>
                                            <p:attrNameLst>
                                              <p:attrName>ppt_y</p:attrName>
                                            </p:attrNameLst>
                                          </p:cBhvr>
                                          <p:tavLst>
                                            <p:tav tm="0">
                                              <p:val>
                                                <p:strVal val="1+#ppt_h/2"/>
                                              </p:val>
                                            </p:tav>
                                            <p:tav tm="100000">
                                              <p:val>
                                                <p:strVal val="#ppt_y"/>
                                              </p:val>
                                            </p:tav>
                                          </p:tavLst>
                                        </p:anim>
                                      </p:childTnLst>
                                    </p:cTn>
                                  </p:par>
                                  <p:par>
                                    <p:cTn id="61" presetID="2" presetClass="entr" presetSubtype="1" fill="hold" grpId="0" nodeType="withEffect" p14:presetBounceEnd="67000">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14:bounceEnd="67000">
                                          <p:cBhvr additive="base">
                                            <p:cTn id="63" dur="2000" fill="hold"/>
                                            <p:tgtEl>
                                              <p:spTgt spid="42"/>
                                            </p:tgtEl>
                                            <p:attrNameLst>
                                              <p:attrName>ppt_x</p:attrName>
                                            </p:attrNameLst>
                                          </p:cBhvr>
                                          <p:tavLst>
                                            <p:tav tm="0">
                                              <p:val>
                                                <p:strVal val="#ppt_x"/>
                                              </p:val>
                                            </p:tav>
                                            <p:tav tm="100000">
                                              <p:val>
                                                <p:strVal val="#ppt_x"/>
                                              </p:val>
                                            </p:tav>
                                          </p:tavLst>
                                        </p:anim>
                                        <p:anim calcmode="lin" valueType="num" p14:bounceEnd="67000">
                                          <p:cBhvr additive="base">
                                            <p:cTn id="64" dur="2000" fill="hold"/>
                                            <p:tgtEl>
                                              <p:spTgt spid="42"/>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14:presetBounceEnd="67000">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14:bounceEnd="67000">
                                          <p:cBhvr additive="base">
                                            <p:cTn id="67" dur="2000" fill="hold"/>
                                            <p:tgtEl>
                                              <p:spTgt spid="48"/>
                                            </p:tgtEl>
                                            <p:attrNameLst>
                                              <p:attrName>ppt_x</p:attrName>
                                            </p:attrNameLst>
                                          </p:cBhvr>
                                          <p:tavLst>
                                            <p:tav tm="0">
                                              <p:val>
                                                <p:strVal val="#ppt_x"/>
                                              </p:val>
                                            </p:tav>
                                            <p:tav tm="100000">
                                              <p:val>
                                                <p:strVal val="#ppt_x"/>
                                              </p:val>
                                            </p:tav>
                                          </p:tavLst>
                                        </p:anim>
                                        <p:anim calcmode="lin" valueType="num" p14:bounceEnd="67000">
                                          <p:cBhvr additive="base">
                                            <p:cTn id="68" dur="2000" fill="hold"/>
                                            <p:tgtEl>
                                              <p:spTgt spid="48"/>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14:presetBounceEnd="67000">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14:bounceEnd="67000">
                                          <p:cBhvr additive="base">
                                            <p:cTn id="71" dur="2000" fill="hold"/>
                                            <p:tgtEl>
                                              <p:spTgt spid="49"/>
                                            </p:tgtEl>
                                            <p:attrNameLst>
                                              <p:attrName>ppt_x</p:attrName>
                                            </p:attrNameLst>
                                          </p:cBhvr>
                                          <p:tavLst>
                                            <p:tav tm="0">
                                              <p:val>
                                                <p:strVal val="#ppt_x"/>
                                              </p:val>
                                            </p:tav>
                                            <p:tav tm="100000">
                                              <p:val>
                                                <p:strVal val="#ppt_x"/>
                                              </p:val>
                                            </p:tav>
                                          </p:tavLst>
                                        </p:anim>
                                        <p:anim calcmode="lin" valueType="num" p14:bounceEnd="67000">
                                          <p:cBhvr additive="base">
                                            <p:cTn id="72" dur="20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animBg="1"/>
          <p:bldP spid="27" grpId="0"/>
          <p:bldP spid="28" grpId="0"/>
          <p:bldP spid="29" grpId="0" animBg="1"/>
          <p:bldP spid="30" grpId="0" animBg="1"/>
          <p:bldP spid="40" grpId="0"/>
          <p:bldP spid="42" grpId="0"/>
          <p:bldP spid="48" grpId="0"/>
          <p:bldP spid="4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ppt_x</p:attrName>
                                            </p:attrNameLst>
                                          </p:cBhvr>
                                          <p:tavLst>
                                            <p:tav tm="0">
                                              <p:val>
                                                <p:strVal val="#ppt_x-#ppt_w*1.125000"/>
                                              </p:val>
                                            </p:tav>
                                            <p:tav tm="100000">
                                              <p:val>
                                                <p:strVal val="#ppt_x"/>
                                              </p:val>
                                            </p:tav>
                                          </p:tavLst>
                                        </p:anim>
                                        <p:animEffect transition="in" filter="wipe(right)">
                                          <p:cBhvr>
                                            <p:cTn id="15" dur="500"/>
                                            <p:tgtEl>
                                              <p:spTgt spid="14"/>
                                            </p:tgtEl>
                                          </p:cBhvr>
                                        </p:animEffect>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0-#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8" fill="hold" grpId="0" nodeType="afterEffect">
                                      <p:stCondLst>
                                        <p:cond delay="0"/>
                                      </p:stCondLst>
                                      <p:iterate type="wd">
                                        <p:tmPct val="10000"/>
                                      </p:iterate>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par>
                              <p:cTn id="29" fill="hold">
                                <p:stCondLst>
                                  <p:cond delay="4000"/>
                                </p:stCondLst>
                                <p:childTnLst>
                                  <p:par>
                                    <p:cTn id="30" presetID="2" presetClass="entr" presetSubtype="8" accel="4200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1000" fill="hold"/>
                                            <p:tgtEl>
                                              <p:spTgt spid="29"/>
                                            </p:tgtEl>
                                            <p:attrNameLst>
                                              <p:attrName>ppt_x</p:attrName>
                                            </p:attrNameLst>
                                          </p:cBhvr>
                                          <p:tavLst>
                                            <p:tav tm="0">
                                              <p:val>
                                                <p:strVal val="0-#ppt_w/2"/>
                                              </p:val>
                                            </p:tav>
                                            <p:tav tm="100000">
                                              <p:val>
                                                <p:strVal val="#ppt_x"/>
                                              </p:val>
                                            </p:tav>
                                          </p:tavLst>
                                        </p:anim>
                                        <p:anim calcmode="lin" valueType="num">
                                          <p:cBhvr additive="base">
                                            <p:cTn id="33" dur="1000" fill="hold"/>
                                            <p:tgtEl>
                                              <p:spTgt spid="29"/>
                                            </p:tgtEl>
                                            <p:attrNameLst>
                                              <p:attrName>ppt_y</p:attrName>
                                            </p:attrNameLst>
                                          </p:cBhvr>
                                          <p:tavLst>
                                            <p:tav tm="0">
                                              <p:val>
                                                <p:strVal val="#ppt_y"/>
                                              </p:val>
                                            </p:tav>
                                            <p:tav tm="100000">
                                              <p:val>
                                                <p:strVal val="#ppt_y"/>
                                              </p:val>
                                            </p:tav>
                                          </p:tavLst>
                                        </p:anim>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par>
                              <p:cTn id="38" fill="hold">
                                <p:stCondLst>
                                  <p:cond delay="5500"/>
                                </p:stCondLst>
                                <p:childTnLst>
                                  <p:par>
                                    <p:cTn id="39" presetID="22" presetClass="entr" presetSubtype="1"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up)">
                                          <p:cBhvr>
                                            <p:cTn id="41" dur="500"/>
                                            <p:tgtEl>
                                              <p:spTgt spid="30"/>
                                            </p:tgtEl>
                                          </p:cBhvr>
                                        </p:animEffect>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childTnLst>
                              </p:cTn>
                            </p:par>
                            <p:par>
                              <p:cTn id="48" fill="hold">
                                <p:stCondLst>
                                  <p:cond delay="6500"/>
                                </p:stCondLst>
                                <p:childTnLst>
                                  <p:par>
                                    <p:cTn id="49" presetID="2" presetClass="entr" presetSubtype="3" accel="5200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600" fill="hold"/>
                                            <p:tgtEl>
                                              <p:spTgt spid="31"/>
                                            </p:tgtEl>
                                            <p:attrNameLst>
                                              <p:attrName>ppt_x</p:attrName>
                                            </p:attrNameLst>
                                          </p:cBhvr>
                                          <p:tavLst>
                                            <p:tav tm="0">
                                              <p:val>
                                                <p:strVal val="1+#ppt_w/2"/>
                                              </p:val>
                                            </p:tav>
                                            <p:tav tm="100000">
                                              <p:val>
                                                <p:strVal val="#ppt_x"/>
                                              </p:val>
                                            </p:tav>
                                          </p:tavLst>
                                        </p:anim>
                                        <p:anim calcmode="lin" valueType="num">
                                          <p:cBhvr additive="base">
                                            <p:cTn id="52" dur="1600" fill="hold"/>
                                            <p:tgtEl>
                                              <p:spTgt spid="31"/>
                                            </p:tgtEl>
                                            <p:attrNameLst>
                                              <p:attrName>ppt_y</p:attrName>
                                            </p:attrNameLst>
                                          </p:cBhvr>
                                          <p:tavLst>
                                            <p:tav tm="0">
                                              <p:val>
                                                <p:strVal val="0-#ppt_h/2"/>
                                              </p:val>
                                            </p:tav>
                                            <p:tav tm="100000">
                                              <p:val>
                                                <p:strVal val="#ppt_y"/>
                                              </p:val>
                                            </p:tav>
                                          </p:tavLst>
                                        </p:anim>
                                      </p:childTnLst>
                                    </p:cTn>
                                  </p:par>
                                  <p:par>
                                    <p:cTn id="53" presetID="2" presetClass="entr" presetSubtype="2" accel="5200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600" fill="hold"/>
                                            <p:tgtEl>
                                              <p:spTgt spid="34"/>
                                            </p:tgtEl>
                                            <p:attrNameLst>
                                              <p:attrName>ppt_x</p:attrName>
                                            </p:attrNameLst>
                                          </p:cBhvr>
                                          <p:tavLst>
                                            <p:tav tm="0">
                                              <p:val>
                                                <p:strVal val="1+#ppt_w/2"/>
                                              </p:val>
                                            </p:tav>
                                            <p:tav tm="100000">
                                              <p:val>
                                                <p:strVal val="#ppt_x"/>
                                              </p:val>
                                            </p:tav>
                                          </p:tavLst>
                                        </p:anim>
                                        <p:anim calcmode="lin" valueType="num">
                                          <p:cBhvr additive="base">
                                            <p:cTn id="56" dur="1600" fill="hold"/>
                                            <p:tgtEl>
                                              <p:spTgt spid="34"/>
                                            </p:tgtEl>
                                            <p:attrNameLst>
                                              <p:attrName>ppt_y</p:attrName>
                                            </p:attrNameLst>
                                          </p:cBhvr>
                                          <p:tavLst>
                                            <p:tav tm="0">
                                              <p:val>
                                                <p:strVal val="#ppt_y"/>
                                              </p:val>
                                            </p:tav>
                                            <p:tav tm="100000">
                                              <p:val>
                                                <p:strVal val="#ppt_y"/>
                                              </p:val>
                                            </p:tav>
                                          </p:tavLst>
                                        </p:anim>
                                      </p:childTnLst>
                                    </p:cTn>
                                  </p:par>
                                  <p:par>
                                    <p:cTn id="57" presetID="2" presetClass="entr" presetSubtype="6" accel="5200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600" fill="hold"/>
                                            <p:tgtEl>
                                              <p:spTgt spid="37"/>
                                            </p:tgtEl>
                                            <p:attrNameLst>
                                              <p:attrName>ppt_x</p:attrName>
                                            </p:attrNameLst>
                                          </p:cBhvr>
                                          <p:tavLst>
                                            <p:tav tm="0">
                                              <p:val>
                                                <p:strVal val="1+#ppt_w/2"/>
                                              </p:val>
                                            </p:tav>
                                            <p:tav tm="100000">
                                              <p:val>
                                                <p:strVal val="#ppt_x"/>
                                              </p:val>
                                            </p:tav>
                                          </p:tavLst>
                                        </p:anim>
                                        <p:anim calcmode="lin" valueType="num">
                                          <p:cBhvr additive="base">
                                            <p:cTn id="60" dur="1600" fill="hold"/>
                                            <p:tgtEl>
                                              <p:spTgt spid="37"/>
                                            </p:tgtEl>
                                            <p:attrNameLst>
                                              <p:attrName>ppt_y</p:attrName>
                                            </p:attrNameLst>
                                          </p:cBhvr>
                                          <p:tavLst>
                                            <p:tav tm="0">
                                              <p:val>
                                                <p:strVal val="1+#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2000" fill="hold"/>
                                            <p:tgtEl>
                                              <p:spTgt spid="42"/>
                                            </p:tgtEl>
                                            <p:attrNameLst>
                                              <p:attrName>ppt_x</p:attrName>
                                            </p:attrNameLst>
                                          </p:cBhvr>
                                          <p:tavLst>
                                            <p:tav tm="0">
                                              <p:val>
                                                <p:strVal val="#ppt_x"/>
                                              </p:val>
                                            </p:tav>
                                            <p:tav tm="100000">
                                              <p:val>
                                                <p:strVal val="#ppt_x"/>
                                              </p:val>
                                            </p:tav>
                                          </p:tavLst>
                                        </p:anim>
                                        <p:anim calcmode="lin" valueType="num">
                                          <p:cBhvr additive="base">
                                            <p:cTn id="64" dur="2000" fill="hold"/>
                                            <p:tgtEl>
                                              <p:spTgt spid="42"/>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additive="base">
                                            <p:cTn id="67" dur="2000" fill="hold"/>
                                            <p:tgtEl>
                                              <p:spTgt spid="48"/>
                                            </p:tgtEl>
                                            <p:attrNameLst>
                                              <p:attrName>ppt_x</p:attrName>
                                            </p:attrNameLst>
                                          </p:cBhvr>
                                          <p:tavLst>
                                            <p:tav tm="0">
                                              <p:val>
                                                <p:strVal val="#ppt_x"/>
                                              </p:val>
                                            </p:tav>
                                            <p:tav tm="100000">
                                              <p:val>
                                                <p:strVal val="#ppt_x"/>
                                              </p:val>
                                            </p:tav>
                                          </p:tavLst>
                                        </p:anim>
                                        <p:anim calcmode="lin" valueType="num">
                                          <p:cBhvr additive="base">
                                            <p:cTn id="68" dur="2000" fill="hold"/>
                                            <p:tgtEl>
                                              <p:spTgt spid="48"/>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additive="base">
                                            <p:cTn id="71" dur="2000" fill="hold"/>
                                            <p:tgtEl>
                                              <p:spTgt spid="49"/>
                                            </p:tgtEl>
                                            <p:attrNameLst>
                                              <p:attrName>ppt_x</p:attrName>
                                            </p:attrNameLst>
                                          </p:cBhvr>
                                          <p:tavLst>
                                            <p:tav tm="0">
                                              <p:val>
                                                <p:strVal val="#ppt_x"/>
                                              </p:val>
                                            </p:tav>
                                            <p:tav tm="100000">
                                              <p:val>
                                                <p:strVal val="#ppt_x"/>
                                              </p:val>
                                            </p:tav>
                                          </p:tavLst>
                                        </p:anim>
                                        <p:anim calcmode="lin" valueType="num">
                                          <p:cBhvr additive="base">
                                            <p:cTn id="72" dur="20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animBg="1"/>
          <p:bldP spid="27" grpId="0"/>
          <p:bldP spid="28" grpId="0"/>
          <p:bldP spid="29" grpId="0" animBg="1"/>
          <p:bldP spid="30" grpId="0" animBg="1"/>
          <p:bldP spid="40" grpId="0"/>
          <p:bldP spid="42" grpId="0"/>
          <p:bldP spid="48" grpId="0"/>
          <p:bldP spid="49"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23675"/>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464904" y="1442074"/>
            <a:ext cx="1702182" cy="1702182"/>
            <a:chOff x="997610" y="943631"/>
            <a:chExt cx="2190034" cy="2190034"/>
          </a:xfrm>
        </p:grpSpPr>
        <p:sp>
          <p:nvSpPr>
            <p:cNvPr id="10" name="弧形 9"/>
            <p:cNvSpPr/>
            <p:nvPr/>
          </p:nvSpPr>
          <p:spPr>
            <a:xfrm>
              <a:off x="997610" y="943631"/>
              <a:ext cx="2190034" cy="2190034"/>
            </a:xfrm>
            <a:prstGeom prst="arc">
              <a:avLst>
                <a:gd name="adj1" fmla="val 19599445"/>
                <a:gd name="adj2" fmla="val 14055869"/>
              </a:avLst>
            </a:prstGeom>
            <a:ln>
              <a:solidFill>
                <a:schemeClr val="bg1">
                  <a:alpha val="5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椭圆 10"/>
            <p:cNvSpPr/>
            <p:nvPr/>
          </p:nvSpPr>
          <p:spPr>
            <a:xfrm>
              <a:off x="1452883" y="1053953"/>
              <a:ext cx="121052" cy="121052"/>
            </a:xfrm>
            <a:prstGeom prst="ellipse">
              <a:avLst/>
            </a:prstGeom>
            <a:noFill/>
            <a:ln>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1662002" y="1707654"/>
            <a:ext cx="1412171" cy="1015663"/>
          </a:xfrm>
          <a:prstGeom prst="rect">
            <a:avLst/>
          </a:prstGeom>
        </p:spPr>
        <p:txBody>
          <a:bodyPr wrap="square">
            <a:spAutoFit/>
          </a:bodyPr>
          <a:lstStyle/>
          <a:p>
            <a:pPr algn="ctr"/>
            <a:r>
              <a:rPr lang="en-US" altLang="zh-CN" sz="6000" dirty="0" smtClean="0">
                <a:solidFill>
                  <a:schemeClr val="bg1"/>
                </a:solidFill>
                <a:latin typeface="等线" panose="02010600030101010101" pitchFamily="2" charset="-122"/>
                <a:ea typeface="等线" panose="02010600030101010101" pitchFamily="2" charset="-122"/>
              </a:rPr>
              <a:t>04</a:t>
            </a:r>
            <a:endParaRPr lang="en-US" altLang="zh-CN" sz="6000" dirty="0">
              <a:solidFill>
                <a:schemeClr val="bg1"/>
              </a:solidFill>
              <a:latin typeface="等线" panose="02010600030101010101" pitchFamily="2" charset="-122"/>
              <a:ea typeface="等线" panose="02010600030101010101" pitchFamily="2" charset="-122"/>
            </a:endParaRPr>
          </a:p>
        </p:txBody>
      </p:sp>
      <p:cxnSp>
        <p:nvCxnSpPr>
          <p:cNvPr id="24" name="直接连接符 23"/>
          <p:cNvCxnSpPr/>
          <p:nvPr/>
        </p:nvCxnSpPr>
        <p:spPr>
          <a:xfrm flipV="1">
            <a:off x="2909201" y="1327809"/>
            <a:ext cx="454983" cy="688642"/>
          </a:xfrm>
          <a:prstGeom prst="line">
            <a:avLst/>
          </a:prstGeom>
          <a:ln>
            <a:solidFill>
              <a:schemeClr val="bg1">
                <a:alpha val="59000"/>
              </a:schemeClr>
            </a:solidFill>
          </a:ln>
        </p:spPr>
        <p:style>
          <a:lnRef idx="1">
            <a:schemeClr val="accent1"/>
          </a:lnRef>
          <a:fillRef idx="0">
            <a:schemeClr val="accent1"/>
          </a:fillRef>
          <a:effectRef idx="0">
            <a:schemeClr val="accent1"/>
          </a:effectRef>
          <a:fontRef idx="minor">
            <a:schemeClr val="tx1"/>
          </a:fontRef>
        </p:style>
      </p:cxnSp>
      <p:sp>
        <p:nvSpPr>
          <p:cNvPr id="28" name="TextBox 72"/>
          <p:cNvSpPr txBox="1"/>
          <p:nvPr/>
        </p:nvSpPr>
        <p:spPr>
          <a:xfrm>
            <a:off x="3711062" y="2016451"/>
            <a:ext cx="4104456"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4000" kern="0" dirty="0">
                <a:solidFill>
                  <a:schemeClr val="bg1"/>
                </a:solidFill>
                <a:latin typeface="Arial" panose="020B0604020202020204" pitchFamily="34" charset="0"/>
                <a:ea typeface="微软雅黑" panose="020B0503020204020204" pitchFamily="34" charset="-122"/>
                <a:cs typeface="Arial" panose="020B0604020202020204" pitchFamily="34" charset="0"/>
              </a:rPr>
              <a:t>积极倾听</a:t>
            </a:r>
            <a:endParaRPr lang="zh-CN" altLang="en-US" sz="4000"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46" name="直接连接符 45"/>
          <p:cNvCxnSpPr/>
          <p:nvPr/>
        </p:nvCxnSpPr>
        <p:spPr>
          <a:xfrm flipV="1">
            <a:off x="3340778" y="1488076"/>
            <a:ext cx="197098" cy="298319"/>
          </a:xfrm>
          <a:prstGeom prst="line">
            <a:avLst/>
          </a:prstGeom>
          <a:ln>
            <a:solidFill>
              <a:schemeClr val="bg1">
                <a:alpha val="59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8"/>
                                        </p:tgtEl>
                                        <p:attrNameLst>
                                          <p:attrName>ppt_y</p:attrName>
                                        </p:attrNameLst>
                                      </p:cBhvr>
                                      <p:tavLst>
                                        <p:tav tm="0">
                                          <p:val>
                                            <p:strVal val="#ppt_y"/>
                                          </p:val>
                                        </p:tav>
                                        <p:tav tm="100000">
                                          <p:val>
                                            <p:strVal val="#ppt_y"/>
                                          </p:val>
                                        </p:tav>
                                      </p:tavLst>
                                    </p:anim>
                                    <p:anim calcmode="lin" valueType="num">
                                      <p:cBhvr>
                                        <p:cTn id="1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8"/>
                                        </p:tgtEl>
                                      </p:cBhvr>
                                    </p:animEffect>
                                  </p:childTnLst>
                                </p:cTn>
                              </p:par>
                            </p:childTnLst>
                          </p:cTn>
                        </p:par>
                        <p:par>
                          <p:cTn id="20" fill="hold">
                            <p:stCondLst>
                              <p:cond delay="1549"/>
                            </p:stCondLst>
                            <p:childTnLst>
                              <p:par>
                                <p:cTn id="21" presetID="22" presetClass="entr" presetSubtype="4"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par>
                          <p:cTn id="24" fill="hold">
                            <p:stCondLst>
                              <p:cond delay="2049"/>
                            </p:stCondLst>
                            <p:childTnLst>
                              <p:par>
                                <p:cTn id="25" presetID="22" presetClass="entr" presetSubtype="4"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down)">
                                      <p:cBhvr>
                                        <p:cTn id="27" dur="500"/>
                                        <p:tgtEl>
                                          <p:spTgt spid="46"/>
                                        </p:tgtEl>
                                      </p:cBhvr>
                                    </p:animEffect>
                                  </p:childTnLst>
                                </p:cTn>
                              </p:par>
                            </p:childTnLst>
                          </p:cTn>
                        </p:par>
                        <p:par>
                          <p:cTn id="28" fill="hold">
                            <p:stCondLst>
                              <p:cond delay="2549"/>
                            </p:stCondLst>
                            <p:childTnLst>
                              <p:par>
                                <p:cTn id="29" presetID="2" presetClass="entr" presetSubtype="2"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1+#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89" y="-22622"/>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1380096"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4" name="TextBox 1"/>
          <p:cNvSpPr txBox="1"/>
          <p:nvPr/>
        </p:nvSpPr>
        <p:spPr>
          <a:xfrm>
            <a:off x="2684376" y="285450"/>
            <a:ext cx="3744416" cy="396134"/>
          </a:xfrm>
          <a:prstGeom prst="rect">
            <a:avLst/>
          </a:prstGeom>
          <a:noFill/>
        </p:spPr>
        <p:txBody>
          <a:bodyPr wrap="square" rtlCol="0">
            <a:spAutoFit/>
          </a:bodyPr>
          <a:lstStyle/>
          <a:p>
            <a:pPr algn="ctr" defTabSz="431800">
              <a:lnSpc>
                <a:spcPct val="120000"/>
              </a:lnSpc>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倾听的定义</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5" name="直接连接符 14"/>
          <p:cNvCxnSpPr/>
          <p:nvPr/>
        </p:nvCxnSpPr>
        <p:spPr>
          <a:xfrm flipH="1">
            <a:off x="6228184"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8" name="Text Box 44"/>
          <p:cNvSpPr txBox="1">
            <a:spLocks noChangeArrowheads="1"/>
          </p:cNvSpPr>
          <p:nvPr/>
        </p:nvSpPr>
        <p:spPr bwMode="auto">
          <a:xfrm>
            <a:off x="1413471" y="1368117"/>
            <a:ext cx="6317057" cy="36739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62" tIns="34281" rIns="68562" bIns="34281">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r>
              <a:rPr lang="zh-CN" altLang="en-US" dirty="0">
                <a:solidFill>
                  <a:schemeClr val="bg1"/>
                </a:solidFill>
              </a:rPr>
              <a:t>倾听他人以了解其观点、意见和感觉，展示你是积极地这样做的。</a:t>
            </a:r>
            <a:endParaRPr lang="zh-CN" altLang="en-US" dirty="0">
              <a:solidFill>
                <a:schemeClr val="bg1"/>
              </a:solidFill>
            </a:endParaRPr>
          </a:p>
        </p:txBody>
      </p:sp>
      <p:sp>
        <p:nvSpPr>
          <p:cNvPr id="9" name="文本框 8"/>
          <p:cNvSpPr txBox="1"/>
          <p:nvPr/>
        </p:nvSpPr>
        <p:spPr>
          <a:xfrm>
            <a:off x="864253" y="709698"/>
            <a:ext cx="1239552" cy="1323439"/>
          </a:xfrm>
          <a:prstGeom prst="rect">
            <a:avLst/>
          </a:prstGeom>
          <a:noFill/>
        </p:spPr>
        <p:txBody>
          <a:bodyPr wrap="square" rtlCol="0">
            <a:spAutoFit/>
          </a:bodyPr>
          <a:lstStyle/>
          <a:p>
            <a:r>
              <a:rPr lang="zh-CN" altLang="en-US" sz="8000" dirty="0" smtClean="0">
                <a:solidFill>
                  <a:schemeClr val="bg1">
                    <a:alpha val="44000"/>
                  </a:schemeClr>
                </a:solidFill>
                <a:latin typeface="等线" panose="02010600030101010101" pitchFamily="2" charset="-122"/>
                <a:ea typeface="等线" panose="02010600030101010101" pitchFamily="2" charset="-122"/>
              </a:rPr>
              <a:t>“</a:t>
            </a:r>
            <a:endParaRPr lang="zh-CN" altLang="en-US" sz="8000" dirty="0">
              <a:solidFill>
                <a:schemeClr val="bg1">
                  <a:alpha val="44000"/>
                </a:schemeClr>
              </a:solidFill>
              <a:latin typeface="等线" panose="02010600030101010101" pitchFamily="2" charset="-122"/>
              <a:ea typeface="等线" panose="02010600030101010101" pitchFamily="2" charset="-122"/>
            </a:endParaRPr>
          </a:p>
        </p:txBody>
      </p:sp>
      <p:pic>
        <p:nvPicPr>
          <p:cNvPr id="41" name="图片 7"/>
          <p:cNvPicPr>
            <a:picLocks noChangeAspect="1"/>
          </p:cNvPicPr>
          <p:nvPr/>
        </p:nvPicPr>
        <p:blipFill>
          <a:blip r:embed="rId2"/>
          <a:srcRect/>
          <a:stretch>
            <a:fillRect/>
          </a:stretch>
        </p:blipFill>
        <p:spPr bwMode="auto">
          <a:xfrm>
            <a:off x="3033974" y="3614144"/>
            <a:ext cx="3008510" cy="1489770"/>
          </a:xfrm>
          <a:prstGeom prst="rect">
            <a:avLst/>
          </a:prstGeom>
          <a:noFill/>
          <a:ln w="9525">
            <a:noFill/>
            <a:miter lim="800000"/>
            <a:headEnd/>
            <a:tailEnd/>
          </a:ln>
        </p:spPr>
      </p:pic>
      <p:sp>
        <p:nvSpPr>
          <p:cNvPr id="42" name="椭圆 8"/>
          <p:cNvSpPr/>
          <p:nvPr/>
        </p:nvSpPr>
        <p:spPr>
          <a:xfrm>
            <a:off x="1548129" y="2973081"/>
            <a:ext cx="1036972" cy="10372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1407" tIns="25704" rIns="51407" bIns="25704" anchor="ctr"/>
          <a:lstStyle/>
          <a:p>
            <a:pPr algn="ctr" defTabSz="685800">
              <a:lnSpc>
                <a:spcPct val="150000"/>
              </a:lnSpc>
              <a:defRPr/>
            </a:pPr>
            <a:r>
              <a:rPr lang="zh-CN" altLang="en-US" sz="1400" dirty="0" smtClean="0">
                <a:solidFill>
                  <a:srgbClr val="112240"/>
                </a:solidFill>
                <a:latin typeface="微软雅黑" panose="020B0503020204020204" pitchFamily="34" charset="-122"/>
                <a:ea typeface="微软雅黑" panose="020B0503020204020204" pitchFamily="34" charset="-122"/>
              </a:rPr>
              <a:t>全神</a:t>
            </a:r>
            <a:endParaRPr lang="en-US" altLang="zh-CN" sz="1400" dirty="0">
              <a:solidFill>
                <a:srgbClr val="112240"/>
              </a:solidFill>
              <a:latin typeface="微软雅黑" panose="020B0503020204020204" pitchFamily="34" charset="-122"/>
              <a:ea typeface="微软雅黑" panose="020B0503020204020204" pitchFamily="34" charset="-122"/>
            </a:endParaRPr>
          </a:p>
          <a:p>
            <a:pPr algn="ctr" defTabSz="685800">
              <a:lnSpc>
                <a:spcPct val="150000"/>
              </a:lnSpc>
              <a:defRPr/>
            </a:pPr>
            <a:r>
              <a:rPr lang="zh-CN" altLang="en-US" sz="1400" dirty="0" smtClean="0">
                <a:solidFill>
                  <a:srgbClr val="112240"/>
                </a:solidFill>
                <a:latin typeface="微软雅黑" panose="020B0503020204020204" pitchFamily="34" charset="-122"/>
                <a:ea typeface="微软雅黑" panose="020B0503020204020204" pitchFamily="34" charset="-122"/>
              </a:rPr>
              <a:t>贯注 </a:t>
            </a:r>
            <a:endParaRPr lang="zh-CN" altLang="en-US" sz="1400" dirty="0">
              <a:solidFill>
                <a:srgbClr val="112240"/>
              </a:solidFill>
              <a:latin typeface="微软雅黑" panose="020B0503020204020204" pitchFamily="34" charset="-122"/>
              <a:ea typeface="微软雅黑" panose="020B0503020204020204" pitchFamily="34" charset="-122"/>
            </a:endParaRPr>
          </a:p>
        </p:txBody>
      </p:sp>
      <p:sp>
        <p:nvSpPr>
          <p:cNvPr id="43" name="椭圆 9"/>
          <p:cNvSpPr/>
          <p:nvPr/>
        </p:nvSpPr>
        <p:spPr>
          <a:xfrm>
            <a:off x="2749112" y="2247394"/>
            <a:ext cx="1036972" cy="10372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1407" tIns="25704" rIns="51407" bIns="25704" anchor="ctr"/>
          <a:lstStyle/>
          <a:p>
            <a:pPr algn="ctr" defTabSz="685800">
              <a:lnSpc>
                <a:spcPct val="150000"/>
              </a:lnSpc>
              <a:defRPr/>
            </a:pPr>
            <a:r>
              <a:rPr lang="zh-CN" altLang="en-US" sz="1400" dirty="0" smtClean="0">
                <a:solidFill>
                  <a:srgbClr val="112240"/>
                </a:solidFill>
                <a:latin typeface="微软雅黑" panose="020B0503020204020204" pitchFamily="34" charset="-122"/>
                <a:ea typeface="微软雅黑" panose="020B0503020204020204" pitchFamily="34" charset="-122"/>
              </a:rPr>
              <a:t>反馈</a:t>
            </a:r>
            <a:endParaRPr lang="en-US" altLang="zh-CN" sz="1400" dirty="0" smtClean="0">
              <a:solidFill>
                <a:srgbClr val="112240"/>
              </a:solidFill>
              <a:latin typeface="微软雅黑" panose="020B0503020204020204" pitchFamily="34" charset="-122"/>
              <a:ea typeface="微软雅黑" panose="020B0503020204020204" pitchFamily="34" charset="-122"/>
            </a:endParaRPr>
          </a:p>
          <a:p>
            <a:pPr algn="ctr" defTabSz="685800">
              <a:lnSpc>
                <a:spcPct val="150000"/>
              </a:lnSpc>
              <a:defRPr/>
            </a:pPr>
            <a:r>
              <a:rPr lang="zh-CN" altLang="en-US" sz="1400" dirty="0" smtClean="0">
                <a:solidFill>
                  <a:srgbClr val="112240"/>
                </a:solidFill>
                <a:latin typeface="微软雅黑" panose="020B0503020204020204" pitchFamily="34" charset="-122"/>
                <a:ea typeface="微软雅黑" panose="020B0503020204020204" pitchFamily="34" charset="-122"/>
              </a:rPr>
              <a:t>数据</a:t>
            </a:r>
            <a:endParaRPr lang="zh-CN" altLang="en-US" sz="1400" dirty="0">
              <a:solidFill>
                <a:srgbClr val="112240"/>
              </a:solidFill>
              <a:latin typeface="微软雅黑" panose="020B0503020204020204" pitchFamily="34" charset="-122"/>
              <a:ea typeface="微软雅黑" panose="020B0503020204020204" pitchFamily="34" charset="-122"/>
            </a:endParaRPr>
          </a:p>
          <a:p>
            <a:pPr algn="ctr" defTabSz="685800">
              <a:lnSpc>
                <a:spcPct val="150000"/>
              </a:lnSpc>
              <a:defRPr/>
            </a:pPr>
            <a:r>
              <a:rPr lang="en-US" altLang="zh-CN" sz="1400" dirty="0">
                <a:solidFill>
                  <a:srgbClr val="112240"/>
                </a:solidFill>
                <a:latin typeface="微软雅黑" panose="020B0503020204020204" pitchFamily="34" charset="-122"/>
                <a:ea typeface="微软雅黑" panose="020B0503020204020204" pitchFamily="34" charset="-122"/>
              </a:rPr>
              <a:t>/</a:t>
            </a:r>
            <a:r>
              <a:rPr lang="zh-CN" altLang="en-US" sz="1400" dirty="0">
                <a:solidFill>
                  <a:srgbClr val="112240"/>
                </a:solidFill>
                <a:latin typeface="微软雅黑" panose="020B0503020204020204" pitchFamily="34" charset="-122"/>
                <a:ea typeface="微软雅黑" panose="020B0503020204020204" pitchFamily="34" charset="-122"/>
              </a:rPr>
              <a:t>内容</a:t>
            </a:r>
            <a:endParaRPr lang="zh-CN" altLang="en-US" sz="1400" dirty="0">
              <a:solidFill>
                <a:srgbClr val="112240"/>
              </a:solidFill>
              <a:latin typeface="微软雅黑" panose="020B0503020204020204" pitchFamily="34" charset="-122"/>
              <a:ea typeface="微软雅黑" panose="020B0503020204020204" pitchFamily="34" charset="-122"/>
            </a:endParaRPr>
          </a:p>
        </p:txBody>
      </p:sp>
      <p:sp>
        <p:nvSpPr>
          <p:cNvPr id="44" name="椭圆 10"/>
          <p:cNvSpPr/>
          <p:nvPr/>
        </p:nvSpPr>
        <p:spPr>
          <a:xfrm>
            <a:off x="5322264" y="2364545"/>
            <a:ext cx="1036972" cy="10372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1407" tIns="25704" rIns="51407" bIns="25704" anchor="ctr"/>
          <a:lstStyle/>
          <a:p>
            <a:pPr algn="ctr" defTabSz="685800">
              <a:lnSpc>
                <a:spcPct val="150000"/>
              </a:lnSpc>
              <a:defRPr/>
            </a:pPr>
            <a:r>
              <a:rPr lang="zh-CN" altLang="en-US" sz="1400" dirty="0">
                <a:solidFill>
                  <a:srgbClr val="112240"/>
                </a:solidFill>
                <a:latin typeface="微软雅黑" panose="020B0503020204020204" pitchFamily="34" charset="-122"/>
                <a:ea typeface="微软雅黑" panose="020B0503020204020204" pitchFamily="34" charset="-122"/>
              </a:rPr>
              <a:t>总结</a:t>
            </a:r>
            <a:endParaRPr lang="zh-CN" altLang="en-US" sz="1400" dirty="0">
              <a:solidFill>
                <a:srgbClr val="112240"/>
              </a:solidFill>
              <a:latin typeface="微软雅黑" panose="020B0503020204020204" pitchFamily="34" charset="-122"/>
              <a:ea typeface="微软雅黑" panose="020B0503020204020204" pitchFamily="34" charset="-122"/>
            </a:endParaRPr>
          </a:p>
        </p:txBody>
      </p:sp>
      <p:sp>
        <p:nvSpPr>
          <p:cNvPr id="45" name="椭圆 11"/>
          <p:cNvSpPr/>
          <p:nvPr/>
        </p:nvSpPr>
        <p:spPr>
          <a:xfrm>
            <a:off x="6262392" y="3028704"/>
            <a:ext cx="1036972" cy="10372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1407" tIns="25704" rIns="51407" bIns="25704" anchor="ctr"/>
          <a:lstStyle/>
          <a:p>
            <a:pPr algn="ctr" defTabSz="685800">
              <a:lnSpc>
                <a:spcPct val="150000"/>
              </a:lnSpc>
              <a:defRPr/>
            </a:pPr>
            <a:r>
              <a:rPr lang="zh-CN" altLang="en-US" sz="1400" dirty="0">
                <a:solidFill>
                  <a:srgbClr val="112240"/>
                </a:solidFill>
                <a:latin typeface="微软雅黑" panose="020B0503020204020204" pitchFamily="34" charset="-122"/>
                <a:ea typeface="微软雅黑" panose="020B0503020204020204" pitchFamily="34" charset="-122"/>
              </a:rPr>
              <a:t>诠释</a:t>
            </a:r>
            <a:endParaRPr lang="zh-CN" altLang="en-US" sz="1400" dirty="0">
              <a:solidFill>
                <a:srgbClr val="112240"/>
              </a:solidFill>
              <a:latin typeface="微软雅黑" panose="020B0503020204020204" pitchFamily="34" charset="-122"/>
              <a:ea typeface="微软雅黑" panose="020B0503020204020204" pitchFamily="34" charset="-122"/>
            </a:endParaRPr>
          </a:p>
        </p:txBody>
      </p:sp>
      <p:grpSp>
        <p:nvGrpSpPr>
          <p:cNvPr id="46" name="组合 12"/>
          <p:cNvGrpSpPr/>
          <p:nvPr/>
        </p:nvGrpSpPr>
        <p:grpSpPr bwMode="auto">
          <a:xfrm>
            <a:off x="2751425" y="4670308"/>
            <a:ext cx="433480" cy="433606"/>
            <a:chOff x="3927867" y="5719055"/>
            <a:chExt cx="692150" cy="692150"/>
          </a:xfrm>
        </p:grpSpPr>
        <p:sp>
          <p:nvSpPr>
            <p:cNvPr id="47" name="椭圆 13"/>
            <p:cNvSpPr/>
            <p:nvPr/>
          </p:nvSpPr>
          <p:spPr>
            <a:xfrm>
              <a:off x="3927867" y="5719055"/>
              <a:ext cx="692150" cy="692150"/>
            </a:xfrm>
            <a:prstGeom prst="ellipse">
              <a:avLst/>
            </a:prstGeom>
            <a:solidFill>
              <a:schemeClr val="bg1"/>
            </a:solidFill>
            <a:ln w="6350">
              <a:solidFill>
                <a:srgbClr val="1C1C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latin typeface="Impact" panose="020B0806030902050204" pitchFamily="34" charset="0"/>
                <a:ea typeface="等线" panose="02010600030101010101" pitchFamily="2" charset="-122"/>
              </a:endParaRPr>
            </a:p>
          </p:txBody>
        </p:sp>
        <p:sp>
          <p:nvSpPr>
            <p:cNvPr id="48" name="椭圆 14"/>
            <p:cNvSpPr/>
            <p:nvPr/>
          </p:nvSpPr>
          <p:spPr>
            <a:xfrm>
              <a:off x="4004067" y="5795255"/>
              <a:ext cx="539750" cy="539750"/>
            </a:xfrm>
            <a:prstGeom prst="ellipse">
              <a:avLst/>
            </a:prstGeom>
            <a:solidFill>
              <a:srgbClr val="AA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US" altLang="zh-CN" sz="1350" dirty="0">
                  <a:solidFill>
                    <a:prstClr val="white"/>
                  </a:solidFill>
                  <a:latin typeface="Impact" panose="020B0806030902050204" pitchFamily="34" charset="0"/>
                  <a:ea typeface="等线" panose="02010600030101010101" pitchFamily="2" charset="-122"/>
                </a:rPr>
                <a:t>1</a:t>
              </a:r>
              <a:endParaRPr lang="zh-CN" altLang="en-US" sz="1350" dirty="0">
                <a:solidFill>
                  <a:prstClr val="white"/>
                </a:solidFill>
                <a:latin typeface="Impact" panose="020B0806030902050204" pitchFamily="34" charset="0"/>
                <a:ea typeface="等线" panose="02010600030101010101" pitchFamily="2" charset="-122"/>
              </a:endParaRPr>
            </a:p>
          </p:txBody>
        </p:sp>
      </p:grpSp>
      <p:grpSp>
        <p:nvGrpSpPr>
          <p:cNvPr id="49" name="组合 15"/>
          <p:cNvGrpSpPr/>
          <p:nvPr/>
        </p:nvGrpSpPr>
        <p:grpSpPr bwMode="auto">
          <a:xfrm>
            <a:off x="3289658" y="3766877"/>
            <a:ext cx="433480" cy="433606"/>
            <a:chOff x="5191288" y="4388838"/>
            <a:chExt cx="692150" cy="692150"/>
          </a:xfrm>
        </p:grpSpPr>
        <p:sp>
          <p:nvSpPr>
            <p:cNvPr id="50" name="椭圆 16"/>
            <p:cNvSpPr/>
            <p:nvPr/>
          </p:nvSpPr>
          <p:spPr>
            <a:xfrm>
              <a:off x="5191288" y="4388838"/>
              <a:ext cx="692150" cy="692150"/>
            </a:xfrm>
            <a:prstGeom prst="ellipse">
              <a:avLst/>
            </a:prstGeom>
            <a:solidFill>
              <a:schemeClr val="bg1"/>
            </a:solidFill>
            <a:ln w="6350">
              <a:solidFill>
                <a:srgbClr val="1C1C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latin typeface="Impact" panose="020B0806030902050204" pitchFamily="34" charset="0"/>
                <a:ea typeface="等线" panose="02010600030101010101" pitchFamily="2" charset="-122"/>
              </a:endParaRPr>
            </a:p>
          </p:txBody>
        </p:sp>
        <p:sp>
          <p:nvSpPr>
            <p:cNvPr id="51" name="椭圆 17"/>
            <p:cNvSpPr/>
            <p:nvPr/>
          </p:nvSpPr>
          <p:spPr>
            <a:xfrm>
              <a:off x="5267488" y="4465038"/>
              <a:ext cx="539750" cy="539750"/>
            </a:xfrm>
            <a:prstGeom prst="ellipse">
              <a:avLst/>
            </a:prstGeom>
            <a:solidFill>
              <a:srgbClr val="AA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US" altLang="zh-CN" sz="1350" dirty="0">
                  <a:solidFill>
                    <a:prstClr val="white"/>
                  </a:solidFill>
                  <a:latin typeface="Impact" panose="020B0806030902050204" pitchFamily="34" charset="0"/>
                  <a:ea typeface="等线" panose="02010600030101010101" pitchFamily="2" charset="-122"/>
                </a:rPr>
                <a:t>2</a:t>
              </a:r>
              <a:endParaRPr lang="zh-CN" altLang="en-US" sz="1350" dirty="0">
                <a:solidFill>
                  <a:prstClr val="white"/>
                </a:solidFill>
                <a:latin typeface="Impact" panose="020B0806030902050204" pitchFamily="34" charset="0"/>
                <a:ea typeface="等线" panose="02010600030101010101" pitchFamily="2" charset="-122"/>
              </a:endParaRPr>
            </a:p>
          </p:txBody>
        </p:sp>
      </p:grpSp>
      <p:grpSp>
        <p:nvGrpSpPr>
          <p:cNvPr id="52" name="组合 18"/>
          <p:cNvGrpSpPr/>
          <p:nvPr/>
        </p:nvGrpSpPr>
        <p:grpSpPr bwMode="auto">
          <a:xfrm>
            <a:off x="5416125" y="3803158"/>
            <a:ext cx="433480" cy="433606"/>
            <a:chOff x="6884827" y="4388838"/>
            <a:chExt cx="692150" cy="692150"/>
          </a:xfrm>
        </p:grpSpPr>
        <p:sp>
          <p:nvSpPr>
            <p:cNvPr id="53" name="椭圆 19"/>
            <p:cNvSpPr/>
            <p:nvPr/>
          </p:nvSpPr>
          <p:spPr>
            <a:xfrm>
              <a:off x="6884827" y="4388838"/>
              <a:ext cx="692150" cy="692150"/>
            </a:xfrm>
            <a:prstGeom prst="ellipse">
              <a:avLst/>
            </a:prstGeom>
            <a:solidFill>
              <a:schemeClr val="bg1"/>
            </a:solidFill>
            <a:ln w="6350">
              <a:solidFill>
                <a:srgbClr val="1C1C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latin typeface="Impact" panose="020B0806030902050204" pitchFamily="34" charset="0"/>
                <a:ea typeface="等线" panose="02010600030101010101" pitchFamily="2" charset="-122"/>
              </a:endParaRPr>
            </a:p>
          </p:txBody>
        </p:sp>
        <p:sp>
          <p:nvSpPr>
            <p:cNvPr id="54" name="椭圆 20"/>
            <p:cNvSpPr/>
            <p:nvPr/>
          </p:nvSpPr>
          <p:spPr>
            <a:xfrm>
              <a:off x="6957852" y="4465038"/>
              <a:ext cx="539750" cy="539750"/>
            </a:xfrm>
            <a:prstGeom prst="ellipse">
              <a:avLst/>
            </a:prstGeom>
            <a:solidFill>
              <a:srgbClr val="AA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US" altLang="zh-CN" sz="1350" dirty="0">
                  <a:solidFill>
                    <a:prstClr val="white"/>
                  </a:solidFill>
                  <a:latin typeface="Impact" panose="020B0806030902050204" pitchFamily="34" charset="0"/>
                  <a:ea typeface="等线" panose="02010600030101010101" pitchFamily="2" charset="-122"/>
                </a:rPr>
                <a:t>4</a:t>
              </a:r>
              <a:endParaRPr lang="zh-CN" altLang="en-US" sz="1350" dirty="0">
                <a:solidFill>
                  <a:prstClr val="white"/>
                </a:solidFill>
                <a:latin typeface="Impact" panose="020B0806030902050204" pitchFamily="34" charset="0"/>
                <a:ea typeface="等线" panose="02010600030101010101" pitchFamily="2" charset="-122"/>
              </a:endParaRPr>
            </a:p>
          </p:txBody>
        </p:sp>
      </p:grpSp>
      <p:grpSp>
        <p:nvGrpSpPr>
          <p:cNvPr id="55" name="组合 21"/>
          <p:cNvGrpSpPr/>
          <p:nvPr/>
        </p:nvGrpSpPr>
        <p:grpSpPr bwMode="auto">
          <a:xfrm>
            <a:off x="5917993" y="4684173"/>
            <a:ext cx="434474" cy="433604"/>
            <a:chOff x="8218831" y="5719055"/>
            <a:chExt cx="693737" cy="692150"/>
          </a:xfrm>
        </p:grpSpPr>
        <p:sp>
          <p:nvSpPr>
            <p:cNvPr id="56" name="椭圆 22"/>
            <p:cNvSpPr/>
            <p:nvPr/>
          </p:nvSpPr>
          <p:spPr>
            <a:xfrm>
              <a:off x="8218831" y="5719055"/>
              <a:ext cx="693737" cy="692150"/>
            </a:xfrm>
            <a:prstGeom prst="ellipse">
              <a:avLst/>
            </a:prstGeom>
            <a:solidFill>
              <a:schemeClr val="bg1"/>
            </a:solidFill>
            <a:ln w="6350">
              <a:solidFill>
                <a:srgbClr val="1C1C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latin typeface="Impact" panose="020B0806030902050204" pitchFamily="34" charset="0"/>
                <a:ea typeface="等线" panose="02010600030101010101" pitchFamily="2" charset="-122"/>
              </a:endParaRPr>
            </a:p>
          </p:txBody>
        </p:sp>
        <p:sp>
          <p:nvSpPr>
            <p:cNvPr id="57" name="椭圆 23"/>
            <p:cNvSpPr/>
            <p:nvPr/>
          </p:nvSpPr>
          <p:spPr>
            <a:xfrm>
              <a:off x="8295031" y="5795255"/>
              <a:ext cx="539750" cy="539750"/>
            </a:xfrm>
            <a:prstGeom prst="ellipse">
              <a:avLst/>
            </a:prstGeom>
            <a:solidFill>
              <a:srgbClr val="AA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US" altLang="zh-CN" sz="1350">
                  <a:solidFill>
                    <a:prstClr val="white"/>
                  </a:solidFill>
                  <a:latin typeface="Impact" panose="020B0806030902050204" pitchFamily="34" charset="0"/>
                  <a:ea typeface="等线" panose="02010600030101010101" pitchFamily="2" charset="-122"/>
                </a:rPr>
                <a:t>5</a:t>
              </a:r>
              <a:endParaRPr lang="zh-CN" altLang="en-US" sz="1350" dirty="0">
                <a:solidFill>
                  <a:prstClr val="white"/>
                </a:solidFill>
                <a:latin typeface="Impact" panose="020B0806030902050204" pitchFamily="34" charset="0"/>
                <a:ea typeface="等线" panose="02010600030101010101" pitchFamily="2" charset="-122"/>
              </a:endParaRPr>
            </a:p>
          </p:txBody>
        </p:sp>
      </p:grpSp>
      <p:sp>
        <p:nvSpPr>
          <p:cNvPr id="58" name="任意多边形 24"/>
          <p:cNvSpPr/>
          <p:nvPr/>
        </p:nvSpPr>
        <p:spPr>
          <a:xfrm rot="5400000">
            <a:off x="6089972" y="4270725"/>
            <a:ext cx="882296" cy="328092"/>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ln>
            <a:solidFill>
              <a:schemeClr val="bg1"/>
            </a:solidFill>
          </a:ln>
        </p:spPr>
        <p:style>
          <a:lnRef idx="3">
            <a:schemeClr val="accent5"/>
          </a:lnRef>
          <a:fillRef idx="0">
            <a:schemeClr val="accent5"/>
          </a:fillRef>
          <a:effectRef idx="2">
            <a:schemeClr val="accent5"/>
          </a:effectRef>
          <a:fontRef idx="minor">
            <a:schemeClr val="tx1"/>
          </a:fontRef>
        </p:style>
        <p:txBody>
          <a:bodyPr lIns="51407" tIns="25704" rIns="51407" bIns="25704" anchor="ctr"/>
          <a:lstStyle/>
          <a:p>
            <a:pPr algn="ctr" defTabSz="685800">
              <a:defRPr/>
            </a:pPr>
            <a:endParaRPr lang="zh-CN" altLang="en-US" sz="1350">
              <a:solidFill>
                <a:prstClr val="black"/>
              </a:solidFill>
              <a:latin typeface="等线" panose="02010600030101010101" pitchFamily="2" charset="-122"/>
              <a:ea typeface="等线" panose="02010600030101010101" pitchFamily="2" charset="-122"/>
            </a:endParaRPr>
          </a:p>
        </p:txBody>
      </p:sp>
      <p:sp>
        <p:nvSpPr>
          <p:cNvPr id="59" name="任意多边形 25"/>
          <p:cNvSpPr/>
          <p:nvPr/>
        </p:nvSpPr>
        <p:spPr>
          <a:xfrm rot="5400000">
            <a:off x="3080239" y="3544152"/>
            <a:ext cx="462450" cy="67608"/>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ln>
            <a:solidFill>
              <a:schemeClr val="bg1"/>
            </a:solidFill>
          </a:ln>
        </p:spPr>
        <p:style>
          <a:lnRef idx="3">
            <a:schemeClr val="accent5"/>
          </a:lnRef>
          <a:fillRef idx="0">
            <a:schemeClr val="accent5"/>
          </a:fillRef>
          <a:effectRef idx="2">
            <a:schemeClr val="accent5"/>
          </a:effectRef>
          <a:fontRef idx="minor">
            <a:schemeClr val="tx1"/>
          </a:fontRef>
        </p:style>
        <p:txBody>
          <a:bodyPr lIns="51407" tIns="25704" rIns="51407" bIns="25704" anchor="ctr"/>
          <a:lstStyle/>
          <a:p>
            <a:pPr algn="ctr" defTabSz="685800">
              <a:defRPr/>
            </a:pPr>
            <a:endParaRPr lang="zh-CN" altLang="en-US" sz="1350">
              <a:solidFill>
                <a:prstClr val="black"/>
              </a:solidFill>
              <a:latin typeface="等线" panose="02010600030101010101" pitchFamily="2" charset="-122"/>
              <a:ea typeface="等线" panose="02010600030101010101" pitchFamily="2" charset="-122"/>
            </a:endParaRPr>
          </a:p>
        </p:txBody>
      </p:sp>
      <p:sp>
        <p:nvSpPr>
          <p:cNvPr id="60" name="任意多边形 27"/>
          <p:cNvSpPr/>
          <p:nvPr/>
        </p:nvSpPr>
        <p:spPr>
          <a:xfrm rot="5400000" flipV="1">
            <a:off x="2120745" y="4186380"/>
            <a:ext cx="882310" cy="353948"/>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ln>
            <a:solidFill>
              <a:schemeClr val="bg1"/>
            </a:solidFill>
          </a:ln>
        </p:spPr>
        <p:style>
          <a:lnRef idx="3">
            <a:schemeClr val="accent5"/>
          </a:lnRef>
          <a:fillRef idx="0">
            <a:schemeClr val="accent5"/>
          </a:fillRef>
          <a:effectRef idx="2">
            <a:schemeClr val="accent5"/>
          </a:effectRef>
          <a:fontRef idx="minor">
            <a:schemeClr val="tx1"/>
          </a:fontRef>
        </p:style>
        <p:txBody>
          <a:bodyPr lIns="51407" tIns="25704" rIns="51407" bIns="25704" anchor="ctr"/>
          <a:lstStyle/>
          <a:p>
            <a:pPr algn="ctr" defTabSz="685800">
              <a:defRPr/>
            </a:pPr>
            <a:endParaRPr lang="zh-CN" altLang="en-US" sz="1350">
              <a:solidFill>
                <a:prstClr val="black"/>
              </a:solidFill>
              <a:latin typeface="等线" panose="02010600030101010101" pitchFamily="2" charset="-122"/>
              <a:ea typeface="等线" panose="02010600030101010101" pitchFamily="2" charset="-122"/>
            </a:endParaRPr>
          </a:p>
        </p:txBody>
      </p:sp>
      <p:sp>
        <p:nvSpPr>
          <p:cNvPr id="63" name="任意多边形 32"/>
          <p:cNvSpPr/>
          <p:nvPr/>
        </p:nvSpPr>
        <p:spPr>
          <a:xfrm rot="5400000" flipV="1">
            <a:off x="5609511" y="3566985"/>
            <a:ext cx="462478" cy="67612"/>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ln>
            <a:solidFill>
              <a:schemeClr val="bg1"/>
            </a:solidFill>
          </a:ln>
        </p:spPr>
        <p:style>
          <a:lnRef idx="3">
            <a:schemeClr val="accent5"/>
          </a:lnRef>
          <a:fillRef idx="0">
            <a:schemeClr val="accent5"/>
          </a:fillRef>
          <a:effectRef idx="2">
            <a:schemeClr val="accent5"/>
          </a:effectRef>
          <a:fontRef idx="minor">
            <a:schemeClr val="tx1"/>
          </a:fontRef>
        </p:style>
        <p:txBody>
          <a:bodyPr lIns="51407" tIns="25704" rIns="51407" bIns="25704" anchor="ctr"/>
          <a:lstStyle/>
          <a:p>
            <a:pPr algn="ctr" defTabSz="685800">
              <a:defRPr/>
            </a:pPr>
            <a:endParaRPr lang="zh-CN" altLang="en-US" sz="1350">
              <a:solidFill>
                <a:prstClr val="black"/>
              </a:solidFill>
              <a:latin typeface="等线" panose="02010600030101010101" pitchFamily="2" charset="-122"/>
              <a:ea typeface="等线" panose="02010600030101010101" pitchFamily="2" charset="-122"/>
            </a:endParaRPr>
          </a:p>
        </p:txBody>
      </p:sp>
      <p:sp>
        <p:nvSpPr>
          <p:cNvPr id="64" name="椭圆 1"/>
          <p:cNvSpPr/>
          <p:nvPr/>
        </p:nvSpPr>
        <p:spPr>
          <a:xfrm>
            <a:off x="3974635" y="4522627"/>
            <a:ext cx="1189154" cy="609076"/>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51407" tIns="25704" rIns="51407" bIns="25704" anchor="ctr"/>
          <a:lstStyle/>
          <a:p>
            <a:pPr algn="ctr" defTabSz="685800">
              <a:defRPr/>
            </a:pPr>
            <a:endParaRPr lang="zh-CN" altLang="en-US" sz="1350">
              <a:solidFill>
                <a:prstClr val="white"/>
              </a:solidFill>
              <a:latin typeface="等线" panose="02010600030101010101" pitchFamily="2" charset="-122"/>
              <a:ea typeface="等线" panose="02010600030101010101" pitchFamily="2" charset="-122"/>
            </a:endParaRPr>
          </a:p>
        </p:txBody>
      </p:sp>
      <p:sp>
        <p:nvSpPr>
          <p:cNvPr id="65" name="椭圆 9"/>
          <p:cNvSpPr/>
          <p:nvPr/>
        </p:nvSpPr>
        <p:spPr>
          <a:xfrm>
            <a:off x="4060909" y="1920360"/>
            <a:ext cx="1036972" cy="10372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1407" tIns="25704" rIns="51407" bIns="25704" anchor="ctr"/>
          <a:lstStyle/>
          <a:p>
            <a:pPr algn="ctr" defTabSz="685800">
              <a:lnSpc>
                <a:spcPct val="150000"/>
              </a:lnSpc>
              <a:defRPr/>
            </a:pPr>
            <a:r>
              <a:rPr lang="zh-CN" altLang="en-US" sz="1400" dirty="0" smtClean="0">
                <a:solidFill>
                  <a:srgbClr val="112240"/>
                </a:solidFill>
                <a:latin typeface="微软雅黑" panose="020B0503020204020204" pitchFamily="34" charset="-122"/>
                <a:ea typeface="微软雅黑" panose="020B0503020204020204" pitchFamily="34" charset="-122"/>
              </a:rPr>
              <a:t>反应</a:t>
            </a:r>
            <a:endParaRPr lang="en-US" altLang="zh-CN" sz="1400" dirty="0" smtClean="0">
              <a:solidFill>
                <a:srgbClr val="112240"/>
              </a:solidFill>
              <a:latin typeface="微软雅黑" panose="020B0503020204020204" pitchFamily="34" charset="-122"/>
              <a:ea typeface="微软雅黑" panose="020B0503020204020204" pitchFamily="34" charset="-122"/>
            </a:endParaRPr>
          </a:p>
          <a:p>
            <a:pPr algn="ctr" defTabSz="685800">
              <a:lnSpc>
                <a:spcPct val="150000"/>
              </a:lnSpc>
              <a:defRPr/>
            </a:pPr>
            <a:r>
              <a:rPr lang="zh-CN" altLang="en-US" sz="1400" dirty="0" smtClean="0">
                <a:solidFill>
                  <a:srgbClr val="112240"/>
                </a:solidFill>
                <a:latin typeface="微软雅黑" panose="020B0503020204020204" pitchFamily="34" charset="-122"/>
                <a:ea typeface="微软雅黑" panose="020B0503020204020204" pitchFamily="34" charset="-122"/>
              </a:rPr>
              <a:t>感受</a:t>
            </a:r>
            <a:endParaRPr lang="zh-CN" altLang="en-US" sz="1400" dirty="0">
              <a:solidFill>
                <a:srgbClr val="112240"/>
              </a:solidFill>
              <a:latin typeface="微软雅黑" panose="020B0503020204020204" pitchFamily="34" charset="-122"/>
              <a:ea typeface="微软雅黑" panose="020B0503020204020204" pitchFamily="34" charset="-122"/>
            </a:endParaRPr>
          </a:p>
        </p:txBody>
      </p:sp>
      <p:grpSp>
        <p:nvGrpSpPr>
          <p:cNvPr id="66" name="组合 15"/>
          <p:cNvGrpSpPr/>
          <p:nvPr/>
        </p:nvGrpSpPr>
        <p:grpSpPr bwMode="auto">
          <a:xfrm>
            <a:off x="4352472" y="3369552"/>
            <a:ext cx="433480" cy="433606"/>
            <a:chOff x="5191288" y="4388838"/>
            <a:chExt cx="692150" cy="692150"/>
          </a:xfrm>
        </p:grpSpPr>
        <p:sp>
          <p:nvSpPr>
            <p:cNvPr id="67" name="椭圆 16"/>
            <p:cNvSpPr/>
            <p:nvPr/>
          </p:nvSpPr>
          <p:spPr>
            <a:xfrm>
              <a:off x="5191288" y="4388838"/>
              <a:ext cx="692150" cy="692150"/>
            </a:xfrm>
            <a:prstGeom prst="ellipse">
              <a:avLst/>
            </a:prstGeom>
            <a:solidFill>
              <a:schemeClr val="bg1"/>
            </a:solidFill>
            <a:ln w="6350">
              <a:solidFill>
                <a:srgbClr val="1C1C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latin typeface="Impact" panose="020B0806030902050204" pitchFamily="34" charset="0"/>
                <a:ea typeface="等线" panose="02010600030101010101" pitchFamily="2" charset="-122"/>
              </a:endParaRPr>
            </a:p>
          </p:txBody>
        </p:sp>
        <p:sp>
          <p:nvSpPr>
            <p:cNvPr id="68" name="椭圆 17"/>
            <p:cNvSpPr/>
            <p:nvPr/>
          </p:nvSpPr>
          <p:spPr>
            <a:xfrm>
              <a:off x="5267488" y="4465038"/>
              <a:ext cx="539750" cy="539750"/>
            </a:xfrm>
            <a:prstGeom prst="ellipse">
              <a:avLst/>
            </a:prstGeom>
            <a:solidFill>
              <a:srgbClr val="AA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US" altLang="zh-CN" sz="1350" dirty="0">
                  <a:solidFill>
                    <a:prstClr val="white"/>
                  </a:solidFill>
                  <a:latin typeface="Impact" panose="020B0806030902050204" pitchFamily="34" charset="0"/>
                  <a:ea typeface="等线" panose="02010600030101010101" pitchFamily="2" charset="-122"/>
                </a:rPr>
                <a:t>3</a:t>
              </a:r>
              <a:endParaRPr lang="zh-CN" altLang="en-US" sz="1350" dirty="0">
                <a:solidFill>
                  <a:prstClr val="white"/>
                </a:solidFill>
                <a:latin typeface="Impact" panose="020B0806030902050204" pitchFamily="34" charset="0"/>
                <a:ea typeface="等线" panose="02010600030101010101" pitchFamily="2" charset="-122"/>
              </a:endParaRPr>
            </a:p>
          </p:txBody>
        </p:sp>
      </p:grpSp>
      <p:cxnSp>
        <p:nvCxnSpPr>
          <p:cNvPr id="69" name="直接连接符 68"/>
          <p:cNvCxnSpPr/>
          <p:nvPr/>
        </p:nvCxnSpPr>
        <p:spPr>
          <a:xfrm>
            <a:off x="4580027" y="2968155"/>
            <a:ext cx="0" cy="408878"/>
          </a:xfrm>
          <a:prstGeom prst="line">
            <a:avLst/>
          </a:prstGeom>
          <a:ln w="19050">
            <a:solidFill>
              <a:schemeClr val="bg1"/>
            </a:solidFill>
          </a:ln>
          <a:effectLst>
            <a:outerShdw blurRad="40005" dist="22860" dir="5400000" algn="ctr" rotWithShape="0">
              <a:schemeClr val="tx1">
                <a:alpha val="35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ppt_x</p:attrName>
                                        </p:attrNameLst>
                                      </p:cBhvr>
                                      <p:tavLst>
                                        <p:tav tm="0">
                                          <p:val>
                                            <p:strVal val="#ppt_x-#ppt_w*1.125000"/>
                                          </p:val>
                                        </p:tav>
                                        <p:tav tm="100000">
                                          <p:val>
                                            <p:strVal val="#ppt_x"/>
                                          </p:val>
                                        </p:tav>
                                      </p:tavLst>
                                    </p:anim>
                                    <p:animEffect transition="in" filter="wipe(right)">
                                      <p:cBhvr>
                                        <p:cTn id="15" dur="500"/>
                                        <p:tgtEl>
                                          <p:spTgt spid="14"/>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1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childTnLst>
                          </p:cTn>
                        </p:par>
                        <p:par>
                          <p:cTn id="28" fill="hold">
                            <p:stCondLst>
                              <p:cond delay="2900"/>
                            </p:stCondLst>
                            <p:childTnLst>
                              <p:par>
                                <p:cTn id="29" presetID="2" presetClass="entr" presetSubtype="4"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500" fill="hold"/>
                                        <p:tgtEl>
                                          <p:spTgt spid="64"/>
                                        </p:tgtEl>
                                        <p:attrNameLst>
                                          <p:attrName>ppt_x</p:attrName>
                                        </p:attrNameLst>
                                      </p:cBhvr>
                                      <p:tavLst>
                                        <p:tav tm="0">
                                          <p:val>
                                            <p:strVal val="#ppt_x"/>
                                          </p:val>
                                        </p:tav>
                                        <p:tav tm="100000">
                                          <p:val>
                                            <p:strVal val="#ppt_x"/>
                                          </p:val>
                                        </p:tav>
                                      </p:tavLst>
                                    </p:anim>
                                    <p:anim calcmode="lin" valueType="num">
                                      <p:cBhvr additive="base">
                                        <p:cTn id="32" dur="500" fill="hold"/>
                                        <p:tgtEl>
                                          <p:spTgt spid="64"/>
                                        </p:tgtEl>
                                        <p:attrNameLst>
                                          <p:attrName>ppt_y</p:attrName>
                                        </p:attrNameLst>
                                      </p:cBhvr>
                                      <p:tavLst>
                                        <p:tav tm="0">
                                          <p:val>
                                            <p:strVal val="1+#ppt_h/2"/>
                                          </p:val>
                                        </p:tav>
                                        <p:tav tm="100000">
                                          <p:val>
                                            <p:strVal val="#ppt_y"/>
                                          </p:val>
                                        </p:tav>
                                      </p:tavLst>
                                    </p:anim>
                                  </p:childTnLst>
                                </p:cTn>
                              </p:par>
                            </p:childTnLst>
                          </p:cTn>
                        </p:par>
                        <p:par>
                          <p:cTn id="33" fill="hold">
                            <p:stCondLst>
                              <p:cond delay="3400"/>
                            </p:stCondLst>
                            <p:childTnLst>
                              <p:par>
                                <p:cTn id="34" presetID="53" presetClass="entr" presetSubtype="16" fill="hold" nodeType="after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Effect transition="in" filter="fade">
                                      <p:cBhvr>
                                        <p:cTn id="38" dur="500"/>
                                        <p:tgtEl>
                                          <p:spTgt spid="41"/>
                                        </p:tgtEl>
                                      </p:cBhvr>
                                    </p:animEffect>
                                  </p:childTnLst>
                                </p:cTn>
                              </p:par>
                            </p:childTnLst>
                          </p:cTn>
                        </p:par>
                        <p:par>
                          <p:cTn id="39" fill="hold">
                            <p:stCondLst>
                              <p:cond delay="3900"/>
                            </p:stCondLst>
                            <p:childTnLst>
                              <p:par>
                                <p:cTn id="40" presetID="2" presetClass="entr" presetSubtype="4"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additive="base">
                                        <p:cTn id="42" dur="500" fill="hold"/>
                                        <p:tgtEl>
                                          <p:spTgt spid="46"/>
                                        </p:tgtEl>
                                        <p:attrNameLst>
                                          <p:attrName>ppt_x</p:attrName>
                                        </p:attrNameLst>
                                      </p:cBhvr>
                                      <p:tavLst>
                                        <p:tav tm="0">
                                          <p:val>
                                            <p:strVal val="#ppt_x"/>
                                          </p:val>
                                        </p:tav>
                                        <p:tav tm="100000">
                                          <p:val>
                                            <p:strVal val="#ppt_x"/>
                                          </p:val>
                                        </p:tav>
                                      </p:tavLst>
                                    </p:anim>
                                    <p:anim calcmode="lin" valueType="num">
                                      <p:cBhvr additive="base">
                                        <p:cTn id="43" dur="500" fill="hold"/>
                                        <p:tgtEl>
                                          <p:spTgt spid="46"/>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ppt_x"/>
                                          </p:val>
                                        </p:tav>
                                        <p:tav tm="100000">
                                          <p:val>
                                            <p:strVal val="#ppt_x"/>
                                          </p:val>
                                        </p:tav>
                                      </p:tavLst>
                                    </p:anim>
                                    <p:anim calcmode="lin" valueType="num">
                                      <p:cBhvr additive="base">
                                        <p:cTn id="47" dur="500" fill="hold"/>
                                        <p:tgtEl>
                                          <p:spTgt spid="49"/>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66"/>
                                        </p:tgtEl>
                                        <p:attrNameLst>
                                          <p:attrName>style.visibility</p:attrName>
                                        </p:attrNameLst>
                                      </p:cBhvr>
                                      <p:to>
                                        <p:strVal val="visible"/>
                                      </p:to>
                                    </p:set>
                                    <p:anim calcmode="lin" valueType="num">
                                      <p:cBhvr additive="base">
                                        <p:cTn id="50" dur="500" fill="hold"/>
                                        <p:tgtEl>
                                          <p:spTgt spid="66"/>
                                        </p:tgtEl>
                                        <p:attrNameLst>
                                          <p:attrName>ppt_x</p:attrName>
                                        </p:attrNameLst>
                                      </p:cBhvr>
                                      <p:tavLst>
                                        <p:tav tm="0">
                                          <p:val>
                                            <p:strVal val="#ppt_x"/>
                                          </p:val>
                                        </p:tav>
                                        <p:tav tm="100000">
                                          <p:val>
                                            <p:strVal val="#ppt_x"/>
                                          </p:val>
                                        </p:tav>
                                      </p:tavLst>
                                    </p:anim>
                                    <p:anim calcmode="lin" valueType="num">
                                      <p:cBhvr additive="base">
                                        <p:cTn id="51" dur="500" fill="hold"/>
                                        <p:tgtEl>
                                          <p:spTgt spid="66"/>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52"/>
                                        </p:tgtEl>
                                        <p:attrNameLst>
                                          <p:attrName>style.visibility</p:attrName>
                                        </p:attrNameLst>
                                      </p:cBhvr>
                                      <p:to>
                                        <p:strVal val="visible"/>
                                      </p:to>
                                    </p:set>
                                    <p:anim calcmode="lin" valueType="num">
                                      <p:cBhvr additive="base">
                                        <p:cTn id="54" dur="500" fill="hold"/>
                                        <p:tgtEl>
                                          <p:spTgt spid="52"/>
                                        </p:tgtEl>
                                        <p:attrNameLst>
                                          <p:attrName>ppt_x</p:attrName>
                                        </p:attrNameLst>
                                      </p:cBhvr>
                                      <p:tavLst>
                                        <p:tav tm="0">
                                          <p:val>
                                            <p:strVal val="#ppt_x"/>
                                          </p:val>
                                        </p:tav>
                                        <p:tav tm="100000">
                                          <p:val>
                                            <p:strVal val="#ppt_x"/>
                                          </p:val>
                                        </p:tav>
                                      </p:tavLst>
                                    </p:anim>
                                    <p:anim calcmode="lin" valueType="num">
                                      <p:cBhvr additive="base">
                                        <p:cTn id="55" dur="500" fill="hold"/>
                                        <p:tgtEl>
                                          <p:spTgt spid="52"/>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55"/>
                                        </p:tgtEl>
                                        <p:attrNameLst>
                                          <p:attrName>style.visibility</p:attrName>
                                        </p:attrNameLst>
                                      </p:cBhvr>
                                      <p:to>
                                        <p:strVal val="visible"/>
                                      </p:to>
                                    </p:set>
                                    <p:anim calcmode="lin" valueType="num">
                                      <p:cBhvr additive="base">
                                        <p:cTn id="58" dur="500" fill="hold"/>
                                        <p:tgtEl>
                                          <p:spTgt spid="55"/>
                                        </p:tgtEl>
                                        <p:attrNameLst>
                                          <p:attrName>ppt_x</p:attrName>
                                        </p:attrNameLst>
                                      </p:cBhvr>
                                      <p:tavLst>
                                        <p:tav tm="0">
                                          <p:val>
                                            <p:strVal val="#ppt_x"/>
                                          </p:val>
                                        </p:tav>
                                        <p:tav tm="100000">
                                          <p:val>
                                            <p:strVal val="#ppt_x"/>
                                          </p:val>
                                        </p:tav>
                                      </p:tavLst>
                                    </p:anim>
                                    <p:anim calcmode="lin" valueType="num">
                                      <p:cBhvr additive="base">
                                        <p:cTn id="59" dur="500" fill="hold"/>
                                        <p:tgtEl>
                                          <p:spTgt spid="55"/>
                                        </p:tgtEl>
                                        <p:attrNameLst>
                                          <p:attrName>ppt_y</p:attrName>
                                        </p:attrNameLst>
                                      </p:cBhvr>
                                      <p:tavLst>
                                        <p:tav tm="0">
                                          <p:val>
                                            <p:strVal val="1+#ppt_h/2"/>
                                          </p:val>
                                        </p:tav>
                                        <p:tav tm="100000">
                                          <p:val>
                                            <p:strVal val="#ppt_y"/>
                                          </p:val>
                                        </p:tav>
                                      </p:tavLst>
                                    </p:anim>
                                  </p:childTnLst>
                                </p:cTn>
                              </p:par>
                            </p:childTnLst>
                          </p:cTn>
                        </p:par>
                        <p:par>
                          <p:cTn id="60" fill="hold">
                            <p:stCondLst>
                              <p:cond delay="4400"/>
                            </p:stCondLst>
                            <p:childTnLst>
                              <p:par>
                                <p:cTn id="61" presetID="22" presetClass="entr" presetSubtype="4"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down)">
                                      <p:cBhvr>
                                        <p:cTn id="63" dur="500"/>
                                        <p:tgtEl>
                                          <p:spTgt spid="60"/>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down)">
                                      <p:cBhvr>
                                        <p:cTn id="66" dur="500"/>
                                        <p:tgtEl>
                                          <p:spTgt spid="59"/>
                                        </p:tgtEl>
                                      </p:cBhvr>
                                    </p:animEffect>
                                  </p:childTnLst>
                                </p:cTn>
                              </p:par>
                              <p:par>
                                <p:cTn id="67" presetID="22" presetClass="entr" presetSubtype="4" fill="hold" nodeType="with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wipe(down)">
                                      <p:cBhvr>
                                        <p:cTn id="69" dur="500"/>
                                        <p:tgtEl>
                                          <p:spTgt spid="69"/>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wipe(down)">
                                      <p:cBhvr>
                                        <p:cTn id="72" dur="500"/>
                                        <p:tgtEl>
                                          <p:spTgt spid="63"/>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down)">
                                      <p:cBhvr>
                                        <p:cTn id="75" dur="500"/>
                                        <p:tgtEl>
                                          <p:spTgt spid="58"/>
                                        </p:tgtEl>
                                      </p:cBhvr>
                                    </p:animEffect>
                                  </p:childTnLst>
                                </p:cTn>
                              </p:par>
                            </p:childTnLst>
                          </p:cTn>
                        </p:par>
                        <p:par>
                          <p:cTn id="76" fill="hold">
                            <p:stCondLst>
                              <p:cond delay="4900"/>
                            </p:stCondLst>
                            <p:childTnLst>
                              <p:par>
                                <p:cTn id="77" presetID="53" presetClass="entr" presetSubtype="16"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p:cTn id="79" dur="500" fill="hold"/>
                                        <p:tgtEl>
                                          <p:spTgt spid="42"/>
                                        </p:tgtEl>
                                        <p:attrNameLst>
                                          <p:attrName>ppt_w</p:attrName>
                                        </p:attrNameLst>
                                      </p:cBhvr>
                                      <p:tavLst>
                                        <p:tav tm="0">
                                          <p:val>
                                            <p:fltVal val="0"/>
                                          </p:val>
                                        </p:tav>
                                        <p:tav tm="100000">
                                          <p:val>
                                            <p:strVal val="#ppt_w"/>
                                          </p:val>
                                        </p:tav>
                                      </p:tavLst>
                                    </p:anim>
                                    <p:anim calcmode="lin" valueType="num">
                                      <p:cBhvr>
                                        <p:cTn id="80" dur="500" fill="hold"/>
                                        <p:tgtEl>
                                          <p:spTgt spid="42"/>
                                        </p:tgtEl>
                                        <p:attrNameLst>
                                          <p:attrName>ppt_h</p:attrName>
                                        </p:attrNameLst>
                                      </p:cBhvr>
                                      <p:tavLst>
                                        <p:tav tm="0">
                                          <p:val>
                                            <p:fltVal val="0"/>
                                          </p:val>
                                        </p:tav>
                                        <p:tav tm="100000">
                                          <p:val>
                                            <p:strVal val="#ppt_h"/>
                                          </p:val>
                                        </p:tav>
                                      </p:tavLst>
                                    </p:anim>
                                    <p:animEffect transition="in" filter="fade">
                                      <p:cBhvr>
                                        <p:cTn id="81" dur="500"/>
                                        <p:tgtEl>
                                          <p:spTgt spid="42"/>
                                        </p:tgtEl>
                                      </p:cBhvr>
                                    </p:animEffect>
                                  </p:childTnLst>
                                </p:cTn>
                              </p:par>
                            </p:childTnLst>
                          </p:cTn>
                        </p:par>
                        <p:par>
                          <p:cTn id="82" fill="hold">
                            <p:stCondLst>
                              <p:cond delay="5400"/>
                            </p:stCondLst>
                            <p:childTnLst>
                              <p:par>
                                <p:cTn id="83" presetID="53" presetClass="entr" presetSubtype="16" fill="hold" grpId="0" nodeType="after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p:cTn id="85" dur="500" fill="hold"/>
                                        <p:tgtEl>
                                          <p:spTgt spid="43"/>
                                        </p:tgtEl>
                                        <p:attrNameLst>
                                          <p:attrName>ppt_w</p:attrName>
                                        </p:attrNameLst>
                                      </p:cBhvr>
                                      <p:tavLst>
                                        <p:tav tm="0">
                                          <p:val>
                                            <p:fltVal val="0"/>
                                          </p:val>
                                        </p:tav>
                                        <p:tav tm="100000">
                                          <p:val>
                                            <p:strVal val="#ppt_w"/>
                                          </p:val>
                                        </p:tav>
                                      </p:tavLst>
                                    </p:anim>
                                    <p:anim calcmode="lin" valueType="num">
                                      <p:cBhvr>
                                        <p:cTn id="86" dur="500" fill="hold"/>
                                        <p:tgtEl>
                                          <p:spTgt spid="43"/>
                                        </p:tgtEl>
                                        <p:attrNameLst>
                                          <p:attrName>ppt_h</p:attrName>
                                        </p:attrNameLst>
                                      </p:cBhvr>
                                      <p:tavLst>
                                        <p:tav tm="0">
                                          <p:val>
                                            <p:fltVal val="0"/>
                                          </p:val>
                                        </p:tav>
                                        <p:tav tm="100000">
                                          <p:val>
                                            <p:strVal val="#ppt_h"/>
                                          </p:val>
                                        </p:tav>
                                      </p:tavLst>
                                    </p:anim>
                                    <p:animEffect transition="in" filter="fade">
                                      <p:cBhvr>
                                        <p:cTn id="87" dur="500"/>
                                        <p:tgtEl>
                                          <p:spTgt spid="43"/>
                                        </p:tgtEl>
                                      </p:cBhvr>
                                    </p:animEffect>
                                  </p:childTnLst>
                                </p:cTn>
                              </p:par>
                            </p:childTnLst>
                          </p:cTn>
                        </p:par>
                        <p:par>
                          <p:cTn id="88" fill="hold">
                            <p:stCondLst>
                              <p:cond delay="5900"/>
                            </p:stCondLst>
                            <p:childTnLst>
                              <p:par>
                                <p:cTn id="89" presetID="53" presetClass="entr" presetSubtype="16"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 calcmode="lin" valueType="num">
                                      <p:cBhvr>
                                        <p:cTn id="91" dur="500" fill="hold"/>
                                        <p:tgtEl>
                                          <p:spTgt spid="65"/>
                                        </p:tgtEl>
                                        <p:attrNameLst>
                                          <p:attrName>ppt_w</p:attrName>
                                        </p:attrNameLst>
                                      </p:cBhvr>
                                      <p:tavLst>
                                        <p:tav tm="0">
                                          <p:val>
                                            <p:fltVal val="0"/>
                                          </p:val>
                                        </p:tav>
                                        <p:tav tm="100000">
                                          <p:val>
                                            <p:strVal val="#ppt_w"/>
                                          </p:val>
                                        </p:tav>
                                      </p:tavLst>
                                    </p:anim>
                                    <p:anim calcmode="lin" valueType="num">
                                      <p:cBhvr>
                                        <p:cTn id="92" dur="500" fill="hold"/>
                                        <p:tgtEl>
                                          <p:spTgt spid="65"/>
                                        </p:tgtEl>
                                        <p:attrNameLst>
                                          <p:attrName>ppt_h</p:attrName>
                                        </p:attrNameLst>
                                      </p:cBhvr>
                                      <p:tavLst>
                                        <p:tav tm="0">
                                          <p:val>
                                            <p:fltVal val="0"/>
                                          </p:val>
                                        </p:tav>
                                        <p:tav tm="100000">
                                          <p:val>
                                            <p:strVal val="#ppt_h"/>
                                          </p:val>
                                        </p:tav>
                                      </p:tavLst>
                                    </p:anim>
                                    <p:animEffect transition="in" filter="fade">
                                      <p:cBhvr>
                                        <p:cTn id="93" dur="500"/>
                                        <p:tgtEl>
                                          <p:spTgt spid="65"/>
                                        </p:tgtEl>
                                      </p:cBhvr>
                                    </p:animEffect>
                                  </p:childTnLst>
                                </p:cTn>
                              </p:par>
                            </p:childTnLst>
                          </p:cTn>
                        </p:par>
                        <p:par>
                          <p:cTn id="94" fill="hold">
                            <p:stCondLst>
                              <p:cond delay="64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6900"/>
                            </p:stCondLst>
                            <p:childTnLst>
                              <p:par>
                                <p:cTn id="101" presetID="53" presetClass="entr" presetSubtype="16"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9" grpId="0"/>
      <p:bldP spid="42" grpId="0" animBg="1"/>
      <p:bldP spid="43" grpId="0" animBg="1"/>
      <p:bldP spid="44" grpId="0" animBg="1"/>
      <p:bldP spid="45" grpId="0" animBg="1"/>
      <p:bldP spid="58" grpId="0" animBg="1"/>
      <p:bldP spid="59" grpId="0" animBg="1"/>
      <p:bldP spid="60" grpId="0" animBg="1"/>
      <p:bldP spid="63" grpId="0" animBg="1"/>
      <p:bldP spid="64" grpId="0" animBg="1"/>
      <p:bldP spid="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89" y="-22622"/>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1380096"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4" name="TextBox 1"/>
          <p:cNvSpPr txBox="1"/>
          <p:nvPr/>
        </p:nvSpPr>
        <p:spPr>
          <a:xfrm>
            <a:off x="2684376" y="285450"/>
            <a:ext cx="3744416" cy="396134"/>
          </a:xfrm>
          <a:prstGeom prst="rect">
            <a:avLst/>
          </a:prstGeom>
          <a:noFill/>
        </p:spPr>
        <p:txBody>
          <a:bodyPr wrap="square" rtlCol="0">
            <a:spAutoFit/>
          </a:bodyPr>
          <a:lstStyle/>
          <a:p>
            <a:pPr algn="ctr" defTabSz="431800">
              <a:lnSpc>
                <a:spcPct val="120000"/>
              </a:lnSpc>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开发有效的积极倾听技能</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5" name="直接连接符 14"/>
          <p:cNvCxnSpPr/>
          <p:nvPr/>
        </p:nvCxnSpPr>
        <p:spPr>
          <a:xfrm flipH="1">
            <a:off x="6228184"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cxnSp>
        <p:nvCxnSpPr>
          <p:cNvPr id="46" name="直接连接符 36"/>
          <p:cNvCxnSpPr>
            <a:cxnSpLocks noChangeShapeType="1"/>
          </p:cNvCxnSpPr>
          <p:nvPr/>
        </p:nvCxnSpPr>
        <p:spPr bwMode="auto">
          <a:xfrm flipV="1">
            <a:off x="1643068" y="2378997"/>
            <a:ext cx="0" cy="400911"/>
          </a:xfrm>
          <a:prstGeom prst="line">
            <a:avLst/>
          </a:prstGeom>
          <a:noFill/>
          <a:ln w="63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cxnSp>
      <p:cxnSp>
        <p:nvCxnSpPr>
          <p:cNvPr id="47" name="直接连接符 36"/>
          <p:cNvCxnSpPr>
            <a:cxnSpLocks noChangeShapeType="1"/>
          </p:cNvCxnSpPr>
          <p:nvPr/>
        </p:nvCxnSpPr>
        <p:spPr bwMode="auto">
          <a:xfrm flipV="1">
            <a:off x="4445147" y="2371294"/>
            <a:ext cx="0" cy="400911"/>
          </a:xfrm>
          <a:prstGeom prst="line">
            <a:avLst/>
          </a:prstGeom>
          <a:noFill/>
          <a:ln w="63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cxnSp>
      <p:cxnSp>
        <p:nvCxnSpPr>
          <p:cNvPr id="48" name="直接连接符 36"/>
          <p:cNvCxnSpPr>
            <a:cxnSpLocks noChangeShapeType="1"/>
          </p:cNvCxnSpPr>
          <p:nvPr/>
        </p:nvCxnSpPr>
        <p:spPr bwMode="auto">
          <a:xfrm flipV="1">
            <a:off x="7276092" y="2371294"/>
            <a:ext cx="0" cy="400911"/>
          </a:xfrm>
          <a:prstGeom prst="line">
            <a:avLst/>
          </a:prstGeom>
          <a:noFill/>
          <a:ln w="63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cxnSp>
      <p:cxnSp>
        <p:nvCxnSpPr>
          <p:cNvPr id="49" name="直接连接符 36"/>
          <p:cNvCxnSpPr>
            <a:cxnSpLocks noChangeShapeType="1"/>
          </p:cNvCxnSpPr>
          <p:nvPr/>
        </p:nvCxnSpPr>
        <p:spPr bwMode="auto">
          <a:xfrm flipV="1">
            <a:off x="3046257" y="3142289"/>
            <a:ext cx="0" cy="400911"/>
          </a:xfrm>
          <a:prstGeom prst="line">
            <a:avLst/>
          </a:prstGeom>
          <a:noFill/>
          <a:ln w="63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cxnSp>
      <p:cxnSp>
        <p:nvCxnSpPr>
          <p:cNvPr id="50" name="直接连接符 36"/>
          <p:cNvCxnSpPr>
            <a:cxnSpLocks noChangeShapeType="1"/>
          </p:cNvCxnSpPr>
          <p:nvPr/>
        </p:nvCxnSpPr>
        <p:spPr bwMode="auto">
          <a:xfrm flipV="1">
            <a:off x="5897814" y="3142289"/>
            <a:ext cx="0" cy="400911"/>
          </a:xfrm>
          <a:prstGeom prst="line">
            <a:avLst/>
          </a:prstGeom>
          <a:noFill/>
          <a:ln w="63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cxnSp>
      <p:grpSp>
        <p:nvGrpSpPr>
          <p:cNvPr id="51" name="组合 50"/>
          <p:cNvGrpSpPr/>
          <p:nvPr/>
        </p:nvGrpSpPr>
        <p:grpSpPr>
          <a:xfrm>
            <a:off x="595303" y="2741378"/>
            <a:ext cx="7605161" cy="400911"/>
            <a:chOff x="2935767" y="3572539"/>
            <a:chExt cx="7950200" cy="419100"/>
          </a:xfrm>
        </p:grpSpPr>
        <p:cxnSp>
          <p:nvCxnSpPr>
            <p:cNvPr id="52" name="直接连接符 51"/>
            <p:cNvCxnSpPr/>
            <p:nvPr/>
          </p:nvCxnSpPr>
          <p:spPr>
            <a:xfrm>
              <a:off x="2935767" y="3788439"/>
              <a:ext cx="75311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10466867" y="3572539"/>
              <a:ext cx="419100" cy="419100"/>
            </a:xfrm>
            <a:prstGeom prst="ellipse">
              <a:avLst/>
            </a:prstGeom>
            <a:solidFill>
              <a:schemeClr val="bg1">
                <a:lumMod val="8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panose="02010600030101010101" pitchFamily="2" charset="-122"/>
                <a:ea typeface="等线" panose="02010600030101010101" pitchFamily="2" charset="-122"/>
              </a:endParaRPr>
            </a:p>
          </p:txBody>
        </p:sp>
        <p:grpSp>
          <p:nvGrpSpPr>
            <p:cNvPr id="54" name="组合 53"/>
            <p:cNvGrpSpPr/>
            <p:nvPr/>
          </p:nvGrpSpPr>
          <p:grpSpPr>
            <a:xfrm>
              <a:off x="10562121" y="3706903"/>
              <a:ext cx="228592" cy="150372"/>
              <a:chOff x="11277600" y="2881753"/>
              <a:chExt cx="228592" cy="150372"/>
            </a:xfrm>
          </p:grpSpPr>
          <p:sp>
            <p:nvSpPr>
              <p:cNvPr id="65" name="箭头: V 形 31"/>
              <p:cNvSpPr/>
              <p:nvPr/>
            </p:nvSpPr>
            <p:spPr>
              <a:xfrm>
                <a:off x="11277600" y="2881753"/>
                <a:ext cx="126992" cy="150372"/>
              </a:xfrm>
              <a:prstGeom prst="chevron">
                <a:avLst/>
              </a:prstGeom>
              <a:solidFill>
                <a:srgbClr val="11224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latin typeface="等线" panose="02010600030101010101" pitchFamily="2" charset="-122"/>
                  <a:ea typeface="等线" panose="02010600030101010101" pitchFamily="2" charset="-122"/>
                </a:endParaRPr>
              </a:p>
            </p:txBody>
          </p:sp>
          <p:sp>
            <p:nvSpPr>
              <p:cNvPr id="66" name="箭头: V 形 32"/>
              <p:cNvSpPr/>
              <p:nvPr/>
            </p:nvSpPr>
            <p:spPr>
              <a:xfrm>
                <a:off x="11379200" y="2881753"/>
                <a:ext cx="126992" cy="150372"/>
              </a:xfrm>
              <a:prstGeom prst="chevron">
                <a:avLst/>
              </a:prstGeom>
              <a:solidFill>
                <a:srgbClr val="11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latin typeface="等线" panose="02010600030101010101" pitchFamily="2" charset="-122"/>
                  <a:ea typeface="等线" panose="02010600030101010101" pitchFamily="2" charset="-122"/>
                </a:endParaRPr>
              </a:p>
            </p:txBody>
          </p:sp>
        </p:grpSp>
        <p:sp>
          <p:nvSpPr>
            <p:cNvPr id="55" name="椭圆 54"/>
            <p:cNvSpPr/>
            <p:nvPr/>
          </p:nvSpPr>
          <p:spPr>
            <a:xfrm>
              <a:off x="3821518" y="3572539"/>
              <a:ext cx="419100" cy="419100"/>
            </a:xfrm>
            <a:prstGeom prst="ellipse">
              <a:avLst/>
            </a:prstGeom>
            <a:solidFill>
              <a:srgbClr val="A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790">
                <a:solidFill>
                  <a:prstClr val="white"/>
                </a:solidFill>
                <a:latin typeface="等线" panose="02010600030101010101" pitchFamily="2" charset="-122"/>
                <a:ea typeface="等线" panose="02010600030101010101" pitchFamily="2" charset="-122"/>
              </a:endParaRPr>
            </a:p>
          </p:txBody>
        </p:sp>
        <p:sp>
          <p:nvSpPr>
            <p:cNvPr id="56" name="椭圆 55"/>
            <p:cNvSpPr/>
            <p:nvPr/>
          </p:nvSpPr>
          <p:spPr>
            <a:xfrm>
              <a:off x="5288368" y="3572539"/>
              <a:ext cx="419100" cy="419100"/>
            </a:xfrm>
            <a:prstGeom prst="ellipse">
              <a:avLst/>
            </a:prstGeom>
            <a:solidFill>
              <a:srgbClr val="A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790">
                <a:solidFill>
                  <a:prstClr val="white"/>
                </a:solidFill>
                <a:latin typeface="等线" panose="02010600030101010101" pitchFamily="2" charset="-122"/>
                <a:ea typeface="等线" panose="02010600030101010101" pitchFamily="2" charset="-122"/>
              </a:endParaRPr>
            </a:p>
          </p:txBody>
        </p:sp>
        <p:sp>
          <p:nvSpPr>
            <p:cNvPr id="57" name="椭圆 56"/>
            <p:cNvSpPr/>
            <p:nvPr/>
          </p:nvSpPr>
          <p:spPr>
            <a:xfrm>
              <a:off x="6767918" y="3572539"/>
              <a:ext cx="419100" cy="419100"/>
            </a:xfrm>
            <a:prstGeom prst="ellipse">
              <a:avLst/>
            </a:prstGeom>
            <a:solidFill>
              <a:srgbClr val="A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790">
                <a:solidFill>
                  <a:prstClr val="white"/>
                </a:solidFill>
                <a:latin typeface="等线" panose="02010600030101010101" pitchFamily="2" charset="-122"/>
                <a:ea typeface="等线" panose="02010600030101010101" pitchFamily="2" charset="-122"/>
              </a:endParaRPr>
            </a:p>
          </p:txBody>
        </p:sp>
        <p:sp>
          <p:nvSpPr>
            <p:cNvPr id="58" name="椭圆 57"/>
            <p:cNvSpPr/>
            <p:nvPr/>
          </p:nvSpPr>
          <p:spPr>
            <a:xfrm>
              <a:off x="8285568" y="3572539"/>
              <a:ext cx="419100" cy="419100"/>
            </a:xfrm>
            <a:prstGeom prst="ellipse">
              <a:avLst/>
            </a:prstGeom>
            <a:solidFill>
              <a:srgbClr val="A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790">
                <a:solidFill>
                  <a:prstClr val="white"/>
                </a:solidFill>
                <a:latin typeface="等线" panose="02010600030101010101" pitchFamily="2" charset="-122"/>
                <a:ea typeface="等线" panose="02010600030101010101" pitchFamily="2" charset="-122"/>
              </a:endParaRPr>
            </a:p>
          </p:txBody>
        </p:sp>
        <p:sp>
          <p:nvSpPr>
            <p:cNvPr id="59" name="椭圆 58"/>
            <p:cNvSpPr/>
            <p:nvPr/>
          </p:nvSpPr>
          <p:spPr>
            <a:xfrm>
              <a:off x="9710107" y="3572539"/>
              <a:ext cx="419100" cy="419100"/>
            </a:xfrm>
            <a:prstGeom prst="ellipse">
              <a:avLst/>
            </a:prstGeom>
            <a:solidFill>
              <a:srgbClr val="A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790">
                <a:solidFill>
                  <a:prstClr val="white"/>
                </a:solidFill>
                <a:latin typeface="等线" panose="02010600030101010101" pitchFamily="2" charset="-122"/>
                <a:ea typeface="等线" panose="02010600030101010101" pitchFamily="2" charset="-122"/>
              </a:endParaRPr>
            </a:p>
          </p:txBody>
        </p:sp>
        <p:sp>
          <p:nvSpPr>
            <p:cNvPr id="60" name="文本框 59"/>
            <p:cNvSpPr txBox="1"/>
            <p:nvPr/>
          </p:nvSpPr>
          <p:spPr>
            <a:xfrm>
              <a:off x="3796158" y="3596603"/>
              <a:ext cx="471637" cy="313696"/>
            </a:xfrm>
            <a:prstGeom prst="rect">
              <a:avLst/>
            </a:prstGeom>
            <a:noFill/>
          </p:spPr>
          <p:txBody>
            <a:bodyPr wrap="square" rtlCol="0">
              <a:spAutoFit/>
            </a:bodyPr>
            <a:lstStyle/>
            <a:p>
              <a:pPr algn="ctr" defTabSz="685800"/>
              <a:r>
                <a:rPr lang="en-US" altLang="zh-CN" sz="1350" b="1" dirty="0">
                  <a:solidFill>
                    <a:schemeClr val="bg1"/>
                  </a:solidFill>
                  <a:latin typeface="等线" panose="02010600030101010101" pitchFamily="2" charset="-122"/>
                  <a:ea typeface="等线" panose="02010600030101010101" pitchFamily="2" charset="-122"/>
                </a:rPr>
                <a:t>01</a:t>
              </a:r>
              <a:endParaRPr lang="zh-CN" altLang="en-US" sz="1350" b="1" dirty="0">
                <a:solidFill>
                  <a:schemeClr val="bg1"/>
                </a:solidFill>
                <a:latin typeface="等线" panose="02010600030101010101" pitchFamily="2" charset="-122"/>
                <a:ea typeface="等线" panose="02010600030101010101" pitchFamily="2" charset="-122"/>
              </a:endParaRPr>
            </a:p>
          </p:txBody>
        </p:sp>
        <p:sp>
          <p:nvSpPr>
            <p:cNvPr id="61" name="文本框 60"/>
            <p:cNvSpPr txBox="1"/>
            <p:nvPr/>
          </p:nvSpPr>
          <p:spPr>
            <a:xfrm>
              <a:off x="5268824" y="3596603"/>
              <a:ext cx="464369" cy="313696"/>
            </a:xfrm>
            <a:prstGeom prst="rect">
              <a:avLst/>
            </a:prstGeom>
            <a:noFill/>
          </p:spPr>
          <p:txBody>
            <a:bodyPr wrap="square" rtlCol="0">
              <a:spAutoFit/>
            </a:bodyPr>
            <a:lstStyle/>
            <a:p>
              <a:pPr algn="ctr" defTabSz="685800"/>
              <a:r>
                <a:rPr lang="en-US" altLang="zh-CN" sz="1350" b="1" dirty="0">
                  <a:solidFill>
                    <a:schemeClr val="bg1"/>
                  </a:solidFill>
                  <a:latin typeface="等线" panose="02010600030101010101" pitchFamily="2" charset="-122"/>
                  <a:ea typeface="等线" panose="02010600030101010101" pitchFamily="2" charset="-122"/>
                </a:rPr>
                <a:t>02</a:t>
              </a:r>
              <a:endParaRPr lang="zh-CN" altLang="en-US" sz="1350" b="1" dirty="0">
                <a:solidFill>
                  <a:schemeClr val="bg1"/>
                </a:solidFill>
                <a:latin typeface="等线" panose="02010600030101010101" pitchFamily="2" charset="-122"/>
                <a:ea typeface="等线" panose="02010600030101010101" pitchFamily="2" charset="-122"/>
              </a:endParaRPr>
            </a:p>
          </p:txBody>
        </p:sp>
        <p:sp>
          <p:nvSpPr>
            <p:cNvPr id="62" name="文本框 61"/>
            <p:cNvSpPr txBox="1"/>
            <p:nvPr/>
          </p:nvSpPr>
          <p:spPr>
            <a:xfrm>
              <a:off x="6741490" y="3596603"/>
              <a:ext cx="471637" cy="313696"/>
            </a:xfrm>
            <a:prstGeom prst="rect">
              <a:avLst/>
            </a:prstGeom>
            <a:noFill/>
          </p:spPr>
          <p:txBody>
            <a:bodyPr wrap="square" rtlCol="0">
              <a:spAutoFit/>
            </a:bodyPr>
            <a:lstStyle/>
            <a:p>
              <a:pPr algn="ctr" defTabSz="685800"/>
              <a:r>
                <a:rPr lang="en-US" altLang="zh-CN" sz="1350" b="1" dirty="0">
                  <a:solidFill>
                    <a:schemeClr val="bg1"/>
                  </a:solidFill>
                  <a:latin typeface="等线" panose="02010600030101010101" pitchFamily="2" charset="-122"/>
                  <a:ea typeface="等线" panose="02010600030101010101" pitchFamily="2" charset="-122"/>
                </a:rPr>
                <a:t>03</a:t>
              </a:r>
              <a:endParaRPr lang="zh-CN" altLang="en-US" sz="1350" b="1" dirty="0">
                <a:solidFill>
                  <a:schemeClr val="bg1"/>
                </a:solidFill>
                <a:latin typeface="等线" panose="02010600030101010101" pitchFamily="2" charset="-122"/>
                <a:ea typeface="等线" panose="02010600030101010101" pitchFamily="2" charset="-122"/>
              </a:endParaRPr>
            </a:p>
          </p:txBody>
        </p:sp>
        <p:sp>
          <p:nvSpPr>
            <p:cNvPr id="63" name="文本框 62"/>
            <p:cNvSpPr txBox="1"/>
            <p:nvPr/>
          </p:nvSpPr>
          <p:spPr>
            <a:xfrm>
              <a:off x="8243030" y="3596603"/>
              <a:ext cx="471637" cy="313696"/>
            </a:xfrm>
            <a:prstGeom prst="rect">
              <a:avLst/>
            </a:prstGeom>
            <a:noFill/>
          </p:spPr>
          <p:txBody>
            <a:bodyPr wrap="square" rtlCol="0">
              <a:spAutoFit/>
            </a:bodyPr>
            <a:lstStyle/>
            <a:p>
              <a:pPr algn="ctr" defTabSz="685800"/>
              <a:r>
                <a:rPr lang="en-US" altLang="zh-CN" sz="1350" b="1" dirty="0">
                  <a:solidFill>
                    <a:schemeClr val="bg1"/>
                  </a:solidFill>
                  <a:latin typeface="等线" panose="02010600030101010101" pitchFamily="2" charset="-122"/>
                  <a:ea typeface="等线" panose="02010600030101010101" pitchFamily="2" charset="-122"/>
                </a:rPr>
                <a:t>04</a:t>
              </a:r>
              <a:endParaRPr lang="zh-CN" altLang="en-US" sz="1350" b="1" dirty="0">
                <a:solidFill>
                  <a:schemeClr val="bg1"/>
                </a:solidFill>
                <a:latin typeface="等线" panose="02010600030101010101" pitchFamily="2" charset="-122"/>
                <a:ea typeface="等线" panose="02010600030101010101" pitchFamily="2" charset="-122"/>
              </a:endParaRPr>
            </a:p>
          </p:txBody>
        </p:sp>
        <p:sp>
          <p:nvSpPr>
            <p:cNvPr id="64" name="文本框 63"/>
            <p:cNvSpPr txBox="1"/>
            <p:nvPr/>
          </p:nvSpPr>
          <p:spPr>
            <a:xfrm>
              <a:off x="9677195" y="3596603"/>
              <a:ext cx="471637" cy="313696"/>
            </a:xfrm>
            <a:prstGeom prst="rect">
              <a:avLst/>
            </a:prstGeom>
            <a:noFill/>
          </p:spPr>
          <p:txBody>
            <a:bodyPr wrap="square" rtlCol="0">
              <a:spAutoFit/>
            </a:bodyPr>
            <a:lstStyle/>
            <a:p>
              <a:pPr algn="ctr" defTabSz="685800"/>
              <a:r>
                <a:rPr lang="en-US" altLang="zh-CN" sz="1350" b="1" dirty="0">
                  <a:solidFill>
                    <a:schemeClr val="bg1"/>
                  </a:solidFill>
                  <a:latin typeface="等线" panose="02010600030101010101" pitchFamily="2" charset="-122"/>
                  <a:ea typeface="等线" panose="02010600030101010101" pitchFamily="2" charset="-122"/>
                </a:rPr>
                <a:t>05</a:t>
              </a:r>
              <a:endParaRPr lang="zh-CN" altLang="en-US" sz="1350" b="1" dirty="0">
                <a:solidFill>
                  <a:schemeClr val="bg1"/>
                </a:solidFill>
                <a:latin typeface="等线" panose="02010600030101010101" pitchFamily="2" charset="-122"/>
                <a:ea typeface="等线" panose="02010600030101010101" pitchFamily="2" charset="-122"/>
              </a:endParaRPr>
            </a:p>
          </p:txBody>
        </p:sp>
      </p:grpSp>
      <p:sp>
        <p:nvSpPr>
          <p:cNvPr id="68" name="îŝḷîḓé-TextBox 57"/>
          <p:cNvSpPr txBox="1"/>
          <p:nvPr/>
        </p:nvSpPr>
        <p:spPr bwMode="auto">
          <a:xfrm flipH="1">
            <a:off x="805158" y="1965871"/>
            <a:ext cx="1667990" cy="255551"/>
          </a:xfrm>
          <a:prstGeom prst="rect">
            <a:avLst/>
          </a:prstGeom>
          <a:noFill/>
        </p:spPr>
        <p:txBody>
          <a:bodyPr wrap="none" lIns="67500" tIns="35100" rIns="67500" bIns="35100" anchor="ctr" anchorCtr="1">
            <a:noAutofit/>
          </a:bodyPr>
          <a:lstStyle/>
          <a:p>
            <a:pPr algn="ctr" defTabSz="685800">
              <a:defRPr/>
            </a:pPr>
            <a:r>
              <a:rPr lang="zh-CN" altLang="en-US" sz="1400" dirty="0">
                <a:solidFill>
                  <a:schemeClr val="bg1"/>
                </a:solidFill>
                <a:latin typeface="微软雅黑" panose="020B0503020204020204" pitchFamily="34" charset="-122"/>
                <a:ea typeface="微软雅黑" panose="020B0503020204020204" pitchFamily="34" charset="-122"/>
              </a:rPr>
              <a:t>排除</a:t>
            </a:r>
            <a:r>
              <a:rPr lang="zh-CN" altLang="en-US" sz="1400" dirty="0" smtClean="0">
                <a:solidFill>
                  <a:schemeClr val="bg1"/>
                </a:solidFill>
                <a:latin typeface="微软雅黑" panose="020B0503020204020204" pitchFamily="34" charset="-122"/>
                <a:ea typeface="微软雅黑" panose="020B0503020204020204" pitchFamily="34" charset="-122"/>
              </a:rPr>
              <a:t>外界干扰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1" name="îŝḷîḓé-TextBox 61"/>
          <p:cNvSpPr txBox="1"/>
          <p:nvPr/>
        </p:nvSpPr>
        <p:spPr bwMode="auto">
          <a:xfrm>
            <a:off x="2224635" y="3657313"/>
            <a:ext cx="1667989" cy="315401"/>
          </a:xfrm>
          <a:prstGeom prst="rect">
            <a:avLst/>
          </a:prstGeom>
          <a:noFill/>
        </p:spPr>
        <p:txBody>
          <a:bodyPr wrap="none" lIns="67500" tIns="35100" rIns="67500" bIns="35100" anchor="ctr" anchorCtr="1">
            <a:noAutofit/>
          </a:bodyPr>
          <a:lstStyle/>
          <a:p>
            <a:pPr algn="ctr" defTabSz="685800">
              <a:defRPr/>
            </a:pPr>
            <a:r>
              <a:rPr lang="zh-CN" altLang="en-US" sz="1400" dirty="0">
                <a:solidFill>
                  <a:schemeClr val="bg1"/>
                </a:solidFill>
                <a:latin typeface="微软雅黑" panose="020B0503020204020204" pitchFamily="34" charset="-122"/>
                <a:ea typeface="微软雅黑" panose="020B0503020204020204" pitchFamily="34" charset="-122"/>
              </a:rPr>
              <a:t>恰当</a:t>
            </a:r>
            <a:r>
              <a:rPr lang="zh-CN" altLang="en-US" sz="1400" dirty="0" smtClean="0">
                <a:solidFill>
                  <a:schemeClr val="bg1"/>
                </a:solidFill>
                <a:latin typeface="微软雅黑" panose="020B0503020204020204" pitchFamily="34" charset="-122"/>
                <a:ea typeface="微软雅黑" panose="020B0503020204020204" pitchFamily="34" charset="-122"/>
              </a:rPr>
              <a:t>的面部表情</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4" name="îŝḷîḓé-TextBox 63"/>
          <p:cNvSpPr txBox="1"/>
          <p:nvPr/>
        </p:nvSpPr>
        <p:spPr bwMode="auto">
          <a:xfrm>
            <a:off x="5063819" y="3499093"/>
            <a:ext cx="1667989" cy="610173"/>
          </a:xfrm>
          <a:prstGeom prst="rect">
            <a:avLst/>
          </a:prstGeom>
          <a:noFill/>
        </p:spPr>
        <p:txBody>
          <a:bodyPr wrap="none" lIns="67500" tIns="35100" rIns="67500" bIns="35100" anchor="ctr" anchorCtr="1">
            <a:noAutofit/>
          </a:bodyPr>
          <a:lstStyle/>
          <a:p>
            <a:pPr algn="ctr" defTabSz="685800">
              <a:defRPr/>
            </a:pPr>
            <a:r>
              <a:rPr lang="zh-CN" altLang="en-US" sz="1400" dirty="0">
                <a:solidFill>
                  <a:schemeClr val="bg1"/>
                </a:solidFill>
                <a:latin typeface="微软雅黑" panose="020B0503020204020204" pitchFamily="34" charset="-122"/>
                <a:ea typeface="微软雅黑" panose="020B0503020204020204" pitchFamily="34" charset="-122"/>
              </a:rPr>
              <a:t>避免</a:t>
            </a:r>
            <a:r>
              <a:rPr lang="zh-CN" altLang="en-US" sz="1400" dirty="0" smtClean="0">
                <a:solidFill>
                  <a:schemeClr val="bg1"/>
                </a:solidFill>
                <a:latin typeface="微软雅黑" panose="020B0503020204020204" pitchFamily="34" charset="-122"/>
                <a:ea typeface="微软雅黑" panose="020B0503020204020204" pitchFamily="34" charset="-122"/>
              </a:rPr>
              <a:t>中间打断</a:t>
            </a:r>
            <a:r>
              <a:rPr lang="zh-CN" altLang="en-US" sz="1400" dirty="0">
                <a:solidFill>
                  <a:schemeClr val="bg1"/>
                </a:solidFill>
                <a:latin typeface="微软雅黑" panose="020B0503020204020204" pitchFamily="34" charset="-122"/>
                <a:ea typeface="微软雅黑" panose="020B0503020204020204" pitchFamily="34" charset="-122"/>
              </a:rPr>
              <a:t>说话</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7" name="îŝḷîḓé-TextBox 65"/>
          <p:cNvSpPr txBox="1"/>
          <p:nvPr/>
        </p:nvSpPr>
        <p:spPr bwMode="auto">
          <a:xfrm>
            <a:off x="3611152" y="1965871"/>
            <a:ext cx="1667990" cy="436762"/>
          </a:xfrm>
          <a:prstGeom prst="rect">
            <a:avLst/>
          </a:prstGeom>
          <a:noFill/>
        </p:spPr>
        <p:txBody>
          <a:bodyPr wrap="none" lIns="67500" tIns="35100" rIns="67500" bIns="35100" anchor="ctr" anchorCtr="1">
            <a:noAutofit/>
          </a:bodyPr>
          <a:lstStyle/>
          <a:p>
            <a:pPr algn="ctr" defTabSz="685800">
              <a:defRPr/>
            </a:pPr>
            <a:r>
              <a:rPr lang="zh-CN" altLang="en-US" sz="1400" dirty="0" smtClean="0">
                <a:solidFill>
                  <a:schemeClr val="bg1"/>
                </a:solidFill>
                <a:latin typeface="微软雅黑" panose="020B0503020204020204" pitchFamily="34" charset="-122"/>
                <a:ea typeface="微软雅黑" panose="020B0503020204020204" pitchFamily="34" charset="-122"/>
              </a:rPr>
              <a:t>赞许性的</a:t>
            </a:r>
            <a:r>
              <a:rPr lang="zh-CN" altLang="en-US" sz="1400" dirty="0">
                <a:solidFill>
                  <a:schemeClr val="bg1"/>
                </a:solidFill>
                <a:latin typeface="微软雅黑" panose="020B0503020204020204" pitchFamily="34" charset="-122"/>
                <a:ea typeface="微软雅黑" panose="020B0503020204020204" pitchFamily="34" charset="-122"/>
              </a:rPr>
              <a:t>点头</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defTabSz="685800">
              <a:defRPr/>
            </a:pP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80" name="îŝḷîḓé-TextBox 67"/>
          <p:cNvSpPr txBox="1"/>
          <p:nvPr/>
        </p:nvSpPr>
        <p:spPr bwMode="auto">
          <a:xfrm>
            <a:off x="6428792" y="1965871"/>
            <a:ext cx="1667990" cy="255551"/>
          </a:xfrm>
          <a:prstGeom prst="rect">
            <a:avLst/>
          </a:prstGeom>
          <a:noFill/>
        </p:spPr>
        <p:txBody>
          <a:bodyPr wrap="none" lIns="67500" tIns="35100" rIns="67500" bIns="35100" anchor="ctr" anchorCtr="1">
            <a:noAutofit/>
          </a:bodyPr>
          <a:lstStyle/>
          <a:p>
            <a:pPr algn="ctr" defTabSz="685800">
              <a:defRPr/>
            </a:pPr>
            <a:r>
              <a:rPr lang="zh-CN" altLang="en-US" sz="1400" dirty="0">
                <a:solidFill>
                  <a:schemeClr val="bg1"/>
                </a:solidFill>
                <a:latin typeface="微软雅黑" panose="020B0503020204020204" pitchFamily="34" charset="-122"/>
                <a:ea typeface="微软雅黑" panose="020B0503020204020204" pitchFamily="34" charset="-122"/>
              </a:rPr>
              <a:t>避免</a:t>
            </a:r>
            <a:r>
              <a:rPr lang="zh-CN" altLang="en-US" sz="1400" dirty="0" smtClean="0">
                <a:solidFill>
                  <a:schemeClr val="bg1"/>
                </a:solidFill>
                <a:latin typeface="微软雅黑" panose="020B0503020204020204" pitchFamily="34" charset="-122"/>
                <a:ea typeface="微软雅黑" panose="020B0503020204020204" pitchFamily="34" charset="-122"/>
              </a:rPr>
              <a:t>分心的举动或</a:t>
            </a:r>
            <a:r>
              <a:rPr lang="zh-CN" altLang="en-US" sz="1400" dirty="0">
                <a:solidFill>
                  <a:schemeClr val="bg1"/>
                </a:solidFill>
                <a:latin typeface="微软雅黑" panose="020B0503020204020204" pitchFamily="34" charset="-122"/>
                <a:ea typeface="微软雅黑" panose="020B0503020204020204" pitchFamily="34" charset="-122"/>
              </a:rPr>
              <a:t>手势</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ppt_x</p:attrName>
                                        </p:attrNameLst>
                                      </p:cBhvr>
                                      <p:tavLst>
                                        <p:tav tm="0">
                                          <p:val>
                                            <p:strVal val="#ppt_x-#ppt_w*1.125000"/>
                                          </p:val>
                                        </p:tav>
                                        <p:tav tm="100000">
                                          <p:val>
                                            <p:strVal val="#ppt_x"/>
                                          </p:val>
                                        </p:tav>
                                      </p:tavLst>
                                    </p:anim>
                                    <p:animEffect transition="in" filter="wipe(right)">
                                      <p:cBhvr>
                                        <p:cTn id="15" dur="500"/>
                                        <p:tgtEl>
                                          <p:spTgt spid="14"/>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500"/>
                                        <p:tgtEl>
                                          <p:spTgt spid="51"/>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down)">
                                      <p:cBhvr>
                                        <p:cTn id="23" dur="500"/>
                                        <p:tgtEl>
                                          <p:spTgt spid="46"/>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wipe(left)">
                                      <p:cBhvr>
                                        <p:cTn id="27" dur="500"/>
                                        <p:tgtEl>
                                          <p:spTgt spid="68"/>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up)">
                                      <p:cBhvr>
                                        <p:cTn id="31" dur="500"/>
                                        <p:tgtEl>
                                          <p:spTgt spid="49"/>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ipe(left)">
                                      <p:cBhvr>
                                        <p:cTn id="35" dur="500"/>
                                        <p:tgtEl>
                                          <p:spTgt spid="71"/>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500"/>
                                        <p:tgtEl>
                                          <p:spTgt spid="47"/>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up)">
                                      <p:cBhvr>
                                        <p:cTn id="47" dur="500"/>
                                        <p:tgtEl>
                                          <p:spTgt spid="5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left)">
                                      <p:cBhvr>
                                        <p:cTn id="51" dur="500"/>
                                        <p:tgtEl>
                                          <p:spTgt spid="74"/>
                                        </p:tgtEl>
                                      </p:cBhvr>
                                    </p:animEffect>
                                  </p:childTnLst>
                                </p:cTn>
                              </p:par>
                            </p:childTnLst>
                          </p:cTn>
                        </p:par>
                        <p:par>
                          <p:cTn id="52" fill="hold">
                            <p:stCondLst>
                              <p:cond delay="5500"/>
                            </p:stCondLst>
                            <p:childTnLst>
                              <p:par>
                                <p:cTn id="53" presetID="22" presetClass="entr" presetSubtype="4"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down)">
                                      <p:cBhvr>
                                        <p:cTn id="55" dur="500"/>
                                        <p:tgtEl>
                                          <p:spTgt spid="48"/>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wipe(left)">
                                      <p:cBhvr>
                                        <p:cTn id="5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8" grpId="0"/>
      <p:bldP spid="71" grpId="0"/>
      <p:bldP spid="74" grpId="0"/>
      <p:bldP spid="77" grpId="0"/>
      <p:bldP spid="8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89" y="-22622"/>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2136764"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4" name="TextBox 1"/>
          <p:cNvSpPr txBox="1"/>
          <p:nvPr/>
        </p:nvSpPr>
        <p:spPr>
          <a:xfrm>
            <a:off x="2684376" y="285450"/>
            <a:ext cx="3744416" cy="396134"/>
          </a:xfrm>
          <a:prstGeom prst="rect">
            <a:avLst/>
          </a:prstGeom>
          <a:noFill/>
        </p:spPr>
        <p:txBody>
          <a:bodyPr wrap="square" rtlCol="0">
            <a:spAutoFit/>
          </a:bodyPr>
          <a:lstStyle/>
          <a:p>
            <a:pPr algn="ctr" defTabSz="431800">
              <a:lnSpc>
                <a:spcPct val="120000"/>
              </a:lnSpc>
              <a:defRPr/>
            </a:pPr>
            <a:r>
              <a:rPr lang="zh-CN" altLang="en-US" b="1" kern="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倾听禁忌</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5" name="直接连接符 14"/>
          <p:cNvCxnSpPr/>
          <p:nvPr/>
        </p:nvCxnSpPr>
        <p:spPr>
          <a:xfrm flipH="1">
            <a:off x="5512448"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972616" y="1797235"/>
            <a:ext cx="10513167" cy="1661996"/>
            <a:chOff x="-1223381" y="3166398"/>
            <a:chExt cx="14258915" cy="2254150"/>
          </a:xfrm>
          <a:solidFill>
            <a:schemeClr val="tx1">
              <a:lumMod val="50000"/>
              <a:lumOff val="50000"/>
            </a:schemeClr>
          </a:solidFill>
        </p:grpSpPr>
        <p:sp>
          <p:nvSpPr>
            <p:cNvPr id="35" name="Oval 90"/>
            <p:cNvSpPr>
              <a:spLocks noChangeArrowheads="1"/>
            </p:cNvSpPr>
            <p:nvPr/>
          </p:nvSpPr>
          <p:spPr bwMode="auto">
            <a:xfrm>
              <a:off x="3838370" y="4166217"/>
              <a:ext cx="132112" cy="1321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Oval 91"/>
            <p:cNvSpPr>
              <a:spLocks noChangeArrowheads="1"/>
            </p:cNvSpPr>
            <p:nvPr/>
          </p:nvSpPr>
          <p:spPr bwMode="auto">
            <a:xfrm>
              <a:off x="6046295" y="4166217"/>
              <a:ext cx="132112" cy="1321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7" name="组合 36"/>
            <p:cNvGrpSpPr/>
            <p:nvPr/>
          </p:nvGrpSpPr>
          <p:grpSpPr>
            <a:xfrm>
              <a:off x="-1223381" y="3166398"/>
              <a:ext cx="14258915" cy="2254150"/>
              <a:chOff x="-1223381" y="3166398"/>
              <a:chExt cx="14258915" cy="2254150"/>
            </a:xfrm>
            <a:grpFill/>
          </p:grpSpPr>
          <p:sp>
            <p:nvSpPr>
              <p:cNvPr id="38" name="Freeform 86"/>
              <p:cNvSpPr>
                <a:spLocks noEditPoints="1"/>
              </p:cNvSpPr>
              <p:nvPr/>
            </p:nvSpPr>
            <p:spPr bwMode="auto">
              <a:xfrm>
                <a:off x="1712982" y="3166398"/>
                <a:ext cx="8801914" cy="2254150"/>
              </a:xfrm>
              <a:custGeom>
                <a:avLst/>
                <a:gdLst>
                  <a:gd name="T0" fmla="*/ 533 w 533"/>
                  <a:gd name="T1" fmla="*/ 71 h 136"/>
                  <a:gd name="T2" fmla="*/ 529 w 533"/>
                  <a:gd name="T3" fmla="*/ 71 h 136"/>
                  <a:gd name="T4" fmla="*/ 465 w 533"/>
                  <a:gd name="T5" fmla="*/ 132 h 136"/>
                  <a:gd name="T6" fmla="*/ 401 w 533"/>
                  <a:gd name="T7" fmla="*/ 74 h 136"/>
                  <a:gd name="T8" fmla="*/ 397 w 533"/>
                  <a:gd name="T9" fmla="*/ 74 h 136"/>
                  <a:gd name="T10" fmla="*/ 465 w 533"/>
                  <a:gd name="T11" fmla="*/ 136 h 136"/>
                  <a:gd name="T12" fmla="*/ 533 w 533"/>
                  <a:gd name="T13" fmla="*/ 71 h 136"/>
                  <a:gd name="T14" fmla="*/ 399 w 533"/>
                  <a:gd name="T15" fmla="*/ 55 h 136"/>
                  <a:gd name="T16" fmla="*/ 332 w 533"/>
                  <a:gd name="T17" fmla="*/ 0 h 136"/>
                  <a:gd name="T18" fmla="*/ 266 w 533"/>
                  <a:gd name="T19" fmla="*/ 55 h 136"/>
                  <a:gd name="T20" fmla="*/ 269 w 533"/>
                  <a:gd name="T21" fmla="*/ 55 h 136"/>
                  <a:gd name="T22" fmla="*/ 332 w 533"/>
                  <a:gd name="T23" fmla="*/ 4 h 136"/>
                  <a:gd name="T24" fmla="*/ 396 w 533"/>
                  <a:gd name="T25" fmla="*/ 55 h 136"/>
                  <a:gd name="T26" fmla="*/ 399 w 533"/>
                  <a:gd name="T27" fmla="*/ 55 h 136"/>
                  <a:gd name="T28" fmla="*/ 264 w 533"/>
                  <a:gd name="T29" fmla="*/ 74 h 136"/>
                  <a:gd name="T30" fmla="*/ 200 w 533"/>
                  <a:gd name="T31" fmla="*/ 132 h 136"/>
                  <a:gd name="T32" fmla="*/ 136 w 533"/>
                  <a:gd name="T33" fmla="*/ 74 h 136"/>
                  <a:gd name="T34" fmla="*/ 132 w 533"/>
                  <a:gd name="T35" fmla="*/ 74 h 136"/>
                  <a:gd name="T36" fmla="*/ 200 w 533"/>
                  <a:gd name="T37" fmla="*/ 136 h 136"/>
                  <a:gd name="T38" fmla="*/ 268 w 533"/>
                  <a:gd name="T39" fmla="*/ 74 h 136"/>
                  <a:gd name="T40" fmla="*/ 264 w 533"/>
                  <a:gd name="T41" fmla="*/ 74 h 136"/>
                  <a:gd name="T42" fmla="*/ 134 w 533"/>
                  <a:gd name="T43" fmla="*/ 55 h 136"/>
                  <a:gd name="T44" fmla="*/ 68 w 533"/>
                  <a:gd name="T45" fmla="*/ 0 h 136"/>
                  <a:gd name="T46" fmla="*/ 0 w 533"/>
                  <a:gd name="T47" fmla="*/ 65 h 136"/>
                  <a:gd name="T48" fmla="*/ 3 w 533"/>
                  <a:gd name="T49" fmla="*/ 65 h 136"/>
                  <a:gd name="T50" fmla="*/ 68 w 533"/>
                  <a:gd name="T51" fmla="*/ 4 h 136"/>
                  <a:gd name="T52" fmla="*/ 131 w 533"/>
                  <a:gd name="T53" fmla="*/ 55 h 136"/>
                  <a:gd name="T54" fmla="*/ 134 w 533"/>
                  <a:gd name="T55" fmla="*/ 5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3" h="136">
                    <a:moveTo>
                      <a:pt x="533" y="71"/>
                    </a:moveTo>
                    <a:cubicBezTo>
                      <a:pt x="529" y="71"/>
                      <a:pt x="529" y="71"/>
                      <a:pt x="529" y="71"/>
                    </a:cubicBezTo>
                    <a:cubicBezTo>
                      <a:pt x="528" y="105"/>
                      <a:pt x="499" y="132"/>
                      <a:pt x="465" y="132"/>
                    </a:cubicBezTo>
                    <a:cubicBezTo>
                      <a:pt x="431" y="132"/>
                      <a:pt x="404" y="107"/>
                      <a:pt x="401" y="74"/>
                    </a:cubicBezTo>
                    <a:cubicBezTo>
                      <a:pt x="397" y="74"/>
                      <a:pt x="397" y="74"/>
                      <a:pt x="397" y="74"/>
                    </a:cubicBezTo>
                    <a:cubicBezTo>
                      <a:pt x="400" y="109"/>
                      <a:pt x="429" y="136"/>
                      <a:pt x="465" y="136"/>
                    </a:cubicBezTo>
                    <a:cubicBezTo>
                      <a:pt x="501" y="136"/>
                      <a:pt x="531" y="107"/>
                      <a:pt x="533" y="71"/>
                    </a:cubicBezTo>
                    <a:close/>
                    <a:moveTo>
                      <a:pt x="399" y="55"/>
                    </a:moveTo>
                    <a:cubicBezTo>
                      <a:pt x="393" y="24"/>
                      <a:pt x="366" y="0"/>
                      <a:pt x="332" y="0"/>
                    </a:cubicBezTo>
                    <a:cubicBezTo>
                      <a:pt x="299" y="0"/>
                      <a:pt x="272" y="24"/>
                      <a:pt x="266" y="55"/>
                    </a:cubicBezTo>
                    <a:cubicBezTo>
                      <a:pt x="269" y="55"/>
                      <a:pt x="269" y="55"/>
                      <a:pt x="269" y="55"/>
                    </a:cubicBezTo>
                    <a:cubicBezTo>
                      <a:pt x="275" y="26"/>
                      <a:pt x="301" y="4"/>
                      <a:pt x="332" y="4"/>
                    </a:cubicBezTo>
                    <a:cubicBezTo>
                      <a:pt x="364" y="4"/>
                      <a:pt x="390" y="26"/>
                      <a:pt x="396" y="55"/>
                    </a:cubicBezTo>
                    <a:lnTo>
                      <a:pt x="399" y="55"/>
                    </a:lnTo>
                    <a:close/>
                    <a:moveTo>
                      <a:pt x="264" y="74"/>
                    </a:moveTo>
                    <a:cubicBezTo>
                      <a:pt x="261" y="107"/>
                      <a:pt x="233" y="132"/>
                      <a:pt x="200" y="132"/>
                    </a:cubicBezTo>
                    <a:cubicBezTo>
                      <a:pt x="167" y="132"/>
                      <a:pt x="139" y="107"/>
                      <a:pt x="136" y="74"/>
                    </a:cubicBezTo>
                    <a:cubicBezTo>
                      <a:pt x="132" y="74"/>
                      <a:pt x="132" y="74"/>
                      <a:pt x="132" y="74"/>
                    </a:cubicBezTo>
                    <a:cubicBezTo>
                      <a:pt x="136" y="109"/>
                      <a:pt x="165" y="136"/>
                      <a:pt x="200" y="136"/>
                    </a:cubicBezTo>
                    <a:cubicBezTo>
                      <a:pt x="235" y="136"/>
                      <a:pt x="264" y="109"/>
                      <a:pt x="268" y="74"/>
                    </a:cubicBezTo>
                    <a:lnTo>
                      <a:pt x="264" y="74"/>
                    </a:lnTo>
                    <a:close/>
                    <a:moveTo>
                      <a:pt x="134" y="55"/>
                    </a:moveTo>
                    <a:cubicBezTo>
                      <a:pt x="128" y="24"/>
                      <a:pt x="101" y="0"/>
                      <a:pt x="68" y="0"/>
                    </a:cubicBezTo>
                    <a:cubicBezTo>
                      <a:pt x="31" y="0"/>
                      <a:pt x="1" y="29"/>
                      <a:pt x="0" y="65"/>
                    </a:cubicBezTo>
                    <a:cubicBezTo>
                      <a:pt x="3" y="65"/>
                      <a:pt x="3" y="65"/>
                      <a:pt x="3" y="65"/>
                    </a:cubicBezTo>
                    <a:cubicBezTo>
                      <a:pt x="5" y="31"/>
                      <a:pt x="33" y="4"/>
                      <a:pt x="68" y="4"/>
                    </a:cubicBezTo>
                    <a:cubicBezTo>
                      <a:pt x="99" y="4"/>
                      <a:pt x="125" y="26"/>
                      <a:pt x="131" y="55"/>
                    </a:cubicBezTo>
                    <a:lnTo>
                      <a:pt x="134"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Oval 92"/>
              <p:cNvSpPr>
                <a:spLocks noChangeArrowheads="1"/>
              </p:cNvSpPr>
              <p:nvPr/>
            </p:nvSpPr>
            <p:spPr bwMode="auto">
              <a:xfrm>
                <a:off x="8207502" y="4166217"/>
                <a:ext cx="132112" cy="1321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Rectangle 95"/>
              <p:cNvSpPr>
                <a:spLocks noChangeArrowheads="1"/>
              </p:cNvSpPr>
              <p:nvPr/>
            </p:nvSpPr>
            <p:spPr bwMode="auto">
              <a:xfrm>
                <a:off x="-1223381" y="4188392"/>
                <a:ext cx="2950502" cy="534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Rectangle 96"/>
              <p:cNvSpPr>
                <a:spLocks noChangeArrowheads="1"/>
              </p:cNvSpPr>
              <p:nvPr/>
            </p:nvSpPr>
            <p:spPr bwMode="auto">
              <a:xfrm>
                <a:off x="10453555" y="4299599"/>
                <a:ext cx="2581979" cy="534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sp>
        <p:nvSpPr>
          <p:cNvPr id="42" name="Oval 87"/>
          <p:cNvSpPr>
            <a:spLocks noChangeArrowheads="1"/>
          </p:cNvSpPr>
          <p:nvPr/>
        </p:nvSpPr>
        <p:spPr bwMode="auto">
          <a:xfrm>
            <a:off x="2999301" y="1982121"/>
            <a:ext cx="1290635" cy="1290635"/>
          </a:xfrm>
          <a:prstGeom prst="ellipse">
            <a:avLst/>
          </a:prstGeom>
          <a:solidFill>
            <a:schemeClr val="bg1"/>
          </a:solidFill>
          <a:ln w="2" cap="flat">
            <a:noFill/>
            <a:prstDash val="solid"/>
            <a:miter lim="800000"/>
          </a:ln>
        </p:spPr>
        <p:txBody>
          <a:bodyPr vert="horz" wrap="square" lIns="91440" tIns="45720" rIns="91440" bIns="45720" numCol="1" anchor="t" anchorCtr="0" compatLnSpc="1"/>
          <a:lstStyle/>
          <a:p>
            <a:endParaRPr lang="zh-CN" altLang="en-US"/>
          </a:p>
        </p:txBody>
      </p:sp>
      <p:sp>
        <p:nvSpPr>
          <p:cNvPr id="43" name="Oval 88"/>
          <p:cNvSpPr>
            <a:spLocks noChangeArrowheads="1"/>
          </p:cNvSpPr>
          <p:nvPr/>
        </p:nvSpPr>
        <p:spPr bwMode="auto">
          <a:xfrm>
            <a:off x="4599430" y="1982121"/>
            <a:ext cx="1290635" cy="1290635"/>
          </a:xfrm>
          <a:prstGeom prst="ellipse">
            <a:avLst/>
          </a:prstGeom>
          <a:solidFill>
            <a:schemeClr val="bg1"/>
          </a:solidFill>
          <a:ln w="2" cap="flat">
            <a:noFill/>
            <a:prstDash val="solid"/>
            <a:miter lim="800000"/>
          </a:ln>
        </p:spPr>
        <p:txBody>
          <a:bodyPr vert="horz" wrap="square" lIns="91440" tIns="45720" rIns="91440" bIns="45720" numCol="1" anchor="t" anchorCtr="0" compatLnSpc="1"/>
          <a:lstStyle/>
          <a:p>
            <a:endParaRPr lang="zh-CN" altLang="en-US"/>
          </a:p>
        </p:txBody>
      </p:sp>
      <p:sp>
        <p:nvSpPr>
          <p:cNvPr id="44" name="Oval 89"/>
          <p:cNvSpPr>
            <a:spLocks noChangeArrowheads="1"/>
          </p:cNvSpPr>
          <p:nvPr/>
        </p:nvSpPr>
        <p:spPr bwMode="auto">
          <a:xfrm>
            <a:off x="6232528" y="1982121"/>
            <a:ext cx="1290635" cy="1290635"/>
          </a:xfrm>
          <a:prstGeom prst="ellipse">
            <a:avLst/>
          </a:prstGeom>
          <a:solidFill>
            <a:schemeClr val="bg1"/>
          </a:solidFill>
          <a:ln w="2" cap="flat">
            <a:noFill/>
            <a:prstDash val="solid"/>
            <a:miter lim="800000"/>
          </a:ln>
        </p:spPr>
        <p:txBody>
          <a:bodyPr vert="horz" wrap="square" lIns="91440" tIns="45720" rIns="91440" bIns="45720" numCol="1" anchor="t" anchorCtr="0" compatLnSpc="1"/>
          <a:lstStyle/>
          <a:p>
            <a:endParaRPr lang="zh-CN" altLang="en-US"/>
          </a:p>
        </p:txBody>
      </p:sp>
      <p:sp>
        <p:nvSpPr>
          <p:cNvPr id="45" name="Oval 94"/>
          <p:cNvSpPr>
            <a:spLocks noChangeArrowheads="1"/>
          </p:cNvSpPr>
          <p:nvPr/>
        </p:nvSpPr>
        <p:spPr bwMode="auto">
          <a:xfrm>
            <a:off x="1361275" y="1982122"/>
            <a:ext cx="1302812" cy="1290632"/>
          </a:xfrm>
          <a:prstGeom prst="ellipse">
            <a:avLst/>
          </a:prstGeom>
          <a:solidFill>
            <a:schemeClr val="bg1"/>
          </a:solidFill>
          <a:ln w="2" cap="flat">
            <a:noFill/>
            <a:prstDash val="solid"/>
            <a:miter lim="800000"/>
          </a:ln>
        </p:spPr>
        <p:txBody>
          <a:bodyPr vert="horz" wrap="square" lIns="91440" tIns="45720" rIns="91440" bIns="45720" numCol="1" anchor="t" anchorCtr="0" compatLnSpc="1"/>
          <a:lstStyle/>
          <a:p>
            <a:endParaRPr lang="zh-CN" altLang="en-US"/>
          </a:p>
        </p:txBody>
      </p:sp>
      <p:sp>
        <p:nvSpPr>
          <p:cNvPr id="73" name="Freeform 12"/>
          <p:cNvSpPr>
            <a:spLocks noEditPoints="1"/>
          </p:cNvSpPr>
          <p:nvPr/>
        </p:nvSpPr>
        <p:spPr bwMode="black">
          <a:xfrm>
            <a:off x="1773534" y="2372012"/>
            <a:ext cx="461722" cy="51085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AA0000"/>
          </a:solidFill>
          <a:ln>
            <a:noFill/>
          </a:ln>
        </p:spPr>
        <p:txBody>
          <a:bodyPr vert="horz" wrap="square" lIns="82305" tIns="41153" rIns="82305" bIns="41153"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endParaRPr lang="en-US" sz="1800">
              <a:solidFill>
                <a:srgbClr val="FFFFFF"/>
              </a:solidFill>
              <a:latin typeface="微软雅黑" panose="020B0503020204020204" pitchFamily="34" charset="-122"/>
              <a:ea typeface="微软雅黑" panose="020B0503020204020204" pitchFamily="34" charset="-122"/>
            </a:endParaRPr>
          </a:p>
        </p:txBody>
      </p:sp>
      <p:sp>
        <p:nvSpPr>
          <p:cNvPr id="76" name="Freeform 12"/>
          <p:cNvSpPr>
            <a:spLocks noEditPoints="1"/>
          </p:cNvSpPr>
          <p:nvPr/>
        </p:nvSpPr>
        <p:spPr bwMode="black">
          <a:xfrm>
            <a:off x="5015764" y="2372012"/>
            <a:ext cx="461722" cy="51085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AA0000"/>
          </a:solidFill>
          <a:ln>
            <a:noFill/>
          </a:ln>
        </p:spPr>
        <p:txBody>
          <a:bodyPr vert="horz" wrap="square" lIns="82305" tIns="41153" rIns="82305" bIns="41153"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endParaRPr lang="en-US" sz="1800">
              <a:solidFill>
                <a:srgbClr val="FFFFFF"/>
              </a:solidFill>
              <a:latin typeface="微软雅黑" panose="020B0503020204020204" pitchFamily="34" charset="-122"/>
              <a:ea typeface="微软雅黑" panose="020B0503020204020204" pitchFamily="34" charset="-122"/>
            </a:endParaRPr>
          </a:p>
        </p:txBody>
      </p:sp>
      <p:sp>
        <p:nvSpPr>
          <p:cNvPr id="78" name="Freeform 45"/>
          <p:cNvSpPr>
            <a:spLocks noEditPoints="1"/>
          </p:cNvSpPr>
          <p:nvPr/>
        </p:nvSpPr>
        <p:spPr bwMode="black">
          <a:xfrm>
            <a:off x="6594878" y="2372012"/>
            <a:ext cx="487345" cy="525606"/>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AA0000"/>
          </a:solidFill>
          <a:ln>
            <a:noFill/>
          </a:ln>
        </p:spPr>
        <p:txBody>
          <a:bodyPr vert="horz" wrap="square" lIns="68568" tIns="34285" rIns="68568" bIns="34285"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latin typeface="微软雅黑" panose="020B0503020204020204" pitchFamily="34" charset="-122"/>
              <a:ea typeface="微软雅黑" panose="020B0503020204020204" pitchFamily="34" charset="-122"/>
            </a:endParaRPr>
          </a:p>
        </p:txBody>
      </p:sp>
      <p:sp>
        <p:nvSpPr>
          <p:cNvPr id="79" name="Freeform 45"/>
          <p:cNvSpPr>
            <a:spLocks noEditPoints="1"/>
          </p:cNvSpPr>
          <p:nvPr/>
        </p:nvSpPr>
        <p:spPr bwMode="black">
          <a:xfrm>
            <a:off x="3363205" y="2372012"/>
            <a:ext cx="487345" cy="525606"/>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AA0000"/>
          </a:solidFill>
          <a:ln>
            <a:noFill/>
          </a:ln>
        </p:spPr>
        <p:txBody>
          <a:bodyPr vert="horz" wrap="square" lIns="68568" tIns="34285" rIns="68568" bIns="34285"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latin typeface="微软雅黑" panose="020B0503020204020204" pitchFamily="34" charset="-122"/>
              <a:ea typeface="微软雅黑" panose="020B0503020204020204" pitchFamily="34" charset="-122"/>
            </a:endParaRPr>
          </a:p>
        </p:txBody>
      </p:sp>
      <p:sp>
        <p:nvSpPr>
          <p:cNvPr id="81" name="TextBox 40"/>
          <p:cNvSpPr txBox="1"/>
          <p:nvPr/>
        </p:nvSpPr>
        <p:spPr>
          <a:xfrm>
            <a:off x="708048" y="3501276"/>
            <a:ext cx="2543323" cy="62940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找别人</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话中的漏洞</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2" name="TextBox 41"/>
          <p:cNvSpPr txBox="1"/>
          <p:nvPr/>
        </p:nvSpPr>
        <p:spPr>
          <a:xfrm>
            <a:off x="2335215" y="1148350"/>
            <a:ext cx="2543323" cy="62940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自己讲</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完话后休息</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3" name="TextBox 42"/>
          <p:cNvSpPr txBox="1"/>
          <p:nvPr/>
        </p:nvSpPr>
        <p:spPr>
          <a:xfrm>
            <a:off x="3973085" y="3501275"/>
            <a:ext cx="2543323" cy="62940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自以为是</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中途打岔</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4" name="TextBox 43"/>
          <p:cNvSpPr txBox="1"/>
          <p:nvPr/>
        </p:nvSpPr>
        <p:spPr>
          <a:xfrm>
            <a:off x="5834769" y="1004391"/>
            <a:ext cx="2156798" cy="118955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伺机打断别人</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讲话</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滔滔不绝不留机会给别人</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a:lnSpc>
                <a:spcPct val="130000"/>
              </a:lnSpc>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ppt_x</p:attrName>
                                        </p:attrNameLst>
                                      </p:cBhvr>
                                      <p:tavLst>
                                        <p:tav tm="0">
                                          <p:val>
                                            <p:strVal val="#ppt_x-#ppt_w*1.125000"/>
                                          </p:val>
                                        </p:tav>
                                        <p:tav tm="100000">
                                          <p:val>
                                            <p:strVal val="#ppt_x"/>
                                          </p:val>
                                        </p:tav>
                                      </p:tavLst>
                                    </p:anim>
                                    <p:animEffect transition="in" filter="wipe(right)">
                                      <p:cBhvr>
                                        <p:cTn id="15" dur="500"/>
                                        <p:tgtEl>
                                          <p:spTgt spid="14"/>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1000"/>
                                        <p:tgtEl>
                                          <p:spTgt spid="3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500"/>
                                        <p:tgtEl>
                                          <p:spTgt spid="7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500"/>
                                        <p:tgtEl>
                                          <p:spTgt spid="7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fade">
                                      <p:cBhvr>
                                        <p:cTn id="45" dur="500"/>
                                        <p:tgtEl>
                                          <p:spTgt spid="79"/>
                                        </p:tgtEl>
                                      </p:cBhvr>
                                    </p:animEffect>
                                  </p:childTnLst>
                                </p:cTn>
                              </p:par>
                              <p:par>
                                <p:cTn id="46" presetID="47" presetClass="entr" presetSubtype="0" fill="hold" grpId="0" nodeType="with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fade">
                                      <p:cBhvr>
                                        <p:cTn id="48" dur="1000"/>
                                        <p:tgtEl>
                                          <p:spTgt spid="81"/>
                                        </p:tgtEl>
                                      </p:cBhvr>
                                    </p:animEffect>
                                    <p:anim calcmode="lin" valueType="num">
                                      <p:cBhvr>
                                        <p:cTn id="49" dur="1000" fill="hold"/>
                                        <p:tgtEl>
                                          <p:spTgt spid="81"/>
                                        </p:tgtEl>
                                        <p:attrNameLst>
                                          <p:attrName>ppt_x</p:attrName>
                                        </p:attrNameLst>
                                      </p:cBhvr>
                                      <p:tavLst>
                                        <p:tav tm="0">
                                          <p:val>
                                            <p:strVal val="#ppt_x"/>
                                          </p:val>
                                        </p:tav>
                                        <p:tav tm="100000">
                                          <p:val>
                                            <p:strVal val="#ppt_x"/>
                                          </p:val>
                                        </p:tav>
                                      </p:tavLst>
                                    </p:anim>
                                    <p:anim calcmode="lin" valueType="num">
                                      <p:cBhvr>
                                        <p:cTn id="50" dur="1000" fill="hold"/>
                                        <p:tgtEl>
                                          <p:spTgt spid="8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fade">
                                      <p:cBhvr>
                                        <p:cTn id="53" dur="1000"/>
                                        <p:tgtEl>
                                          <p:spTgt spid="82"/>
                                        </p:tgtEl>
                                      </p:cBhvr>
                                    </p:animEffect>
                                    <p:anim calcmode="lin" valueType="num">
                                      <p:cBhvr>
                                        <p:cTn id="54" dur="1000" fill="hold"/>
                                        <p:tgtEl>
                                          <p:spTgt spid="82"/>
                                        </p:tgtEl>
                                        <p:attrNameLst>
                                          <p:attrName>ppt_x</p:attrName>
                                        </p:attrNameLst>
                                      </p:cBhvr>
                                      <p:tavLst>
                                        <p:tav tm="0">
                                          <p:val>
                                            <p:strVal val="#ppt_x"/>
                                          </p:val>
                                        </p:tav>
                                        <p:tav tm="100000">
                                          <p:val>
                                            <p:strVal val="#ppt_x"/>
                                          </p:val>
                                        </p:tav>
                                      </p:tavLst>
                                    </p:anim>
                                    <p:anim calcmode="lin" valueType="num">
                                      <p:cBhvr>
                                        <p:cTn id="55" dur="1000" fill="hold"/>
                                        <p:tgtEl>
                                          <p:spTgt spid="82"/>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1000"/>
                                        <p:tgtEl>
                                          <p:spTgt spid="83"/>
                                        </p:tgtEl>
                                      </p:cBhvr>
                                    </p:animEffect>
                                    <p:anim calcmode="lin" valueType="num">
                                      <p:cBhvr>
                                        <p:cTn id="59" dur="1000" fill="hold"/>
                                        <p:tgtEl>
                                          <p:spTgt spid="83"/>
                                        </p:tgtEl>
                                        <p:attrNameLst>
                                          <p:attrName>ppt_x</p:attrName>
                                        </p:attrNameLst>
                                      </p:cBhvr>
                                      <p:tavLst>
                                        <p:tav tm="0">
                                          <p:val>
                                            <p:strVal val="#ppt_x"/>
                                          </p:val>
                                        </p:tav>
                                        <p:tav tm="100000">
                                          <p:val>
                                            <p:strVal val="#ppt_x"/>
                                          </p:val>
                                        </p:tav>
                                      </p:tavLst>
                                    </p:anim>
                                    <p:anim calcmode="lin" valueType="num">
                                      <p:cBhvr>
                                        <p:cTn id="60" dur="1000" fill="hold"/>
                                        <p:tgtEl>
                                          <p:spTgt spid="83"/>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fade">
                                      <p:cBhvr>
                                        <p:cTn id="63" dur="1000"/>
                                        <p:tgtEl>
                                          <p:spTgt spid="84"/>
                                        </p:tgtEl>
                                      </p:cBhvr>
                                    </p:animEffect>
                                    <p:anim calcmode="lin" valueType="num">
                                      <p:cBhvr>
                                        <p:cTn id="64" dur="1000" fill="hold"/>
                                        <p:tgtEl>
                                          <p:spTgt spid="84"/>
                                        </p:tgtEl>
                                        <p:attrNameLst>
                                          <p:attrName>ppt_x</p:attrName>
                                        </p:attrNameLst>
                                      </p:cBhvr>
                                      <p:tavLst>
                                        <p:tav tm="0">
                                          <p:val>
                                            <p:strVal val="#ppt_x"/>
                                          </p:val>
                                        </p:tav>
                                        <p:tav tm="100000">
                                          <p:val>
                                            <p:strVal val="#ppt_x"/>
                                          </p:val>
                                        </p:tav>
                                      </p:tavLst>
                                    </p:anim>
                                    <p:anim calcmode="lin" valueType="num">
                                      <p:cBhvr>
                                        <p:cTn id="65"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2" grpId="0" animBg="1"/>
      <p:bldP spid="43" grpId="0" animBg="1"/>
      <p:bldP spid="44" grpId="0" animBg="1"/>
      <p:bldP spid="45" grpId="0" animBg="1"/>
      <p:bldP spid="73" grpId="0" animBg="1"/>
      <p:bldP spid="76" grpId="0" animBg="1"/>
      <p:bldP spid="78" grpId="0" animBg="1"/>
      <p:bldP spid="79" grpId="0" animBg="1"/>
      <p:bldP spid="81" grpId="0"/>
      <p:bldP spid="82" grpId="0"/>
      <p:bldP spid="83" grpId="0"/>
      <p:bldP spid="8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89" y="-22622"/>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2136764"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4" name="TextBox 1"/>
          <p:cNvSpPr txBox="1"/>
          <p:nvPr/>
        </p:nvSpPr>
        <p:spPr>
          <a:xfrm>
            <a:off x="2684376" y="285450"/>
            <a:ext cx="3744416" cy="396134"/>
          </a:xfrm>
          <a:prstGeom prst="rect">
            <a:avLst/>
          </a:prstGeom>
          <a:noFill/>
        </p:spPr>
        <p:txBody>
          <a:bodyPr wrap="square" rtlCol="0">
            <a:spAutoFit/>
          </a:bodyPr>
          <a:lstStyle/>
          <a:p>
            <a:pPr algn="ctr" defTabSz="431800">
              <a:lnSpc>
                <a:spcPct val="120000"/>
              </a:lnSpc>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倾听的层次</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5" name="直接连接符 14"/>
          <p:cNvCxnSpPr/>
          <p:nvPr/>
        </p:nvCxnSpPr>
        <p:spPr>
          <a:xfrm flipH="1">
            <a:off x="5512448"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54" name="Oval 22"/>
          <p:cNvSpPr>
            <a:spLocks noChangeArrowheads="1"/>
          </p:cNvSpPr>
          <p:nvPr/>
        </p:nvSpPr>
        <p:spPr bwMode="auto">
          <a:xfrm>
            <a:off x="3002891" y="1388675"/>
            <a:ext cx="1111910" cy="1111193"/>
          </a:xfrm>
          <a:prstGeom prst="ellipse">
            <a:avLst/>
          </a:prstGeom>
          <a:solidFill>
            <a:srgbClr val="AA0000"/>
          </a:solidFill>
          <a:ln>
            <a:noFill/>
          </a:ln>
        </p:spPr>
        <p:txBody>
          <a:bodyPr vert="horz" wrap="square" lIns="42464" tIns="21233" rIns="42464" bIns="21233" numCol="1" anchor="ctr" anchorCtr="0" compatLnSpc="1"/>
          <a:lstStyle/>
          <a:p>
            <a:pPr algn="ctr"/>
            <a:r>
              <a:rPr lang="zh-CN" altLang="en-US" sz="2800" b="1" baseline="-3000" dirty="0" smtClean="0">
                <a:solidFill>
                  <a:schemeClr val="bg1"/>
                </a:solidFill>
                <a:latin typeface="微软雅黑" panose="020B0503020204020204" pitchFamily="34" charset="-122"/>
                <a:ea typeface="微软雅黑" panose="020B0503020204020204" pitchFamily="34" charset="-122"/>
              </a:rPr>
              <a:t>倾听层次</a:t>
            </a:r>
            <a:endParaRPr lang="zh-CN" altLang="en-US" sz="2800" b="1" baseline="-3000" dirty="0">
              <a:solidFill>
                <a:schemeClr val="bg1"/>
              </a:solidFill>
              <a:latin typeface="微软雅黑" panose="020B0503020204020204" pitchFamily="34" charset="-122"/>
              <a:ea typeface="微软雅黑" panose="020B0503020204020204" pitchFamily="34" charset="-122"/>
            </a:endParaRPr>
          </a:p>
        </p:txBody>
      </p:sp>
      <p:sp>
        <p:nvSpPr>
          <p:cNvPr id="55" name="Line 23"/>
          <p:cNvSpPr>
            <a:spLocks noChangeShapeType="1"/>
          </p:cNvSpPr>
          <p:nvPr/>
        </p:nvSpPr>
        <p:spPr bwMode="auto">
          <a:xfrm flipH="1">
            <a:off x="1198915" y="1945199"/>
            <a:ext cx="1779155" cy="0"/>
          </a:xfrm>
          <a:prstGeom prst="line">
            <a:avLst/>
          </a:prstGeom>
          <a:noFill/>
          <a:ln w="15875" cap="flat">
            <a:solidFill>
              <a:schemeClr val="bg1"/>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42464" tIns="21233" rIns="42464" bIns="21233" numCol="1" anchor="t" anchorCtr="0" compatLnSpc="1"/>
          <a:lstStyle/>
          <a:p>
            <a:endParaRPr lang="zh-CN" altLang="en-US" sz="1350">
              <a:solidFill>
                <a:schemeClr val="tx1">
                  <a:lumMod val="75000"/>
                  <a:lumOff val="25000"/>
                </a:schemeClr>
              </a:solidFill>
            </a:endParaRPr>
          </a:p>
        </p:txBody>
      </p:sp>
      <p:sp>
        <p:nvSpPr>
          <p:cNvPr id="56" name="Freeform 24"/>
          <p:cNvSpPr>
            <a:spLocks noEditPoints="1"/>
          </p:cNvSpPr>
          <p:nvPr/>
        </p:nvSpPr>
        <p:spPr bwMode="auto">
          <a:xfrm>
            <a:off x="2440467" y="1845067"/>
            <a:ext cx="206485" cy="205829"/>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chemeClr val="bg1"/>
          </a:solidFill>
          <a:ln>
            <a:noFill/>
          </a:ln>
        </p:spPr>
        <p:txBody>
          <a:bodyPr vert="horz" wrap="square" lIns="42464" tIns="21233" rIns="42464" bIns="21233" numCol="1" anchor="t" anchorCtr="0" compatLnSpc="1"/>
          <a:lstStyle/>
          <a:p>
            <a:endParaRPr lang="zh-CN" altLang="en-US" sz="1350">
              <a:solidFill>
                <a:schemeClr val="tx1">
                  <a:lumMod val="75000"/>
                  <a:lumOff val="25000"/>
                </a:schemeClr>
              </a:solidFill>
            </a:endParaRPr>
          </a:p>
        </p:txBody>
      </p:sp>
      <p:sp>
        <p:nvSpPr>
          <p:cNvPr id="57" name="Freeform 25"/>
          <p:cNvSpPr>
            <a:spLocks noEditPoints="1"/>
          </p:cNvSpPr>
          <p:nvPr/>
        </p:nvSpPr>
        <p:spPr bwMode="auto">
          <a:xfrm>
            <a:off x="1956810" y="1845067"/>
            <a:ext cx="208345" cy="205829"/>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bg1"/>
          </a:solidFill>
          <a:ln>
            <a:noFill/>
          </a:ln>
        </p:spPr>
        <p:txBody>
          <a:bodyPr vert="horz" wrap="square" lIns="42464" tIns="21233" rIns="42464" bIns="21233" numCol="1" anchor="t" anchorCtr="0" compatLnSpc="1"/>
          <a:lstStyle/>
          <a:p>
            <a:endParaRPr lang="zh-CN" altLang="en-US" sz="1350">
              <a:solidFill>
                <a:schemeClr val="tx1">
                  <a:lumMod val="75000"/>
                  <a:lumOff val="25000"/>
                </a:schemeClr>
              </a:solidFill>
            </a:endParaRPr>
          </a:p>
        </p:txBody>
      </p:sp>
      <p:sp>
        <p:nvSpPr>
          <p:cNvPr id="58" name="Freeform 26"/>
          <p:cNvSpPr>
            <a:spLocks noEditPoints="1"/>
          </p:cNvSpPr>
          <p:nvPr/>
        </p:nvSpPr>
        <p:spPr bwMode="auto">
          <a:xfrm>
            <a:off x="1475013" y="1845067"/>
            <a:ext cx="210205" cy="205829"/>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chemeClr val="bg1"/>
          </a:solidFill>
          <a:ln>
            <a:noFill/>
          </a:ln>
        </p:spPr>
        <p:txBody>
          <a:bodyPr vert="horz" wrap="square" lIns="42464" tIns="21233" rIns="42464" bIns="21233" numCol="1" anchor="t" anchorCtr="0" compatLnSpc="1"/>
          <a:lstStyle/>
          <a:p>
            <a:endParaRPr lang="zh-CN" altLang="en-US" sz="1350">
              <a:solidFill>
                <a:schemeClr val="tx1">
                  <a:lumMod val="75000"/>
                  <a:lumOff val="25000"/>
                </a:schemeClr>
              </a:solidFill>
            </a:endParaRPr>
          </a:p>
        </p:txBody>
      </p:sp>
      <p:sp>
        <p:nvSpPr>
          <p:cNvPr id="59" name="Freeform 27"/>
          <p:cNvSpPr/>
          <p:nvPr/>
        </p:nvSpPr>
        <p:spPr bwMode="auto">
          <a:xfrm>
            <a:off x="2501852" y="2002683"/>
            <a:ext cx="980336" cy="832587"/>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chemeClr val="bg1"/>
          </a:solidFill>
          <a:ln>
            <a:noFill/>
          </a:ln>
        </p:spPr>
        <p:txBody>
          <a:bodyPr vert="horz" wrap="square" lIns="42464" tIns="21233" rIns="42464" bIns="21233" numCol="1" anchor="t" anchorCtr="0" compatLnSpc="1"/>
          <a:lstStyle/>
          <a:p>
            <a:endParaRPr lang="zh-CN" altLang="en-US" sz="1350">
              <a:solidFill>
                <a:schemeClr val="tx1">
                  <a:lumMod val="75000"/>
                  <a:lumOff val="25000"/>
                </a:schemeClr>
              </a:solidFill>
            </a:endParaRPr>
          </a:p>
        </p:txBody>
      </p:sp>
      <p:sp>
        <p:nvSpPr>
          <p:cNvPr id="60" name="Freeform 28"/>
          <p:cNvSpPr/>
          <p:nvPr/>
        </p:nvSpPr>
        <p:spPr bwMode="auto">
          <a:xfrm>
            <a:off x="2005175" y="2002683"/>
            <a:ext cx="1477014" cy="1327689"/>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chemeClr val="bg1"/>
          </a:solidFill>
          <a:ln>
            <a:noFill/>
          </a:ln>
        </p:spPr>
        <p:txBody>
          <a:bodyPr vert="horz" wrap="square" lIns="42464" tIns="21233" rIns="42464" bIns="21233" numCol="1" anchor="t" anchorCtr="0" compatLnSpc="1"/>
          <a:lstStyle/>
          <a:p>
            <a:endParaRPr lang="zh-CN" altLang="en-US" sz="1350">
              <a:solidFill>
                <a:schemeClr val="tx1">
                  <a:lumMod val="75000"/>
                  <a:lumOff val="25000"/>
                </a:schemeClr>
              </a:solidFill>
            </a:endParaRPr>
          </a:p>
        </p:txBody>
      </p:sp>
      <p:sp>
        <p:nvSpPr>
          <p:cNvPr id="61" name="Freeform 29"/>
          <p:cNvSpPr/>
          <p:nvPr/>
        </p:nvSpPr>
        <p:spPr bwMode="auto">
          <a:xfrm>
            <a:off x="1523379" y="2002683"/>
            <a:ext cx="1958811" cy="180981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chemeClr val="bg1"/>
          </a:solidFill>
          <a:ln>
            <a:noFill/>
          </a:ln>
        </p:spPr>
        <p:txBody>
          <a:bodyPr vert="horz" wrap="square" lIns="42464" tIns="21233" rIns="42464" bIns="21233" numCol="1" anchor="t" anchorCtr="0" compatLnSpc="1"/>
          <a:lstStyle/>
          <a:p>
            <a:endParaRPr lang="zh-CN" altLang="en-US" sz="1350">
              <a:solidFill>
                <a:schemeClr val="tx1">
                  <a:lumMod val="75000"/>
                  <a:lumOff val="25000"/>
                </a:schemeClr>
              </a:solidFill>
            </a:endParaRPr>
          </a:p>
        </p:txBody>
      </p:sp>
      <p:sp>
        <p:nvSpPr>
          <p:cNvPr id="62" name="TextBox 74"/>
          <p:cNvSpPr txBox="1"/>
          <p:nvPr/>
        </p:nvSpPr>
        <p:spPr>
          <a:xfrm>
            <a:off x="3516745" y="2562282"/>
            <a:ext cx="1343287" cy="289102"/>
          </a:xfrm>
          <a:prstGeom prst="rect">
            <a:avLst/>
          </a:prstGeom>
          <a:solidFill>
            <a:schemeClr val="bg1"/>
          </a:solidFill>
        </p:spPr>
        <p:txBody>
          <a:bodyPr wrap="square" lIns="42464" tIns="21233" rIns="42464" bIns="21233" rtlCol="0" anchor="ctr">
            <a:spAutoFit/>
          </a:bodyPr>
          <a:lstStyle/>
          <a:p>
            <a:pPr algn="ctr"/>
            <a:r>
              <a:rPr lang="zh-CN" altLang="en-US" sz="1600" dirty="0">
                <a:solidFill>
                  <a:srgbClr val="112240"/>
                </a:solidFill>
                <a:latin typeface="微软雅黑" panose="020B0503020204020204" pitchFamily="34" charset="-122"/>
                <a:ea typeface="微软雅黑" panose="020B0503020204020204" pitchFamily="34" charset="-122"/>
              </a:rPr>
              <a:t>我</a:t>
            </a:r>
            <a:r>
              <a:rPr lang="zh-CN" altLang="en-US" sz="1600" dirty="0" smtClean="0">
                <a:solidFill>
                  <a:srgbClr val="112240"/>
                </a:solidFill>
                <a:latin typeface="微软雅黑" panose="020B0503020204020204" pitchFamily="34" charset="-122"/>
                <a:ea typeface="微软雅黑" panose="020B0503020204020204" pitchFamily="34" charset="-122"/>
              </a:rPr>
              <a:t>在用心</a:t>
            </a:r>
            <a:r>
              <a:rPr lang="zh-CN" altLang="en-US" sz="1600" dirty="0">
                <a:solidFill>
                  <a:srgbClr val="112240"/>
                </a:solidFill>
                <a:latin typeface="微软雅黑" panose="020B0503020204020204" pitchFamily="34" charset="-122"/>
                <a:ea typeface="微软雅黑" panose="020B0503020204020204" pitchFamily="34" charset="-122"/>
              </a:rPr>
              <a:t>听</a:t>
            </a:r>
            <a:endParaRPr lang="zh-CN" altLang="en-US" sz="1600" dirty="0">
              <a:solidFill>
                <a:srgbClr val="112240"/>
              </a:solidFill>
              <a:latin typeface="微软雅黑" panose="020B0503020204020204" pitchFamily="34" charset="-122"/>
              <a:ea typeface="微软雅黑" panose="020B0503020204020204" pitchFamily="34" charset="-122"/>
            </a:endParaRPr>
          </a:p>
        </p:txBody>
      </p:sp>
      <p:sp>
        <p:nvSpPr>
          <p:cNvPr id="63" name="TextBox 77"/>
          <p:cNvSpPr txBox="1"/>
          <p:nvPr/>
        </p:nvSpPr>
        <p:spPr>
          <a:xfrm>
            <a:off x="4968117" y="2570410"/>
            <a:ext cx="3966210" cy="301413"/>
          </a:xfrm>
          <a:prstGeom prst="rect">
            <a:avLst/>
          </a:prstGeom>
          <a:noFill/>
        </p:spPr>
        <p:txBody>
          <a:bodyPr wrap="square" lIns="42464" tIns="21233" rIns="42464" bIns="21233" rtlCol="0">
            <a:spAutoFit/>
          </a:bodyPr>
          <a:lstStyle/>
          <a:p>
            <a:pPr>
              <a:lnSpc>
                <a:spcPct val="120000"/>
              </a:lnSpc>
              <a:spcBef>
                <a:spcPct val="0"/>
              </a:spcBef>
              <a:buNone/>
            </a:pPr>
            <a:r>
              <a:rPr lang="zh-CN" altLang="en-US" sz="1400" dirty="0">
                <a:solidFill>
                  <a:schemeClr val="bg1"/>
                </a:solidFill>
                <a:latin typeface="微软雅黑" panose="020B0503020204020204" pitchFamily="34" charset="-122"/>
                <a:ea typeface="微软雅黑" panose="020B0503020204020204" pitchFamily="34" charset="-122"/>
              </a:rPr>
              <a:t>说自己内心的感受反映事实表示</a:t>
            </a:r>
            <a:r>
              <a:rPr lang="zh-CN" altLang="en-US" sz="1400" dirty="0" smtClean="0">
                <a:solidFill>
                  <a:schemeClr val="bg1"/>
                </a:solidFill>
                <a:latin typeface="微软雅黑" panose="020B0503020204020204" pitchFamily="34" charset="-122"/>
                <a:ea typeface="微软雅黑" panose="020B0503020204020204" pitchFamily="34" charset="-122"/>
              </a:rPr>
              <a:t>理解突出</a:t>
            </a:r>
            <a:r>
              <a:rPr lang="zh-CN" altLang="en-US" sz="1400" dirty="0">
                <a:solidFill>
                  <a:schemeClr val="bg1"/>
                </a:solidFill>
                <a:latin typeface="微软雅黑" panose="020B0503020204020204" pitchFamily="34" charset="-122"/>
                <a:ea typeface="微软雅黑" panose="020B0503020204020204" pitchFamily="34" charset="-122"/>
              </a:rPr>
              <a:t>。</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4" name="TextBox 74"/>
          <p:cNvSpPr txBox="1"/>
          <p:nvPr/>
        </p:nvSpPr>
        <p:spPr>
          <a:xfrm>
            <a:off x="3516746" y="3050379"/>
            <a:ext cx="1343286" cy="289102"/>
          </a:xfrm>
          <a:prstGeom prst="rect">
            <a:avLst/>
          </a:prstGeom>
          <a:solidFill>
            <a:schemeClr val="bg1"/>
          </a:solidFill>
        </p:spPr>
        <p:txBody>
          <a:bodyPr wrap="square" lIns="42464" tIns="21233" rIns="42464" bIns="21233" rtlCol="0" anchor="ctr">
            <a:spAutoFit/>
          </a:bodyPr>
          <a:lstStyle/>
          <a:p>
            <a:pPr algn="ctr"/>
            <a:r>
              <a:rPr lang="zh-CN" altLang="en-US" sz="1600" dirty="0" smtClean="0">
                <a:solidFill>
                  <a:srgbClr val="112240"/>
                </a:solidFill>
                <a:latin typeface="微软雅黑" panose="020B0503020204020204" pitchFamily="34" charset="-122"/>
                <a:ea typeface="微软雅黑" panose="020B0503020204020204" pitchFamily="34" charset="-122"/>
              </a:rPr>
              <a:t>我在听</a:t>
            </a:r>
            <a:endParaRPr lang="zh-CN" altLang="en-US" sz="1600" dirty="0">
              <a:solidFill>
                <a:srgbClr val="112240"/>
              </a:solidFill>
              <a:latin typeface="微软雅黑" panose="020B0503020204020204" pitchFamily="34" charset="-122"/>
              <a:ea typeface="微软雅黑" panose="020B0503020204020204" pitchFamily="34" charset="-122"/>
            </a:endParaRPr>
          </a:p>
        </p:txBody>
      </p:sp>
      <p:sp>
        <p:nvSpPr>
          <p:cNvPr id="66" name="TextBox 74"/>
          <p:cNvSpPr txBox="1"/>
          <p:nvPr/>
        </p:nvSpPr>
        <p:spPr>
          <a:xfrm>
            <a:off x="3516746" y="3556692"/>
            <a:ext cx="1343286" cy="289102"/>
          </a:xfrm>
          <a:prstGeom prst="rect">
            <a:avLst/>
          </a:prstGeom>
          <a:solidFill>
            <a:schemeClr val="bg1"/>
          </a:solidFill>
        </p:spPr>
        <p:txBody>
          <a:bodyPr wrap="square" lIns="42464" tIns="21233" rIns="42464" bIns="21233" rtlCol="0" anchor="ctr">
            <a:spAutoFit/>
          </a:bodyPr>
          <a:lstStyle/>
          <a:p>
            <a:pPr algn="ctr"/>
            <a:r>
              <a:rPr lang="zh-CN" altLang="en-US" sz="1600" dirty="0" smtClean="0">
                <a:solidFill>
                  <a:srgbClr val="112240"/>
                </a:solidFill>
                <a:latin typeface="微软雅黑" panose="020B0503020204020204" pitchFamily="34" charset="-122"/>
                <a:ea typeface="微软雅黑" panose="020B0503020204020204" pitchFamily="34" charset="-122"/>
              </a:rPr>
              <a:t>我在</a:t>
            </a:r>
            <a:endParaRPr lang="zh-CN" altLang="en-US" sz="1600" dirty="0">
              <a:solidFill>
                <a:srgbClr val="112240"/>
              </a:solidFill>
              <a:latin typeface="微软雅黑" panose="020B0503020204020204" pitchFamily="34" charset="-122"/>
              <a:ea typeface="微软雅黑" panose="020B0503020204020204" pitchFamily="34" charset="-122"/>
            </a:endParaRPr>
          </a:p>
        </p:txBody>
      </p:sp>
      <p:sp>
        <p:nvSpPr>
          <p:cNvPr id="68" name="矩形 67"/>
          <p:cNvSpPr/>
          <p:nvPr/>
        </p:nvSpPr>
        <p:spPr>
          <a:xfrm>
            <a:off x="4894588" y="3560906"/>
            <a:ext cx="1620957" cy="307777"/>
          </a:xfrm>
          <a:prstGeom prst="rect">
            <a:avLst/>
          </a:prstGeom>
        </p:spPr>
        <p:txBody>
          <a:bodyPr wrap="none">
            <a:spAutoFit/>
          </a:bodyPr>
          <a:lstStyle/>
          <a:p>
            <a:r>
              <a:rPr kumimoji="1"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安排一个好的环境</a:t>
            </a:r>
            <a:endParaRPr kumimoji="1"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9" name="矩形 68"/>
          <p:cNvSpPr/>
          <p:nvPr/>
        </p:nvSpPr>
        <p:spPr>
          <a:xfrm>
            <a:off x="4920566" y="3052758"/>
            <a:ext cx="3456384" cy="307777"/>
          </a:xfrm>
          <a:prstGeom prst="rect">
            <a:avLst/>
          </a:prstGeom>
        </p:spPr>
        <p:txBody>
          <a:bodyPr wrap="square">
            <a:spAutoFit/>
          </a:bodyPr>
          <a:lstStyle/>
          <a:p>
            <a:r>
              <a:rPr kumimoji="1"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鼓励对方讲话保持适当的沉默表示同感</a:t>
            </a:r>
            <a:endParaRPr kumimoji="1"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ppt_x</p:attrName>
                                        </p:attrNameLst>
                                      </p:cBhvr>
                                      <p:tavLst>
                                        <p:tav tm="0">
                                          <p:val>
                                            <p:strVal val="#ppt_x-#ppt_w*1.125000"/>
                                          </p:val>
                                        </p:tav>
                                        <p:tav tm="100000">
                                          <p:val>
                                            <p:strVal val="#ppt_x"/>
                                          </p:val>
                                        </p:tav>
                                      </p:tavLst>
                                    </p:anim>
                                    <p:animEffect transition="in" filter="wipe(right)">
                                      <p:cBhvr>
                                        <p:cTn id="15" dur="500"/>
                                        <p:tgtEl>
                                          <p:spTgt spid="1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 calcmode="lin" valueType="num">
                                      <p:cBhvr>
                                        <p:cTn id="31" dur="500" fill="hold"/>
                                        <p:tgtEl>
                                          <p:spTgt spid="56"/>
                                        </p:tgtEl>
                                        <p:attrNameLst>
                                          <p:attrName>style.rotation</p:attrName>
                                        </p:attrNameLst>
                                      </p:cBhvr>
                                      <p:tavLst>
                                        <p:tav tm="0">
                                          <p:val>
                                            <p:fltVal val="360"/>
                                          </p:val>
                                        </p:tav>
                                        <p:tav tm="100000">
                                          <p:val>
                                            <p:fltVal val="0"/>
                                          </p:val>
                                        </p:tav>
                                      </p:tavLst>
                                    </p:anim>
                                    <p:animEffect transition="in" filter="fade">
                                      <p:cBhvr>
                                        <p:cTn id="32" dur="500"/>
                                        <p:tgtEl>
                                          <p:spTgt spid="56"/>
                                        </p:tgtEl>
                                      </p:cBhvr>
                                    </p:animEffect>
                                  </p:childTnLst>
                                </p:cTn>
                              </p:par>
                              <p:par>
                                <p:cTn id="33" presetID="49" presetClass="entr" presetSubtype="0" decel="100000" fill="hold" grpId="0" nodeType="withEffect">
                                  <p:stCondLst>
                                    <p:cond delay="20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 calcmode="lin" valueType="num">
                                      <p:cBhvr>
                                        <p:cTn id="37" dur="500" fill="hold"/>
                                        <p:tgtEl>
                                          <p:spTgt spid="57"/>
                                        </p:tgtEl>
                                        <p:attrNameLst>
                                          <p:attrName>style.rotation</p:attrName>
                                        </p:attrNameLst>
                                      </p:cBhvr>
                                      <p:tavLst>
                                        <p:tav tm="0">
                                          <p:val>
                                            <p:fltVal val="360"/>
                                          </p:val>
                                        </p:tav>
                                        <p:tav tm="100000">
                                          <p:val>
                                            <p:fltVal val="0"/>
                                          </p:val>
                                        </p:tav>
                                      </p:tavLst>
                                    </p:anim>
                                    <p:animEffect transition="in" filter="fade">
                                      <p:cBhvr>
                                        <p:cTn id="38" dur="500"/>
                                        <p:tgtEl>
                                          <p:spTgt spid="57"/>
                                        </p:tgtEl>
                                      </p:cBhvr>
                                    </p:animEffect>
                                  </p:childTnLst>
                                </p:cTn>
                              </p:par>
                              <p:par>
                                <p:cTn id="39" presetID="49" presetClass="entr" presetSubtype="0" decel="100000" fill="hold" grpId="0" nodeType="withEffect">
                                  <p:stCondLst>
                                    <p:cond delay="40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 calcmode="lin" valueType="num">
                                      <p:cBhvr>
                                        <p:cTn id="43" dur="500" fill="hold"/>
                                        <p:tgtEl>
                                          <p:spTgt spid="58"/>
                                        </p:tgtEl>
                                        <p:attrNameLst>
                                          <p:attrName>style.rotation</p:attrName>
                                        </p:attrNameLst>
                                      </p:cBhvr>
                                      <p:tavLst>
                                        <p:tav tm="0">
                                          <p:val>
                                            <p:fltVal val="360"/>
                                          </p:val>
                                        </p:tav>
                                        <p:tav tm="100000">
                                          <p:val>
                                            <p:fltVal val="0"/>
                                          </p:val>
                                        </p:tav>
                                      </p:tavLst>
                                    </p:anim>
                                    <p:animEffect transition="in" filter="fade">
                                      <p:cBhvr>
                                        <p:cTn id="44" dur="500"/>
                                        <p:tgtEl>
                                          <p:spTgt spid="58"/>
                                        </p:tgtEl>
                                      </p:cBhvr>
                                    </p:animEffect>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wipe(left)">
                                      <p:cBhvr>
                                        <p:cTn id="48" dur="500"/>
                                        <p:tgtEl>
                                          <p:spTgt spid="59"/>
                                        </p:tgtEl>
                                      </p:cBhvr>
                                    </p:animEffect>
                                  </p:childTnLst>
                                </p:cTn>
                              </p:par>
                            </p:childTnLst>
                          </p:cTn>
                        </p:par>
                        <p:par>
                          <p:cTn id="49" fill="hold">
                            <p:stCondLst>
                              <p:cond delay="3000"/>
                            </p:stCondLst>
                            <p:childTnLst>
                              <p:par>
                                <p:cTn id="50" presetID="45" presetClass="entr" presetSubtype="0"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anim calcmode="lin" valueType="num">
                                      <p:cBhvr>
                                        <p:cTn id="53" dur="500" fill="hold"/>
                                        <p:tgtEl>
                                          <p:spTgt spid="62"/>
                                        </p:tgtEl>
                                        <p:attrNameLst>
                                          <p:attrName>ppt_w</p:attrName>
                                        </p:attrNameLst>
                                      </p:cBhvr>
                                      <p:tavLst>
                                        <p:tav tm="0" fmla="#ppt_w*sin(2.5*pi*$)">
                                          <p:val>
                                            <p:fltVal val="0"/>
                                          </p:val>
                                        </p:tav>
                                        <p:tav tm="100000">
                                          <p:val>
                                            <p:fltVal val="1"/>
                                          </p:val>
                                        </p:tav>
                                      </p:tavLst>
                                    </p:anim>
                                    <p:anim calcmode="lin" valueType="num">
                                      <p:cBhvr>
                                        <p:cTn id="54" dur="500" fill="hold"/>
                                        <p:tgtEl>
                                          <p:spTgt spid="62"/>
                                        </p:tgtEl>
                                        <p:attrNameLst>
                                          <p:attrName>ppt_h</p:attrName>
                                        </p:attrNameLst>
                                      </p:cBhvr>
                                      <p:tavLst>
                                        <p:tav tm="0">
                                          <p:val>
                                            <p:strVal val="#ppt_h"/>
                                          </p:val>
                                        </p:tav>
                                        <p:tav tm="100000">
                                          <p:val>
                                            <p:strVal val="#ppt_h"/>
                                          </p:val>
                                        </p:tav>
                                      </p:tavLst>
                                    </p:anim>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wipe(left)">
                                      <p:cBhvr>
                                        <p:cTn id="58" dur="500"/>
                                        <p:tgtEl>
                                          <p:spTgt spid="63"/>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wipe(left)">
                                      <p:cBhvr>
                                        <p:cTn id="62" dur="500"/>
                                        <p:tgtEl>
                                          <p:spTgt spid="60"/>
                                        </p:tgtEl>
                                      </p:cBhvr>
                                    </p:animEffect>
                                  </p:childTnLst>
                                </p:cTn>
                              </p:par>
                            </p:childTnLst>
                          </p:cTn>
                        </p:par>
                        <p:par>
                          <p:cTn id="63" fill="hold">
                            <p:stCondLst>
                              <p:cond delay="4500"/>
                            </p:stCondLst>
                            <p:childTnLst>
                              <p:par>
                                <p:cTn id="64" presetID="45"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500"/>
                                        <p:tgtEl>
                                          <p:spTgt spid="64"/>
                                        </p:tgtEl>
                                      </p:cBhvr>
                                    </p:animEffect>
                                    <p:anim calcmode="lin" valueType="num">
                                      <p:cBhvr>
                                        <p:cTn id="67" dur="500" fill="hold"/>
                                        <p:tgtEl>
                                          <p:spTgt spid="64"/>
                                        </p:tgtEl>
                                        <p:attrNameLst>
                                          <p:attrName>ppt_w</p:attrName>
                                        </p:attrNameLst>
                                      </p:cBhvr>
                                      <p:tavLst>
                                        <p:tav tm="0" fmla="#ppt_w*sin(2.5*pi*$)">
                                          <p:val>
                                            <p:fltVal val="0"/>
                                          </p:val>
                                        </p:tav>
                                        <p:tav tm="100000">
                                          <p:val>
                                            <p:fltVal val="1"/>
                                          </p:val>
                                        </p:tav>
                                      </p:tavLst>
                                    </p:anim>
                                    <p:anim calcmode="lin" valueType="num">
                                      <p:cBhvr>
                                        <p:cTn id="68" dur="500" fill="hold"/>
                                        <p:tgtEl>
                                          <p:spTgt spid="64"/>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500"/>
                                        <p:tgtEl>
                                          <p:spTgt spid="69"/>
                                        </p:tgtEl>
                                      </p:cBhvr>
                                    </p:animEffect>
                                  </p:childTnLst>
                                </p:cTn>
                              </p:par>
                            </p:childTnLst>
                          </p:cTn>
                        </p:par>
                        <p:par>
                          <p:cTn id="73" fill="hold">
                            <p:stCondLst>
                              <p:cond delay="5500"/>
                            </p:stCondLst>
                            <p:childTnLst>
                              <p:par>
                                <p:cTn id="74" presetID="22" presetClass="entr" presetSubtype="8"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left)">
                                      <p:cBhvr>
                                        <p:cTn id="76" dur="500"/>
                                        <p:tgtEl>
                                          <p:spTgt spid="61"/>
                                        </p:tgtEl>
                                      </p:cBhvr>
                                    </p:animEffect>
                                  </p:childTnLst>
                                </p:cTn>
                              </p:par>
                            </p:childTnLst>
                          </p:cTn>
                        </p:par>
                        <p:par>
                          <p:cTn id="77" fill="hold">
                            <p:stCondLst>
                              <p:cond delay="6000"/>
                            </p:stCondLst>
                            <p:childTnLst>
                              <p:par>
                                <p:cTn id="78" presetID="45" presetClass="entr" presetSubtype="0" fill="hold" grpId="0" nodeType="after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500"/>
                                        <p:tgtEl>
                                          <p:spTgt spid="66"/>
                                        </p:tgtEl>
                                      </p:cBhvr>
                                    </p:animEffect>
                                    <p:anim calcmode="lin" valueType="num">
                                      <p:cBhvr>
                                        <p:cTn id="81" dur="500" fill="hold"/>
                                        <p:tgtEl>
                                          <p:spTgt spid="66"/>
                                        </p:tgtEl>
                                        <p:attrNameLst>
                                          <p:attrName>ppt_w</p:attrName>
                                        </p:attrNameLst>
                                      </p:cBhvr>
                                      <p:tavLst>
                                        <p:tav tm="0" fmla="#ppt_w*sin(2.5*pi*$)">
                                          <p:val>
                                            <p:fltVal val="0"/>
                                          </p:val>
                                        </p:tav>
                                        <p:tav tm="100000">
                                          <p:val>
                                            <p:fltVal val="1"/>
                                          </p:val>
                                        </p:tav>
                                      </p:tavLst>
                                    </p:anim>
                                    <p:anim calcmode="lin" valueType="num">
                                      <p:cBhvr>
                                        <p:cTn id="82" dur="500" fill="hold"/>
                                        <p:tgtEl>
                                          <p:spTgt spid="66"/>
                                        </p:tgtEl>
                                        <p:attrNameLst>
                                          <p:attrName>ppt_h</p:attrName>
                                        </p:attrNameLst>
                                      </p:cBhvr>
                                      <p:tavLst>
                                        <p:tav tm="0">
                                          <p:val>
                                            <p:strVal val="#ppt_h"/>
                                          </p:val>
                                        </p:tav>
                                        <p:tav tm="100000">
                                          <p:val>
                                            <p:strVal val="#ppt_h"/>
                                          </p:val>
                                        </p:tav>
                                      </p:tavLst>
                                    </p:anim>
                                  </p:childTnLst>
                                </p:cTn>
                              </p:par>
                            </p:childTnLst>
                          </p:cTn>
                        </p:par>
                        <p:par>
                          <p:cTn id="83" fill="hold">
                            <p:stCondLst>
                              <p:cond delay="6500"/>
                            </p:stCondLst>
                            <p:childTnLst>
                              <p:par>
                                <p:cTn id="84" presetID="22" presetClass="entr" presetSubtype="8"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left)">
                                      <p:cBhvr>
                                        <p:cTn id="8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4" grpId="0" animBg="1"/>
      <p:bldP spid="55" grpId="0" animBg="1"/>
      <p:bldP spid="56" grpId="0" animBg="1"/>
      <p:bldP spid="57" grpId="0" animBg="1"/>
      <p:bldP spid="58" grpId="0" animBg="1"/>
      <p:bldP spid="59" grpId="0" animBg="1"/>
      <p:bldP spid="60" grpId="0" animBg="1"/>
      <p:bldP spid="61" grpId="0" animBg="1"/>
      <p:bldP spid="62" grpId="0" animBg="1"/>
      <p:bldP spid="63" grpId="0"/>
      <p:bldP spid="64" grpId="0" animBg="1"/>
      <p:bldP spid="66" grpId="0" animBg="1"/>
      <p:bldP spid="68"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23675"/>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997610" y="943631"/>
            <a:ext cx="2190034" cy="2190034"/>
            <a:chOff x="997610" y="943631"/>
            <a:chExt cx="2190034" cy="2190034"/>
          </a:xfrm>
        </p:grpSpPr>
        <p:sp>
          <p:nvSpPr>
            <p:cNvPr id="10" name="弧形 9"/>
            <p:cNvSpPr/>
            <p:nvPr/>
          </p:nvSpPr>
          <p:spPr>
            <a:xfrm>
              <a:off x="997610" y="943631"/>
              <a:ext cx="2190034" cy="2190034"/>
            </a:xfrm>
            <a:prstGeom prst="arc">
              <a:avLst>
                <a:gd name="adj1" fmla="val 2323331"/>
                <a:gd name="adj2" fmla="val 14055869"/>
              </a:avLst>
            </a:prstGeom>
            <a:ln>
              <a:solidFill>
                <a:schemeClr val="bg1">
                  <a:alpha val="5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椭圆 10"/>
            <p:cNvSpPr/>
            <p:nvPr/>
          </p:nvSpPr>
          <p:spPr>
            <a:xfrm>
              <a:off x="1452883" y="1053953"/>
              <a:ext cx="121052" cy="121052"/>
            </a:xfrm>
            <a:prstGeom prst="ellipse">
              <a:avLst/>
            </a:prstGeom>
            <a:noFill/>
            <a:ln>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椭圆 15"/>
          <p:cNvSpPr/>
          <p:nvPr/>
        </p:nvSpPr>
        <p:spPr>
          <a:xfrm>
            <a:off x="2986106" y="3030720"/>
            <a:ext cx="121052" cy="121052"/>
          </a:xfrm>
          <a:prstGeom prst="ellipse">
            <a:avLst/>
          </a:prstGeom>
          <a:noFill/>
          <a:ln>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flipV="1">
            <a:off x="2778779" y="3110374"/>
            <a:ext cx="588254" cy="720828"/>
          </a:xfrm>
          <a:prstGeom prst="line">
            <a:avLst/>
          </a:prstGeom>
          <a:ln>
            <a:solidFill>
              <a:schemeClr val="bg1">
                <a:alpha val="59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455835" y="829633"/>
            <a:ext cx="1412171" cy="1938992"/>
          </a:xfrm>
          <a:prstGeom prst="rect">
            <a:avLst/>
          </a:prstGeom>
        </p:spPr>
        <p:txBody>
          <a:bodyPr wrap="square">
            <a:spAutoFit/>
          </a:bodyPr>
          <a:lstStyle/>
          <a:p>
            <a:pPr algn="ctr"/>
            <a:r>
              <a:rPr lang="zh-CN" altLang="en-US" sz="6000" dirty="0" smtClean="0">
                <a:solidFill>
                  <a:schemeClr val="bg1"/>
                </a:solidFill>
                <a:latin typeface="等线" panose="02010600030101010101" pitchFamily="2" charset="-122"/>
                <a:ea typeface="等线" panose="02010600030101010101" pitchFamily="2" charset="-122"/>
              </a:rPr>
              <a:t>目录</a:t>
            </a:r>
            <a:endParaRPr lang="en-US" altLang="zh-CN" sz="6000" dirty="0">
              <a:solidFill>
                <a:schemeClr val="bg1"/>
              </a:solidFill>
              <a:latin typeface="等线" panose="02010600030101010101" pitchFamily="2" charset="-122"/>
              <a:ea typeface="等线" panose="02010600030101010101" pitchFamily="2" charset="-122"/>
            </a:endParaRPr>
          </a:p>
        </p:txBody>
      </p:sp>
      <p:sp>
        <p:nvSpPr>
          <p:cNvPr id="5" name="文本框 4"/>
          <p:cNvSpPr txBox="1"/>
          <p:nvPr/>
        </p:nvSpPr>
        <p:spPr>
          <a:xfrm>
            <a:off x="2147135" y="1021823"/>
            <a:ext cx="800219" cy="1564553"/>
          </a:xfrm>
          <a:prstGeom prst="rect">
            <a:avLst/>
          </a:prstGeom>
          <a:noFill/>
        </p:spPr>
        <p:txBody>
          <a:bodyPr vert="eaVert" wrap="square" rtlCol="0">
            <a:spAutoFit/>
          </a:bodyPr>
          <a:lstStyle/>
          <a:p>
            <a:pPr algn="dist"/>
            <a:r>
              <a:rPr lang="en-US" altLang="zh-CN" sz="2000" dirty="0">
                <a:solidFill>
                  <a:schemeClr val="bg1"/>
                </a:solidFill>
                <a:ea typeface="微软雅黑" panose="020B0503020204020204" pitchFamily="34" charset="-122"/>
              </a:rPr>
              <a:t>CONTENTS</a:t>
            </a:r>
            <a:endParaRPr lang="zh-CN" altLang="en-US" sz="2000" dirty="0">
              <a:solidFill>
                <a:schemeClr val="bg1"/>
              </a:solidFill>
              <a:ea typeface="微软雅黑" panose="020B0503020204020204" pitchFamily="34" charset="-122"/>
            </a:endParaRPr>
          </a:p>
          <a:p>
            <a:pPr algn="dist"/>
            <a:endParaRPr lang="zh-CN" altLang="en-US" sz="2000" dirty="0"/>
          </a:p>
        </p:txBody>
      </p:sp>
      <p:cxnSp>
        <p:nvCxnSpPr>
          <p:cNvPr id="23" name="直接连接符 22"/>
          <p:cNvCxnSpPr/>
          <p:nvPr/>
        </p:nvCxnSpPr>
        <p:spPr>
          <a:xfrm flipV="1">
            <a:off x="1113771" y="2730832"/>
            <a:ext cx="588254" cy="720828"/>
          </a:xfrm>
          <a:prstGeom prst="line">
            <a:avLst/>
          </a:prstGeom>
          <a:ln>
            <a:solidFill>
              <a:schemeClr val="bg1">
                <a:alpha val="59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543056" y="3151772"/>
            <a:ext cx="588254" cy="720828"/>
          </a:xfrm>
          <a:prstGeom prst="line">
            <a:avLst/>
          </a:prstGeom>
          <a:ln>
            <a:solidFill>
              <a:schemeClr val="bg1">
                <a:alpha val="59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4254494" y="1014977"/>
            <a:ext cx="464059" cy="464059"/>
            <a:chOff x="3984829" y="960559"/>
            <a:chExt cx="464059" cy="464059"/>
          </a:xfrm>
        </p:grpSpPr>
        <p:sp>
          <p:nvSpPr>
            <p:cNvPr id="7" name="椭圆 6"/>
            <p:cNvSpPr/>
            <p:nvPr/>
          </p:nvSpPr>
          <p:spPr>
            <a:xfrm>
              <a:off x="3984829" y="960559"/>
              <a:ext cx="464059" cy="464059"/>
            </a:xfrm>
            <a:prstGeom prst="ellipse">
              <a:avLst/>
            </a:prstGeom>
            <a:noFill/>
            <a:ln>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77"/>
            <p:cNvSpPr txBox="1"/>
            <p:nvPr/>
          </p:nvSpPr>
          <p:spPr>
            <a:xfrm>
              <a:off x="4009227" y="1008976"/>
              <a:ext cx="415265"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sp>
        <p:nvSpPr>
          <p:cNvPr id="28" name="TextBox 72"/>
          <p:cNvSpPr txBox="1"/>
          <p:nvPr/>
        </p:nvSpPr>
        <p:spPr>
          <a:xfrm>
            <a:off x="4935700" y="1044757"/>
            <a:ext cx="248612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1800">
              <a:defRPr/>
            </a:pPr>
            <a:r>
              <a:rPr lang="zh-CN" altLang="en-US" kern="0" dirty="0">
                <a:solidFill>
                  <a:schemeClr val="bg1"/>
                </a:solidFill>
                <a:latin typeface="Arial" panose="020B0604020202020204" pitchFamily="34" charset="0"/>
                <a:ea typeface="微软雅黑" panose="020B0503020204020204" pitchFamily="34" charset="-122"/>
                <a:cs typeface="Arial" panose="020B0604020202020204" pitchFamily="34" charset="0"/>
              </a:rPr>
              <a:t>沟通的重要性</a:t>
            </a:r>
            <a:endParaRPr lang="zh-CN" altLang="en-US"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9" name="组合 28"/>
          <p:cNvGrpSpPr/>
          <p:nvPr/>
        </p:nvGrpSpPr>
        <p:grpSpPr>
          <a:xfrm>
            <a:off x="4254494" y="1732292"/>
            <a:ext cx="464059" cy="464059"/>
            <a:chOff x="3984829" y="960559"/>
            <a:chExt cx="464059" cy="464059"/>
          </a:xfrm>
        </p:grpSpPr>
        <p:sp>
          <p:nvSpPr>
            <p:cNvPr id="30" name="椭圆 29"/>
            <p:cNvSpPr/>
            <p:nvPr/>
          </p:nvSpPr>
          <p:spPr>
            <a:xfrm>
              <a:off x="3984829" y="960559"/>
              <a:ext cx="464059" cy="464059"/>
            </a:xfrm>
            <a:prstGeom prst="ellipse">
              <a:avLst/>
            </a:prstGeom>
            <a:noFill/>
            <a:ln>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77"/>
            <p:cNvSpPr txBox="1"/>
            <p:nvPr/>
          </p:nvSpPr>
          <p:spPr>
            <a:xfrm>
              <a:off x="4009227" y="1008976"/>
              <a:ext cx="415265" cy="400110"/>
            </a:xfrm>
            <a:prstGeom prst="rect">
              <a:avLst/>
            </a:prstGeom>
            <a:noFill/>
          </p:spPr>
          <p:txBody>
            <a:bodyPr wrap="square" rtlCol="0">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2</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sp>
        <p:nvSpPr>
          <p:cNvPr id="32" name="TextBox 72"/>
          <p:cNvSpPr txBox="1"/>
          <p:nvPr/>
        </p:nvSpPr>
        <p:spPr>
          <a:xfrm>
            <a:off x="4935700" y="1762072"/>
            <a:ext cx="248612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1800">
              <a:defRPr/>
            </a:pPr>
            <a:r>
              <a:rPr lang="zh-CN" altLang="en-US" kern="0" dirty="0">
                <a:solidFill>
                  <a:schemeClr val="bg1"/>
                </a:solidFill>
                <a:latin typeface="Arial" panose="020B0604020202020204" pitchFamily="34" charset="0"/>
                <a:ea typeface="微软雅黑" panose="020B0503020204020204" pitchFamily="34" charset="-122"/>
                <a:cs typeface="Arial" panose="020B0604020202020204" pitchFamily="34" charset="0"/>
              </a:rPr>
              <a:t>沟通的过程</a:t>
            </a:r>
            <a:endParaRPr lang="zh-CN" altLang="en-US"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33" name="组合 32"/>
          <p:cNvGrpSpPr/>
          <p:nvPr/>
        </p:nvGrpSpPr>
        <p:grpSpPr>
          <a:xfrm>
            <a:off x="4254494" y="2449607"/>
            <a:ext cx="464059" cy="464059"/>
            <a:chOff x="3984829" y="960559"/>
            <a:chExt cx="464059" cy="464059"/>
          </a:xfrm>
        </p:grpSpPr>
        <p:sp>
          <p:nvSpPr>
            <p:cNvPr id="34" name="椭圆 33"/>
            <p:cNvSpPr/>
            <p:nvPr/>
          </p:nvSpPr>
          <p:spPr>
            <a:xfrm>
              <a:off x="3984829" y="960559"/>
              <a:ext cx="464059" cy="464059"/>
            </a:xfrm>
            <a:prstGeom prst="ellipse">
              <a:avLst/>
            </a:prstGeom>
            <a:noFill/>
            <a:ln>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77"/>
            <p:cNvSpPr txBox="1"/>
            <p:nvPr/>
          </p:nvSpPr>
          <p:spPr>
            <a:xfrm>
              <a:off x="4009227" y="1008976"/>
              <a:ext cx="415265" cy="400110"/>
            </a:xfrm>
            <a:prstGeom prst="rect">
              <a:avLst/>
            </a:prstGeom>
            <a:noFill/>
          </p:spPr>
          <p:txBody>
            <a:bodyPr wrap="square" rtlCol="0">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3</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sp>
        <p:nvSpPr>
          <p:cNvPr id="36" name="TextBox 72"/>
          <p:cNvSpPr txBox="1"/>
          <p:nvPr/>
        </p:nvSpPr>
        <p:spPr>
          <a:xfrm>
            <a:off x="4935700" y="2479387"/>
            <a:ext cx="248612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1800">
              <a:defRPr/>
            </a:pPr>
            <a:r>
              <a:rPr lang="zh-CN" altLang="en-US" kern="0" dirty="0">
                <a:solidFill>
                  <a:schemeClr val="bg1"/>
                </a:solidFill>
                <a:latin typeface="Arial" panose="020B0604020202020204" pitchFamily="34" charset="0"/>
                <a:ea typeface="微软雅黑" panose="020B0503020204020204" pitchFamily="34" charset="-122"/>
                <a:cs typeface="Arial" panose="020B0604020202020204" pitchFamily="34" charset="0"/>
              </a:rPr>
              <a:t>表达的技巧</a:t>
            </a:r>
            <a:endParaRPr lang="zh-CN" altLang="en-US"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37" name="组合 36"/>
          <p:cNvGrpSpPr/>
          <p:nvPr/>
        </p:nvGrpSpPr>
        <p:grpSpPr>
          <a:xfrm>
            <a:off x="4254494" y="3166922"/>
            <a:ext cx="464059" cy="464059"/>
            <a:chOff x="3984829" y="960559"/>
            <a:chExt cx="464059" cy="464059"/>
          </a:xfrm>
        </p:grpSpPr>
        <p:sp>
          <p:nvSpPr>
            <p:cNvPr id="38" name="椭圆 37"/>
            <p:cNvSpPr/>
            <p:nvPr/>
          </p:nvSpPr>
          <p:spPr>
            <a:xfrm>
              <a:off x="3984829" y="960559"/>
              <a:ext cx="464059" cy="464059"/>
            </a:xfrm>
            <a:prstGeom prst="ellipse">
              <a:avLst/>
            </a:prstGeom>
            <a:noFill/>
            <a:ln>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77"/>
            <p:cNvSpPr txBox="1"/>
            <p:nvPr/>
          </p:nvSpPr>
          <p:spPr>
            <a:xfrm>
              <a:off x="4009227" y="1008976"/>
              <a:ext cx="415265" cy="400110"/>
            </a:xfrm>
            <a:prstGeom prst="rect">
              <a:avLst/>
            </a:prstGeom>
            <a:noFill/>
          </p:spPr>
          <p:txBody>
            <a:bodyPr wrap="square" rtlCol="0">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4</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sp>
        <p:nvSpPr>
          <p:cNvPr id="40" name="TextBox 72"/>
          <p:cNvSpPr txBox="1"/>
          <p:nvPr/>
        </p:nvSpPr>
        <p:spPr>
          <a:xfrm>
            <a:off x="4935700" y="3196702"/>
            <a:ext cx="248612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1800">
              <a:defRPr/>
            </a:pPr>
            <a:r>
              <a:rPr lang="zh-CN" altLang="en-US" kern="0" dirty="0">
                <a:solidFill>
                  <a:schemeClr val="bg1"/>
                </a:solidFill>
                <a:latin typeface="Arial" panose="020B0604020202020204" pitchFamily="34" charset="0"/>
                <a:ea typeface="微软雅黑" panose="020B0503020204020204" pitchFamily="34" charset="-122"/>
                <a:cs typeface="Arial" panose="020B0604020202020204" pitchFamily="34" charset="0"/>
              </a:rPr>
              <a:t>积极倾听</a:t>
            </a:r>
            <a:endParaRPr lang="zh-CN" altLang="en-US"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41" name="组合 40"/>
          <p:cNvGrpSpPr/>
          <p:nvPr/>
        </p:nvGrpSpPr>
        <p:grpSpPr>
          <a:xfrm>
            <a:off x="4254494" y="3884237"/>
            <a:ext cx="464059" cy="464059"/>
            <a:chOff x="3984829" y="960559"/>
            <a:chExt cx="464059" cy="464059"/>
          </a:xfrm>
        </p:grpSpPr>
        <p:sp>
          <p:nvSpPr>
            <p:cNvPr id="42" name="椭圆 41"/>
            <p:cNvSpPr/>
            <p:nvPr/>
          </p:nvSpPr>
          <p:spPr>
            <a:xfrm>
              <a:off x="3984829" y="960559"/>
              <a:ext cx="464059" cy="464059"/>
            </a:xfrm>
            <a:prstGeom prst="ellipse">
              <a:avLst/>
            </a:prstGeom>
            <a:noFill/>
            <a:ln>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77"/>
            <p:cNvSpPr txBox="1"/>
            <p:nvPr/>
          </p:nvSpPr>
          <p:spPr>
            <a:xfrm>
              <a:off x="4009227" y="1008976"/>
              <a:ext cx="415265" cy="400110"/>
            </a:xfrm>
            <a:prstGeom prst="rect">
              <a:avLst/>
            </a:prstGeom>
            <a:noFill/>
          </p:spPr>
          <p:txBody>
            <a:bodyPr wrap="square" rtlCol="0">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5</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sp>
        <p:nvSpPr>
          <p:cNvPr id="44" name="TextBox 72"/>
          <p:cNvSpPr txBox="1"/>
          <p:nvPr/>
        </p:nvSpPr>
        <p:spPr>
          <a:xfrm>
            <a:off x="4935700" y="3914017"/>
            <a:ext cx="248612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1800">
              <a:defRPr/>
            </a:pPr>
            <a:r>
              <a:rPr lang="zh-CN" altLang="en-US" kern="0" dirty="0">
                <a:solidFill>
                  <a:schemeClr val="bg1"/>
                </a:solidFill>
                <a:latin typeface="Arial" panose="020B0604020202020204" pitchFamily="34" charset="0"/>
                <a:ea typeface="微软雅黑" panose="020B0503020204020204" pitchFamily="34" charset="-122"/>
                <a:cs typeface="Arial" panose="020B0604020202020204" pitchFamily="34" charset="0"/>
              </a:rPr>
              <a:t>注重和建立共同点</a:t>
            </a:r>
            <a:endParaRPr lang="zh-CN" altLang="en-US"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8"/>
                                        </p:tgtEl>
                                        <p:attrNameLst>
                                          <p:attrName>ppt_y</p:attrName>
                                        </p:attrNameLst>
                                      </p:cBhvr>
                                      <p:tavLst>
                                        <p:tav tm="0">
                                          <p:val>
                                            <p:strVal val="#ppt_y"/>
                                          </p:val>
                                        </p:tav>
                                        <p:tav tm="100000">
                                          <p:val>
                                            <p:strVal val="#ppt_y"/>
                                          </p:val>
                                        </p:tav>
                                      </p:tavLst>
                                    </p:anim>
                                    <p:anim calcmode="lin" valueType="num">
                                      <p:cBhvr>
                                        <p:cTn id="1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8"/>
                                        </p:tgtEl>
                                      </p:cBhvr>
                                    </p:animEffect>
                                  </p:childTnLst>
                                </p:cTn>
                              </p:par>
                            </p:childTnLst>
                          </p:cTn>
                        </p:par>
                        <p:par>
                          <p:cTn id="20" fill="hold">
                            <p:stCondLst>
                              <p:cond delay="154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par>
                          <p:cTn id="28" fill="hold">
                            <p:stCondLst>
                              <p:cond delay="24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22" presetClass="entr" presetSubtype="4"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2900"/>
                            </p:stCondLst>
                            <p:childTnLst>
                              <p:par>
                                <p:cTn id="36" presetID="22" presetClass="entr" presetSubtype="4"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par>
                          <p:cTn id="39" fill="hold">
                            <p:stCondLst>
                              <p:cond delay="3400"/>
                            </p:stCondLst>
                            <p:childTnLst>
                              <p:par>
                                <p:cTn id="40" presetID="22" presetClass="entr" presetSubtype="4"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900"/>
                            </p:stCondLst>
                            <p:childTnLst>
                              <p:par>
                                <p:cTn id="44" presetID="45" presetClass="entr" presetSubtype="0"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anim calcmode="lin" valueType="num">
                                      <p:cBhvr>
                                        <p:cTn id="47" dur="500" fill="hold"/>
                                        <p:tgtEl>
                                          <p:spTgt spid="9"/>
                                        </p:tgtEl>
                                        <p:attrNameLst>
                                          <p:attrName>ppt_w</p:attrName>
                                        </p:attrNameLst>
                                      </p:cBhvr>
                                      <p:tavLst>
                                        <p:tav tm="0" fmla="#ppt_w*sin(2.5*pi*$)">
                                          <p:val>
                                            <p:fltVal val="0"/>
                                          </p:val>
                                        </p:tav>
                                        <p:tav tm="100000">
                                          <p:val>
                                            <p:fltVal val="1"/>
                                          </p:val>
                                        </p:tav>
                                      </p:tavLst>
                                    </p:anim>
                                    <p:anim calcmode="lin" valueType="num">
                                      <p:cBhvr>
                                        <p:cTn id="48" dur="500" fill="hold"/>
                                        <p:tgtEl>
                                          <p:spTgt spid="9"/>
                                        </p:tgtEl>
                                        <p:attrNameLst>
                                          <p:attrName>ppt_h</p:attrName>
                                        </p:attrNameLst>
                                      </p:cBhvr>
                                      <p:tavLst>
                                        <p:tav tm="0">
                                          <p:val>
                                            <p:strVal val="#ppt_h"/>
                                          </p:val>
                                        </p:tav>
                                        <p:tav tm="100000">
                                          <p:val>
                                            <p:strVal val="#ppt_h"/>
                                          </p:val>
                                        </p:tav>
                                      </p:tavLst>
                                    </p:anim>
                                  </p:childTnLst>
                                </p:cTn>
                              </p:par>
                            </p:childTnLst>
                          </p:cTn>
                        </p:par>
                        <p:par>
                          <p:cTn id="49" fill="hold">
                            <p:stCondLst>
                              <p:cond delay="4400"/>
                            </p:stCondLst>
                            <p:childTnLst>
                              <p:par>
                                <p:cTn id="50" presetID="2" presetClass="entr" presetSubtype="2"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9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anim calcmode="lin" valueType="num">
                                      <p:cBhvr>
                                        <p:cTn id="58" dur="500" fill="hold"/>
                                        <p:tgtEl>
                                          <p:spTgt spid="29"/>
                                        </p:tgtEl>
                                        <p:attrNameLst>
                                          <p:attrName>ppt_w</p:attrName>
                                        </p:attrNameLst>
                                      </p:cBhvr>
                                      <p:tavLst>
                                        <p:tav tm="0" fmla="#ppt_w*sin(2.5*pi*$)">
                                          <p:val>
                                            <p:fltVal val="0"/>
                                          </p:val>
                                        </p:tav>
                                        <p:tav tm="100000">
                                          <p:val>
                                            <p:fltVal val="1"/>
                                          </p:val>
                                        </p:tav>
                                      </p:tavLst>
                                    </p:anim>
                                    <p:anim calcmode="lin" valueType="num">
                                      <p:cBhvr>
                                        <p:cTn id="59" dur="5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5400"/>
                            </p:stCondLst>
                            <p:childTnLst>
                              <p:par>
                                <p:cTn id="61" presetID="2" presetClass="entr" presetSubtype="2"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fill="hold"/>
                                        <p:tgtEl>
                                          <p:spTgt spid="32"/>
                                        </p:tgtEl>
                                        <p:attrNameLst>
                                          <p:attrName>ppt_x</p:attrName>
                                        </p:attrNameLst>
                                      </p:cBhvr>
                                      <p:tavLst>
                                        <p:tav tm="0">
                                          <p:val>
                                            <p:strVal val="1+#ppt_w/2"/>
                                          </p:val>
                                        </p:tav>
                                        <p:tav tm="100000">
                                          <p:val>
                                            <p:strVal val="#ppt_x"/>
                                          </p:val>
                                        </p:tav>
                                      </p:tavLst>
                                    </p:anim>
                                    <p:anim calcmode="lin" valueType="num">
                                      <p:cBhvr additive="base">
                                        <p:cTn id="64" dur="5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5900"/>
                            </p:stCondLst>
                            <p:childTnLst>
                              <p:par>
                                <p:cTn id="66" presetID="45" presetClass="entr" presetSubtype="0"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anim calcmode="lin" valueType="num">
                                      <p:cBhvr>
                                        <p:cTn id="69" dur="500" fill="hold"/>
                                        <p:tgtEl>
                                          <p:spTgt spid="33"/>
                                        </p:tgtEl>
                                        <p:attrNameLst>
                                          <p:attrName>ppt_w</p:attrName>
                                        </p:attrNameLst>
                                      </p:cBhvr>
                                      <p:tavLst>
                                        <p:tav tm="0" fmla="#ppt_w*sin(2.5*pi*$)">
                                          <p:val>
                                            <p:fltVal val="0"/>
                                          </p:val>
                                        </p:tav>
                                        <p:tav tm="100000">
                                          <p:val>
                                            <p:fltVal val="1"/>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6400"/>
                            </p:stCondLst>
                            <p:childTnLst>
                              <p:par>
                                <p:cTn id="72" presetID="2" presetClass="entr" presetSubtype="2"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500" fill="hold"/>
                                        <p:tgtEl>
                                          <p:spTgt spid="36"/>
                                        </p:tgtEl>
                                        <p:attrNameLst>
                                          <p:attrName>ppt_x</p:attrName>
                                        </p:attrNameLst>
                                      </p:cBhvr>
                                      <p:tavLst>
                                        <p:tav tm="0">
                                          <p:val>
                                            <p:strVal val="1+#ppt_w/2"/>
                                          </p:val>
                                        </p:tav>
                                        <p:tav tm="100000">
                                          <p:val>
                                            <p:strVal val="#ppt_x"/>
                                          </p:val>
                                        </p:tav>
                                      </p:tavLst>
                                    </p:anim>
                                    <p:anim calcmode="lin" valueType="num">
                                      <p:cBhvr additive="base">
                                        <p:cTn id="75" dur="500" fill="hold"/>
                                        <p:tgtEl>
                                          <p:spTgt spid="36"/>
                                        </p:tgtEl>
                                        <p:attrNameLst>
                                          <p:attrName>ppt_y</p:attrName>
                                        </p:attrNameLst>
                                      </p:cBhvr>
                                      <p:tavLst>
                                        <p:tav tm="0">
                                          <p:val>
                                            <p:strVal val="#ppt_y"/>
                                          </p:val>
                                        </p:tav>
                                        <p:tav tm="100000">
                                          <p:val>
                                            <p:strVal val="#ppt_y"/>
                                          </p:val>
                                        </p:tav>
                                      </p:tavLst>
                                    </p:anim>
                                  </p:childTnLst>
                                </p:cTn>
                              </p:par>
                            </p:childTnLst>
                          </p:cTn>
                        </p:par>
                        <p:par>
                          <p:cTn id="76" fill="hold">
                            <p:stCondLst>
                              <p:cond delay="6900"/>
                            </p:stCondLst>
                            <p:childTnLst>
                              <p:par>
                                <p:cTn id="77" presetID="45" presetClass="entr" presetSubtype="0" fill="hold"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anim calcmode="lin" valueType="num">
                                      <p:cBhvr>
                                        <p:cTn id="80" dur="500" fill="hold"/>
                                        <p:tgtEl>
                                          <p:spTgt spid="37"/>
                                        </p:tgtEl>
                                        <p:attrNameLst>
                                          <p:attrName>ppt_w</p:attrName>
                                        </p:attrNameLst>
                                      </p:cBhvr>
                                      <p:tavLst>
                                        <p:tav tm="0" fmla="#ppt_w*sin(2.5*pi*$)">
                                          <p:val>
                                            <p:fltVal val="0"/>
                                          </p:val>
                                        </p:tav>
                                        <p:tav tm="100000">
                                          <p:val>
                                            <p:fltVal val="1"/>
                                          </p:val>
                                        </p:tav>
                                      </p:tavLst>
                                    </p:anim>
                                    <p:anim calcmode="lin" valueType="num">
                                      <p:cBhvr>
                                        <p:cTn id="81" dur="500" fill="hold"/>
                                        <p:tgtEl>
                                          <p:spTgt spid="37"/>
                                        </p:tgtEl>
                                        <p:attrNameLst>
                                          <p:attrName>ppt_h</p:attrName>
                                        </p:attrNameLst>
                                      </p:cBhvr>
                                      <p:tavLst>
                                        <p:tav tm="0">
                                          <p:val>
                                            <p:strVal val="#ppt_h"/>
                                          </p:val>
                                        </p:tav>
                                        <p:tav tm="100000">
                                          <p:val>
                                            <p:strVal val="#ppt_h"/>
                                          </p:val>
                                        </p:tav>
                                      </p:tavLst>
                                    </p:anim>
                                  </p:childTnLst>
                                </p:cTn>
                              </p:par>
                            </p:childTnLst>
                          </p:cTn>
                        </p:par>
                        <p:par>
                          <p:cTn id="82" fill="hold">
                            <p:stCondLst>
                              <p:cond delay="7400"/>
                            </p:stCondLst>
                            <p:childTnLst>
                              <p:par>
                                <p:cTn id="83" presetID="2" presetClass="entr" presetSubtype="2"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additive="base">
                                        <p:cTn id="85" dur="500" fill="hold"/>
                                        <p:tgtEl>
                                          <p:spTgt spid="40"/>
                                        </p:tgtEl>
                                        <p:attrNameLst>
                                          <p:attrName>ppt_x</p:attrName>
                                        </p:attrNameLst>
                                      </p:cBhvr>
                                      <p:tavLst>
                                        <p:tav tm="0">
                                          <p:val>
                                            <p:strVal val="1+#ppt_w/2"/>
                                          </p:val>
                                        </p:tav>
                                        <p:tav tm="100000">
                                          <p:val>
                                            <p:strVal val="#ppt_x"/>
                                          </p:val>
                                        </p:tav>
                                      </p:tavLst>
                                    </p:anim>
                                    <p:anim calcmode="lin" valueType="num">
                                      <p:cBhvr additive="base">
                                        <p:cTn id="86" dur="500" fill="hold"/>
                                        <p:tgtEl>
                                          <p:spTgt spid="40"/>
                                        </p:tgtEl>
                                        <p:attrNameLst>
                                          <p:attrName>ppt_y</p:attrName>
                                        </p:attrNameLst>
                                      </p:cBhvr>
                                      <p:tavLst>
                                        <p:tav tm="0">
                                          <p:val>
                                            <p:strVal val="#ppt_y"/>
                                          </p:val>
                                        </p:tav>
                                        <p:tav tm="100000">
                                          <p:val>
                                            <p:strVal val="#ppt_y"/>
                                          </p:val>
                                        </p:tav>
                                      </p:tavLst>
                                    </p:anim>
                                  </p:childTnLst>
                                </p:cTn>
                              </p:par>
                            </p:childTnLst>
                          </p:cTn>
                        </p:par>
                        <p:par>
                          <p:cTn id="87" fill="hold">
                            <p:stCondLst>
                              <p:cond delay="7900"/>
                            </p:stCondLst>
                            <p:childTnLst>
                              <p:par>
                                <p:cTn id="88" presetID="45" presetClass="entr" presetSubtype="0" fill="hold" nodeType="after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fade">
                                      <p:cBhvr>
                                        <p:cTn id="90" dur="500"/>
                                        <p:tgtEl>
                                          <p:spTgt spid="41"/>
                                        </p:tgtEl>
                                      </p:cBhvr>
                                    </p:animEffect>
                                    <p:anim calcmode="lin" valueType="num">
                                      <p:cBhvr>
                                        <p:cTn id="91" dur="500" fill="hold"/>
                                        <p:tgtEl>
                                          <p:spTgt spid="41"/>
                                        </p:tgtEl>
                                        <p:attrNameLst>
                                          <p:attrName>ppt_w</p:attrName>
                                        </p:attrNameLst>
                                      </p:cBhvr>
                                      <p:tavLst>
                                        <p:tav tm="0" fmla="#ppt_w*sin(2.5*pi*$)">
                                          <p:val>
                                            <p:fltVal val="0"/>
                                          </p:val>
                                        </p:tav>
                                        <p:tav tm="100000">
                                          <p:val>
                                            <p:fltVal val="1"/>
                                          </p:val>
                                        </p:tav>
                                      </p:tavLst>
                                    </p:anim>
                                    <p:anim calcmode="lin" valueType="num">
                                      <p:cBhvr>
                                        <p:cTn id="92" dur="500" fill="hold"/>
                                        <p:tgtEl>
                                          <p:spTgt spid="41"/>
                                        </p:tgtEl>
                                        <p:attrNameLst>
                                          <p:attrName>ppt_h</p:attrName>
                                        </p:attrNameLst>
                                      </p:cBhvr>
                                      <p:tavLst>
                                        <p:tav tm="0">
                                          <p:val>
                                            <p:strVal val="#ppt_h"/>
                                          </p:val>
                                        </p:tav>
                                        <p:tav tm="100000">
                                          <p:val>
                                            <p:strVal val="#ppt_h"/>
                                          </p:val>
                                        </p:tav>
                                      </p:tavLst>
                                    </p:anim>
                                  </p:childTnLst>
                                </p:cTn>
                              </p:par>
                            </p:childTnLst>
                          </p:cTn>
                        </p:par>
                        <p:par>
                          <p:cTn id="93" fill="hold">
                            <p:stCondLst>
                              <p:cond delay="8400"/>
                            </p:stCondLst>
                            <p:childTnLst>
                              <p:par>
                                <p:cTn id="94" presetID="2" presetClass="entr" presetSubtype="2" fill="hold" grpId="0" nodeType="after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additive="base">
                                        <p:cTn id="96" dur="500" fill="hold"/>
                                        <p:tgtEl>
                                          <p:spTgt spid="44"/>
                                        </p:tgtEl>
                                        <p:attrNameLst>
                                          <p:attrName>ppt_x</p:attrName>
                                        </p:attrNameLst>
                                      </p:cBhvr>
                                      <p:tavLst>
                                        <p:tav tm="0">
                                          <p:val>
                                            <p:strVal val="1+#ppt_w/2"/>
                                          </p:val>
                                        </p:tav>
                                        <p:tav tm="100000">
                                          <p:val>
                                            <p:strVal val="#ppt_x"/>
                                          </p:val>
                                        </p:tav>
                                      </p:tavLst>
                                    </p:anim>
                                    <p:anim calcmode="lin" valueType="num">
                                      <p:cBhvr additive="base">
                                        <p:cTn id="97"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8" grpId="0"/>
      <p:bldP spid="5" grpId="0"/>
      <p:bldP spid="28" grpId="0"/>
      <p:bldP spid="32" grpId="0"/>
      <p:bldP spid="36" grpId="0"/>
      <p:bldP spid="40"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23675"/>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464904" y="1442074"/>
            <a:ext cx="1702182" cy="1702182"/>
            <a:chOff x="997610" y="943631"/>
            <a:chExt cx="2190034" cy="2190034"/>
          </a:xfrm>
        </p:grpSpPr>
        <p:sp>
          <p:nvSpPr>
            <p:cNvPr id="10" name="弧形 9"/>
            <p:cNvSpPr/>
            <p:nvPr/>
          </p:nvSpPr>
          <p:spPr>
            <a:xfrm>
              <a:off x="997610" y="943631"/>
              <a:ext cx="2190034" cy="2190034"/>
            </a:xfrm>
            <a:prstGeom prst="arc">
              <a:avLst>
                <a:gd name="adj1" fmla="val 19599445"/>
                <a:gd name="adj2" fmla="val 14055869"/>
              </a:avLst>
            </a:prstGeom>
            <a:ln>
              <a:solidFill>
                <a:schemeClr val="bg1">
                  <a:alpha val="5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椭圆 10"/>
            <p:cNvSpPr/>
            <p:nvPr/>
          </p:nvSpPr>
          <p:spPr>
            <a:xfrm>
              <a:off x="1452883" y="1053953"/>
              <a:ext cx="121052" cy="121052"/>
            </a:xfrm>
            <a:prstGeom prst="ellipse">
              <a:avLst/>
            </a:prstGeom>
            <a:noFill/>
            <a:ln>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1662002" y="1707654"/>
            <a:ext cx="1412171" cy="1015663"/>
          </a:xfrm>
          <a:prstGeom prst="rect">
            <a:avLst/>
          </a:prstGeom>
        </p:spPr>
        <p:txBody>
          <a:bodyPr wrap="square">
            <a:spAutoFit/>
          </a:bodyPr>
          <a:lstStyle/>
          <a:p>
            <a:pPr algn="ctr"/>
            <a:r>
              <a:rPr lang="en-US" altLang="zh-CN" sz="6000" dirty="0" smtClean="0">
                <a:solidFill>
                  <a:schemeClr val="bg1"/>
                </a:solidFill>
                <a:latin typeface="等线" panose="02010600030101010101" pitchFamily="2" charset="-122"/>
                <a:ea typeface="等线" panose="02010600030101010101" pitchFamily="2" charset="-122"/>
              </a:rPr>
              <a:t>05</a:t>
            </a:r>
            <a:endParaRPr lang="en-US" altLang="zh-CN" sz="6000" dirty="0">
              <a:solidFill>
                <a:schemeClr val="bg1"/>
              </a:solidFill>
              <a:latin typeface="等线" panose="02010600030101010101" pitchFamily="2" charset="-122"/>
              <a:ea typeface="等线" panose="02010600030101010101" pitchFamily="2" charset="-122"/>
            </a:endParaRPr>
          </a:p>
        </p:txBody>
      </p:sp>
      <p:cxnSp>
        <p:nvCxnSpPr>
          <p:cNvPr id="24" name="直接连接符 23"/>
          <p:cNvCxnSpPr/>
          <p:nvPr/>
        </p:nvCxnSpPr>
        <p:spPr>
          <a:xfrm flipV="1">
            <a:off x="2909201" y="1327809"/>
            <a:ext cx="454983" cy="688642"/>
          </a:xfrm>
          <a:prstGeom prst="line">
            <a:avLst/>
          </a:prstGeom>
          <a:ln>
            <a:solidFill>
              <a:schemeClr val="bg1">
                <a:alpha val="59000"/>
              </a:schemeClr>
            </a:solidFill>
          </a:ln>
        </p:spPr>
        <p:style>
          <a:lnRef idx="1">
            <a:schemeClr val="accent1"/>
          </a:lnRef>
          <a:fillRef idx="0">
            <a:schemeClr val="accent1"/>
          </a:fillRef>
          <a:effectRef idx="0">
            <a:schemeClr val="accent1"/>
          </a:effectRef>
          <a:fontRef idx="minor">
            <a:schemeClr val="tx1"/>
          </a:fontRef>
        </p:style>
      </p:cxnSp>
      <p:sp>
        <p:nvSpPr>
          <p:cNvPr id="28" name="TextBox 72"/>
          <p:cNvSpPr txBox="1"/>
          <p:nvPr/>
        </p:nvSpPr>
        <p:spPr>
          <a:xfrm>
            <a:off x="3711062" y="2016451"/>
            <a:ext cx="4389330"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4000" kern="0" dirty="0">
                <a:solidFill>
                  <a:schemeClr val="bg1"/>
                </a:solidFill>
                <a:latin typeface="Arial" panose="020B0604020202020204" pitchFamily="34" charset="0"/>
                <a:ea typeface="微软雅黑" panose="020B0503020204020204" pitchFamily="34" charset="-122"/>
                <a:cs typeface="Arial" panose="020B0604020202020204" pitchFamily="34" charset="0"/>
              </a:rPr>
              <a:t>注重和建立共同点</a:t>
            </a:r>
            <a:endParaRPr lang="zh-CN" altLang="en-US" sz="4000"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46" name="直接连接符 45"/>
          <p:cNvCxnSpPr/>
          <p:nvPr/>
        </p:nvCxnSpPr>
        <p:spPr>
          <a:xfrm flipV="1">
            <a:off x="3340778" y="1488076"/>
            <a:ext cx="197098" cy="298319"/>
          </a:xfrm>
          <a:prstGeom prst="line">
            <a:avLst/>
          </a:prstGeom>
          <a:ln>
            <a:solidFill>
              <a:schemeClr val="bg1">
                <a:alpha val="59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8"/>
                                        </p:tgtEl>
                                        <p:attrNameLst>
                                          <p:attrName>ppt_y</p:attrName>
                                        </p:attrNameLst>
                                      </p:cBhvr>
                                      <p:tavLst>
                                        <p:tav tm="0">
                                          <p:val>
                                            <p:strVal val="#ppt_y"/>
                                          </p:val>
                                        </p:tav>
                                        <p:tav tm="100000">
                                          <p:val>
                                            <p:strVal val="#ppt_y"/>
                                          </p:val>
                                        </p:tav>
                                      </p:tavLst>
                                    </p:anim>
                                    <p:anim calcmode="lin" valueType="num">
                                      <p:cBhvr>
                                        <p:cTn id="1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8"/>
                                        </p:tgtEl>
                                      </p:cBhvr>
                                    </p:animEffect>
                                  </p:childTnLst>
                                </p:cTn>
                              </p:par>
                            </p:childTnLst>
                          </p:cTn>
                        </p:par>
                        <p:par>
                          <p:cTn id="20" fill="hold">
                            <p:stCondLst>
                              <p:cond delay="1549"/>
                            </p:stCondLst>
                            <p:childTnLst>
                              <p:par>
                                <p:cTn id="21" presetID="22" presetClass="entr" presetSubtype="4"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par>
                          <p:cTn id="24" fill="hold">
                            <p:stCondLst>
                              <p:cond delay="2049"/>
                            </p:stCondLst>
                            <p:childTnLst>
                              <p:par>
                                <p:cTn id="25" presetID="22" presetClass="entr" presetSubtype="4"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down)">
                                      <p:cBhvr>
                                        <p:cTn id="27" dur="500"/>
                                        <p:tgtEl>
                                          <p:spTgt spid="46"/>
                                        </p:tgtEl>
                                      </p:cBhvr>
                                    </p:animEffect>
                                  </p:childTnLst>
                                </p:cTn>
                              </p:par>
                            </p:childTnLst>
                          </p:cTn>
                        </p:par>
                        <p:par>
                          <p:cTn id="28" fill="hold">
                            <p:stCondLst>
                              <p:cond delay="2549"/>
                            </p:stCondLst>
                            <p:childTnLst>
                              <p:par>
                                <p:cTn id="29" presetID="2" presetClass="entr" presetSubtype="2"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1+#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89" y="-22622"/>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2136764"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4" name="TextBox 1"/>
          <p:cNvSpPr txBox="1"/>
          <p:nvPr/>
        </p:nvSpPr>
        <p:spPr>
          <a:xfrm>
            <a:off x="2684376" y="285450"/>
            <a:ext cx="3744416" cy="396134"/>
          </a:xfrm>
          <a:prstGeom prst="rect">
            <a:avLst/>
          </a:prstGeom>
          <a:noFill/>
        </p:spPr>
        <p:txBody>
          <a:bodyPr wrap="square" rtlCol="0">
            <a:spAutoFit/>
          </a:bodyPr>
          <a:lstStyle/>
          <a:p>
            <a:pPr algn="ctr" defTabSz="431800">
              <a:lnSpc>
                <a:spcPct val="120000"/>
              </a:lnSpc>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倾听的层次</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5" name="直接连接符 14"/>
          <p:cNvCxnSpPr/>
          <p:nvPr/>
        </p:nvCxnSpPr>
        <p:spPr>
          <a:xfrm flipH="1">
            <a:off x="5512448"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22" name="ïṡľïḍê"/>
          <p:cNvSpPr/>
          <p:nvPr/>
        </p:nvSpPr>
        <p:spPr>
          <a:xfrm>
            <a:off x="3433943" y="1155700"/>
            <a:ext cx="2276116" cy="3051969"/>
          </a:xfrm>
          <a:prstGeom prst="roundRect">
            <a:avLst>
              <a:gd name="adj" fmla="val 3877"/>
            </a:avLst>
          </a:prstGeom>
          <a:solidFill>
            <a:schemeClr val="bg1"/>
          </a:solidFill>
          <a:ln w="3175">
            <a:noFill/>
            <a:prstDash val="solid"/>
            <a:rou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spcBef>
                <a:spcPct val="0"/>
              </a:spcBef>
            </a:pPr>
            <a:endParaRPr lang="zh-CN" altLang="en-US"/>
          </a:p>
        </p:txBody>
      </p:sp>
      <p:sp>
        <p:nvSpPr>
          <p:cNvPr id="23" name="iṣ1ïde"/>
          <p:cNvSpPr/>
          <p:nvPr/>
        </p:nvSpPr>
        <p:spPr>
          <a:xfrm>
            <a:off x="3433943" y="1134502"/>
            <a:ext cx="2276116" cy="537836"/>
          </a:xfrm>
          <a:prstGeom prst="roundRect">
            <a:avLst/>
          </a:prstGeom>
          <a:solidFill>
            <a:srgbClr val="AA0000"/>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lnSpc>
                <a:spcPct val="120000"/>
              </a:lnSpc>
            </a:pPr>
            <a:endParaRPr lang="en-US" altLang="zh-CN" sz="2000" b="1" i="1" u="sng" dirty="0"/>
          </a:p>
        </p:txBody>
      </p:sp>
      <p:sp>
        <p:nvSpPr>
          <p:cNvPr id="24" name="ïṡlídê"/>
          <p:cNvSpPr/>
          <p:nvPr/>
        </p:nvSpPr>
        <p:spPr>
          <a:xfrm>
            <a:off x="1423350" y="1378523"/>
            <a:ext cx="1953738" cy="2619702"/>
          </a:xfrm>
          <a:prstGeom prst="roundRect">
            <a:avLst>
              <a:gd name="adj" fmla="val 3877"/>
            </a:avLst>
          </a:prstGeom>
          <a:solidFill>
            <a:schemeClr val="bg1"/>
          </a:solidFill>
          <a:ln w="3175">
            <a:noFill/>
            <a:prstDash val="solid"/>
            <a:rou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spcBef>
                <a:spcPct val="0"/>
              </a:spcBef>
            </a:pPr>
            <a:endParaRPr lang="zh-CN" altLang="en-US"/>
          </a:p>
        </p:txBody>
      </p:sp>
      <p:sp>
        <p:nvSpPr>
          <p:cNvPr id="25" name="íşľíḑè"/>
          <p:cNvSpPr/>
          <p:nvPr/>
        </p:nvSpPr>
        <p:spPr>
          <a:xfrm>
            <a:off x="1423350" y="1344119"/>
            <a:ext cx="1953738" cy="461660"/>
          </a:xfrm>
          <a:prstGeom prst="roundRect">
            <a:avLst/>
          </a:prstGeom>
          <a:solidFill>
            <a:srgbClr val="AA0000"/>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p>
            <a:pPr algn="ctr">
              <a:lnSpc>
                <a:spcPct val="120000"/>
              </a:lnSpc>
            </a:pPr>
            <a:endParaRPr lang="en-US" altLang="zh-CN" b="1" i="1" u="sng" dirty="0"/>
          </a:p>
        </p:txBody>
      </p:sp>
      <p:sp>
        <p:nvSpPr>
          <p:cNvPr id="26" name="îSļïdé"/>
          <p:cNvSpPr/>
          <p:nvPr/>
        </p:nvSpPr>
        <p:spPr>
          <a:xfrm>
            <a:off x="5766912" y="1378523"/>
            <a:ext cx="1953738" cy="2619702"/>
          </a:xfrm>
          <a:prstGeom prst="roundRect">
            <a:avLst>
              <a:gd name="adj" fmla="val 3877"/>
            </a:avLst>
          </a:prstGeom>
          <a:solidFill>
            <a:schemeClr val="bg1"/>
          </a:solidFill>
          <a:ln w="3175">
            <a:noFill/>
            <a:prstDash val="solid"/>
            <a:rou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spcBef>
                <a:spcPct val="0"/>
              </a:spcBef>
            </a:pPr>
            <a:endParaRPr lang="zh-CN" altLang="en-US"/>
          </a:p>
        </p:txBody>
      </p:sp>
      <p:sp>
        <p:nvSpPr>
          <p:cNvPr id="27" name="ïṧḻiďé"/>
          <p:cNvSpPr/>
          <p:nvPr/>
        </p:nvSpPr>
        <p:spPr>
          <a:xfrm>
            <a:off x="5766912" y="1344119"/>
            <a:ext cx="1953738" cy="461660"/>
          </a:xfrm>
          <a:prstGeom prst="roundRect">
            <a:avLst/>
          </a:prstGeom>
          <a:solidFill>
            <a:srgbClr val="AA0000"/>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p>
            <a:pPr algn="ctr">
              <a:lnSpc>
                <a:spcPct val="120000"/>
              </a:lnSpc>
            </a:pPr>
            <a:endParaRPr lang="en-US" altLang="zh-CN" b="1" i="1" u="sng" dirty="0"/>
          </a:p>
        </p:txBody>
      </p:sp>
      <p:sp>
        <p:nvSpPr>
          <p:cNvPr id="28" name="TextBox 11"/>
          <p:cNvSpPr txBox="1"/>
          <p:nvPr/>
        </p:nvSpPr>
        <p:spPr>
          <a:xfrm>
            <a:off x="1827989" y="1369949"/>
            <a:ext cx="1210588" cy="338554"/>
          </a:xfrm>
          <a:prstGeom prst="rect">
            <a:avLst/>
          </a:prstGeom>
          <a:noFill/>
        </p:spPr>
        <p:txBody>
          <a:bodyPr wrap="none">
            <a:spAutoFit/>
          </a:bodyPr>
          <a:lstStyle/>
          <a:p>
            <a:pPr lvl="0" algn="ctr">
              <a:defRPr/>
            </a:pPr>
            <a:r>
              <a:rPr lang="zh-CN" altLang="en-US" sz="1600" dirty="0">
                <a:solidFill>
                  <a:schemeClr val="bg1"/>
                </a:solidFill>
                <a:latin typeface="微软雅黑" panose="020B0503020204020204" pitchFamily="34" charset="-122"/>
                <a:ea typeface="微软雅黑" panose="020B0503020204020204" pitchFamily="34" charset="-122"/>
              </a:rPr>
              <a:t>共同点用词</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9" name="TextBox 13"/>
          <p:cNvSpPr txBox="1"/>
          <p:nvPr/>
        </p:nvSpPr>
        <p:spPr>
          <a:xfrm>
            <a:off x="3931656" y="1230898"/>
            <a:ext cx="1210588" cy="338554"/>
          </a:xfrm>
          <a:prstGeom prst="rect">
            <a:avLst/>
          </a:prstGeom>
          <a:noFill/>
        </p:spPr>
        <p:txBody>
          <a:bodyPr wrap="none">
            <a:spAutoFit/>
          </a:bodyPr>
          <a:lstStyle/>
          <a:p>
            <a:pPr lvl="0" algn="ctr">
              <a:defRPr/>
            </a:pPr>
            <a:r>
              <a:rPr lang="zh-CN" altLang="en-US" sz="1600" dirty="0">
                <a:solidFill>
                  <a:schemeClr val="bg1"/>
                </a:solidFill>
                <a:latin typeface="微软雅黑" panose="020B0503020204020204" pitchFamily="34" charset="-122"/>
                <a:ea typeface="微软雅黑" panose="020B0503020204020204" pitchFamily="34" charset="-122"/>
              </a:rPr>
              <a:t>共同点语调</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0" name="TextBox 13"/>
          <p:cNvSpPr txBox="1"/>
          <p:nvPr/>
        </p:nvSpPr>
        <p:spPr>
          <a:xfrm>
            <a:off x="6138487" y="1377470"/>
            <a:ext cx="1210588" cy="338554"/>
          </a:xfrm>
          <a:prstGeom prst="rect">
            <a:avLst/>
          </a:prstGeom>
          <a:noFill/>
        </p:spPr>
        <p:txBody>
          <a:bodyPr wrap="none">
            <a:spAutoFit/>
          </a:bodyPr>
          <a:lstStyle/>
          <a:p>
            <a:pPr algn="ctr"/>
            <a:r>
              <a:rPr kumimoji="1"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共同点动作</a:t>
            </a:r>
            <a:endParaRPr kumimoji="1"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1" name="TextBox 9"/>
          <p:cNvSpPr txBox="1"/>
          <p:nvPr/>
        </p:nvSpPr>
        <p:spPr>
          <a:xfrm>
            <a:off x="1524509" y="2057700"/>
            <a:ext cx="1751419" cy="1661993"/>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l" fontAlgn="base">
              <a:spcBef>
                <a:spcPct val="0"/>
              </a:spcBef>
              <a:spcAft>
                <a:spcPct val="0"/>
              </a:spcAft>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“那么我们就同意”</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我同意你的观点”</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让我们看一下，我们对哪几点达成了同意”</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lvl="0" algn="l" fontAlgn="base">
              <a:spcBef>
                <a:spcPct val="0"/>
              </a:spcBef>
              <a:spcAft>
                <a:spcPct val="0"/>
              </a:spcAft>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“这更象”</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想象一下”</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我看见我们正在”</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TextBox 10"/>
          <p:cNvSpPr txBox="1"/>
          <p:nvPr/>
        </p:nvSpPr>
        <p:spPr>
          <a:xfrm>
            <a:off x="3927281" y="2354145"/>
            <a:ext cx="1723396" cy="83099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fontAlgn="base">
              <a:spcBef>
                <a:spcPct val="0"/>
              </a:spcBef>
              <a:spcAft>
                <a:spcPct val="0"/>
              </a:spcAft>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积极的</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lvl="0" fontAlgn="base">
              <a:spcBef>
                <a:spcPct val="0"/>
              </a:spcBef>
              <a:spcAft>
                <a:spcPct val="0"/>
              </a:spcAft>
              <a:defRPr/>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热情</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的</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lvl="0" fontAlgn="base">
              <a:spcBef>
                <a:spcPct val="0"/>
              </a:spcBef>
              <a:spcAft>
                <a:spcPct val="0"/>
              </a:spcAft>
              <a:defRPr/>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令人</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发生兴趣的</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TextBox 10"/>
          <p:cNvSpPr txBox="1"/>
          <p:nvPr/>
        </p:nvSpPr>
        <p:spPr>
          <a:xfrm>
            <a:off x="6203397" y="2545450"/>
            <a:ext cx="1429544" cy="244362"/>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fontAlgn="base">
              <a:spcBef>
                <a:spcPct val="0"/>
              </a:spcBef>
              <a:spcAft>
                <a:spcPct val="0"/>
              </a:spcAft>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生动的、活泼的</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ppt_x</p:attrName>
                                        </p:attrNameLst>
                                      </p:cBhvr>
                                      <p:tavLst>
                                        <p:tav tm="0">
                                          <p:val>
                                            <p:strVal val="#ppt_x-#ppt_w*1.125000"/>
                                          </p:val>
                                        </p:tav>
                                        <p:tav tm="100000">
                                          <p:val>
                                            <p:strVal val="#ppt_x"/>
                                          </p:val>
                                        </p:tav>
                                      </p:tavLst>
                                    </p:anim>
                                    <p:animEffect transition="in" filter="wipe(right)">
                                      <p:cBhvr>
                                        <p:cTn id="15" dur="500"/>
                                        <p:tgtEl>
                                          <p:spTgt spid="14"/>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fltVal val="0"/>
                                          </p:val>
                                        </p:tav>
                                        <p:tav tm="100000">
                                          <p:val>
                                            <p:strVal val="#ppt_h"/>
                                          </p:val>
                                        </p:tav>
                                      </p:tavLst>
                                    </p:anim>
                                    <p:animEffect transition="in" filter="fade">
                                      <p:cBhvr>
                                        <p:cTn id="52" dur="500"/>
                                        <p:tgtEl>
                                          <p:spTgt spid="30"/>
                                        </p:tgtEl>
                                      </p:cBhvr>
                                    </p:animEffect>
                                  </p:childTnLst>
                                </p:cTn>
                              </p:par>
                            </p:childTnLst>
                          </p:cTn>
                        </p:par>
                        <p:par>
                          <p:cTn id="53" fill="hold">
                            <p:stCondLst>
                              <p:cond delay="3000"/>
                            </p:stCondLst>
                            <p:childTnLst>
                              <p:par>
                                <p:cTn id="54" presetID="22" presetClass="entr" presetSubtype="1"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up)">
                                      <p:cBhvr>
                                        <p:cTn id="56" dur="500"/>
                                        <p:tgtEl>
                                          <p:spTgt spid="31"/>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up)">
                                      <p:cBhvr>
                                        <p:cTn id="60" dur="500"/>
                                        <p:tgtEl>
                                          <p:spTgt spid="32"/>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animBg="1"/>
      <p:bldP spid="23" grpId="0" animBg="1"/>
      <p:bldP spid="24" grpId="0" animBg="1"/>
      <p:bldP spid="25" grpId="0" animBg="1"/>
      <p:bldP spid="26" grpId="0" animBg="1"/>
      <p:bldP spid="27" grpId="0" animBg="1"/>
      <p:bldP spid="28" grpId="0"/>
      <p:bldP spid="29" grpId="0"/>
      <p:bldP spid="30" grpId="0"/>
      <p:bldP spid="31" grpId="0"/>
      <p:bldP spid="32"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89" y="-22622"/>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2136764"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4" name="TextBox 1"/>
          <p:cNvSpPr txBox="1"/>
          <p:nvPr/>
        </p:nvSpPr>
        <p:spPr>
          <a:xfrm>
            <a:off x="2684376" y="285450"/>
            <a:ext cx="3744416" cy="396134"/>
          </a:xfrm>
          <a:prstGeom prst="rect">
            <a:avLst/>
          </a:prstGeom>
          <a:noFill/>
        </p:spPr>
        <p:txBody>
          <a:bodyPr wrap="square" rtlCol="0">
            <a:spAutoFit/>
          </a:bodyPr>
          <a:lstStyle/>
          <a:p>
            <a:pPr algn="ctr" defTabSz="431800">
              <a:lnSpc>
                <a:spcPct val="120000"/>
              </a:lnSpc>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倾听的层次</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5" name="直接连接符 14"/>
          <p:cNvCxnSpPr/>
          <p:nvPr/>
        </p:nvCxnSpPr>
        <p:spPr>
          <a:xfrm flipH="1">
            <a:off x="5512448"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5054600" y="2486515"/>
            <a:ext cx="1732745" cy="652486"/>
          </a:xfrm>
          <a:prstGeom prst="rect">
            <a:avLst/>
          </a:prstGeom>
          <a:noFill/>
        </p:spPr>
        <p:txBody>
          <a:bodyPr wrap="square">
            <a:spAutoFit/>
          </a:bodyPr>
          <a:lstStyle/>
          <a:p>
            <a:pPr algn="just" defTabSz="685800" fontAlgn="base">
              <a:lnSpc>
                <a:spcPct val="130000"/>
              </a:lnSpc>
              <a:spcBef>
                <a:spcPct val="0"/>
              </a:spcBef>
              <a:spcAft>
                <a:spcPct val="0"/>
              </a:spcAft>
              <a:defRPr/>
            </a:pPr>
            <a:r>
              <a:rPr lang="zh-CN" altLang="en-US" sz="1400" dirty="0">
                <a:solidFill>
                  <a:schemeClr val="bg1"/>
                </a:solidFill>
                <a:latin typeface="等线" panose="02010600030101010101" pitchFamily="2" charset="-122"/>
                <a:ea typeface="等线" panose="02010600030101010101" pitchFamily="2" charset="-122"/>
              </a:rPr>
              <a:t>尽最大的努力征求别人意见</a:t>
            </a:r>
            <a:endParaRPr lang="zh-CN" altLang="en-US" sz="1400" dirty="0">
              <a:solidFill>
                <a:schemeClr val="bg1"/>
              </a:solidFill>
              <a:latin typeface="等线" panose="02010600030101010101" pitchFamily="2" charset="-122"/>
              <a:ea typeface="等线" panose="02010600030101010101" pitchFamily="2" charset="-122"/>
            </a:endParaRPr>
          </a:p>
        </p:txBody>
      </p:sp>
      <p:sp>
        <p:nvSpPr>
          <p:cNvPr id="43" name="矩形 42"/>
          <p:cNvSpPr/>
          <p:nvPr/>
        </p:nvSpPr>
        <p:spPr>
          <a:xfrm>
            <a:off x="2279019" y="2469281"/>
            <a:ext cx="1693306" cy="652486"/>
          </a:xfrm>
          <a:prstGeom prst="rect">
            <a:avLst/>
          </a:prstGeom>
          <a:noFill/>
        </p:spPr>
        <p:txBody>
          <a:bodyPr wrap="square">
            <a:spAutoFit/>
          </a:bodyPr>
          <a:lstStyle/>
          <a:p>
            <a:pPr algn="r" defTabSz="685800" fontAlgn="base">
              <a:lnSpc>
                <a:spcPct val="130000"/>
              </a:lnSpc>
              <a:spcBef>
                <a:spcPct val="0"/>
              </a:spcBef>
              <a:spcAft>
                <a:spcPct val="0"/>
              </a:spcAft>
              <a:defRPr/>
            </a:pPr>
            <a:r>
              <a:rPr lang="zh-CN" altLang="en-US" sz="1400" dirty="0">
                <a:solidFill>
                  <a:schemeClr val="bg1"/>
                </a:solidFill>
                <a:latin typeface="等线" panose="02010600030101010101" pitchFamily="2" charset="-122"/>
                <a:ea typeface="等线" panose="02010600030101010101" pitchFamily="2" charset="-122"/>
              </a:rPr>
              <a:t>对自己和自己的能力充满信心</a:t>
            </a:r>
            <a:endParaRPr lang="zh-CN" altLang="en-US" sz="1400" dirty="0">
              <a:solidFill>
                <a:schemeClr val="bg1"/>
              </a:solidFill>
              <a:latin typeface="等线" panose="02010600030101010101" pitchFamily="2" charset="-122"/>
              <a:ea typeface="等线" panose="02010600030101010101" pitchFamily="2" charset="-122"/>
            </a:endParaRPr>
          </a:p>
        </p:txBody>
      </p:sp>
      <p:sp>
        <p:nvSpPr>
          <p:cNvPr id="44" name="矩形 43"/>
          <p:cNvSpPr/>
          <p:nvPr/>
        </p:nvSpPr>
        <p:spPr>
          <a:xfrm>
            <a:off x="2475955" y="2066824"/>
            <a:ext cx="1689039" cy="369332"/>
          </a:xfrm>
          <a:prstGeom prst="rect">
            <a:avLst/>
          </a:prstGeom>
        </p:spPr>
        <p:txBody>
          <a:bodyPr wrap="square">
            <a:spAutoFit/>
          </a:bodyPr>
          <a:lstStyle/>
          <a:p>
            <a:pPr algn="ctr" defTabSz="685800" fontAlgn="base">
              <a:spcBef>
                <a:spcPct val="0"/>
              </a:spcBef>
              <a:spcAft>
                <a:spcPct val="0"/>
              </a:spcAft>
              <a:defRPr/>
            </a:pPr>
            <a:r>
              <a:rPr lang="zh-CN" altLang="en-US" b="1" dirty="0">
                <a:solidFill>
                  <a:srgbClr val="AA0000"/>
                </a:solidFill>
                <a:latin typeface="字体视界-简圆体" panose="02010601030101010101" pitchFamily="2" charset="-122"/>
                <a:ea typeface="字体视界-简圆体" panose="02010601030101010101" pitchFamily="2" charset="-122"/>
              </a:rPr>
              <a:t>自信的定义</a:t>
            </a:r>
            <a:endParaRPr lang="zh-CN" altLang="en-US" b="1" dirty="0">
              <a:solidFill>
                <a:srgbClr val="AA0000"/>
              </a:solidFill>
              <a:latin typeface="字体视界-简圆体" panose="02010601030101010101" pitchFamily="2" charset="-122"/>
              <a:ea typeface="字体视界-简圆体" panose="02010601030101010101" pitchFamily="2" charset="-122"/>
            </a:endParaRPr>
          </a:p>
        </p:txBody>
      </p:sp>
      <p:sp>
        <p:nvSpPr>
          <p:cNvPr id="45" name="矩形 44"/>
          <p:cNvSpPr/>
          <p:nvPr/>
        </p:nvSpPr>
        <p:spPr>
          <a:xfrm>
            <a:off x="5094648" y="2066824"/>
            <a:ext cx="2031326" cy="369332"/>
          </a:xfrm>
          <a:prstGeom prst="rect">
            <a:avLst/>
          </a:prstGeom>
        </p:spPr>
        <p:txBody>
          <a:bodyPr wrap="none">
            <a:spAutoFit/>
          </a:bodyPr>
          <a:lstStyle/>
          <a:p>
            <a:pPr algn="ctr" defTabSz="685800" fontAlgn="base">
              <a:spcBef>
                <a:spcPct val="0"/>
              </a:spcBef>
              <a:spcAft>
                <a:spcPct val="0"/>
              </a:spcAft>
              <a:defRPr/>
            </a:pPr>
            <a:r>
              <a:rPr lang="zh-CN" altLang="en-US" b="1" dirty="0">
                <a:solidFill>
                  <a:srgbClr val="AA0000"/>
                </a:solidFill>
                <a:latin typeface="字体视界-简圆体" panose="02010601030101010101" pitchFamily="2" charset="-122"/>
                <a:ea typeface="字体视界-简圆体" panose="02010601030101010101" pitchFamily="2" charset="-122"/>
              </a:rPr>
              <a:t>怎样才能坚定自信</a:t>
            </a:r>
            <a:endParaRPr lang="zh-CN" altLang="en-US" b="1" dirty="0">
              <a:solidFill>
                <a:srgbClr val="AA0000"/>
              </a:solidFill>
              <a:latin typeface="字体视界-简圆体" panose="02010601030101010101" pitchFamily="2" charset="-122"/>
              <a:ea typeface="字体视界-简圆体" panose="02010601030101010101" pitchFamily="2" charset="-122"/>
            </a:endParaRPr>
          </a:p>
        </p:txBody>
      </p:sp>
      <p:sp>
        <p:nvSpPr>
          <p:cNvPr id="46" name="弧形 45"/>
          <p:cNvSpPr/>
          <p:nvPr/>
        </p:nvSpPr>
        <p:spPr>
          <a:xfrm>
            <a:off x="2519125" y="1491630"/>
            <a:ext cx="2382854" cy="2382854"/>
          </a:xfrm>
          <a:prstGeom prst="arc">
            <a:avLst>
              <a:gd name="adj1" fmla="val 16254506"/>
              <a:gd name="adj2" fmla="val 6345775"/>
            </a:avLst>
          </a:prstGeom>
          <a:ln w="25400">
            <a:gradFill>
              <a:gsLst>
                <a:gs pos="51000">
                  <a:schemeClr val="bg1"/>
                </a:gs>
                <a:gs pos="0">
                  <a:srgbClr val="112240">
                    <a:alpha val="88000"/>
                  </a:srgbClr>
                </a:gs>
                <a:gs pos="100000">
                  <a:srgbClr val="112240">
                    <a:alpha val="83000"/>
                  </a:srgb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zh-CN" altLang="en-US" sz="1350">
              <a:solidFill>
                <a:schemeClr val="bg1"/>
              </a:solidFill>
              <a:latin typeface="等线" panose="02010600030101010101" pitchFamily="2" charset="-122"/>
              <a:ea typeface="等线" panose="02010600030101010101" pitchFamily="2" charset="-122"/>
            </a:endParaRPr>
          </a:p>
        </p:txBody>
      </p:sp>
      <p:sp>
        <p:nvSpPr>
          <p:cNvPr id="47" name="弧形 46"/>
          <p:cNvSpPr/>
          <p:nvPr/>
        </p:nvSpPr>
        <p:spPr>
          <a:xfrm flipH="1">
            <a:off x="4219935" y="1491630"/>
            <a:ext cx="2382854" cy="2382854"/>
          </a:xfrm>
          <a:prstGeom prst="arc">
            <a:avLst>
              <a:gd name="adj1" fmla="val 16200000"/>
              <a:gd name="adj2" fmla="val 5658395"/>
            </a:avLst>
          </a:prstGeom>
          <a:ln w="25400">
            <a:gradFill>
              <a:gsLst>
                <a:gs pos="0">
                  <a:srgbClr val="112240">
                    <a:alpha val="50000"/>
                  </a:srgbClr>
                </a:gs>
                <a:gs pos="55000">
                  <a:schemeClr val="bg1"/>
                </a:gs>
                <a:gs pos="100000">
                  <a:srgbClr val="112240">
                    <a:alpha val="45000"/>
                  </a:srgb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zh-CN" altLang="en-US" sz="1350">
              <a:solidFill>
                <a:schemeClr val="bg1"/>
              </a:solidFill>
              <a:latin typeface="等线" panose="02010600030101010101" pitchFamily="2" charset="-122"/>
              <a:ea typeface="等线"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ppt_x</p:attrName>
                                        </p:attrNameLst>
                                      </p:cBhvr>
                                      <p:tavLst>
                                        <p:tav tm="0">
                                          <p:val>
                                            <p:strVal val="#ppt_x-#ppt_w*1.125000"/>
                                          </p:val>
                                        </p:tav>
                                        <p:tav tm="100000">
                                          <p:val>
                                            <p:strVal val="#ppt_x"/>
                                          </p:val>
                                        </p:tav>
                                      </p:tavLst>
                                    </p:anim>
                                    <p:animEffect transition="in" filter="wipe(right)">
                                      <p:cBhvr>
                                        <p:cTn id="15" dur="500"/>
                                        <p:tgtEl>
                                          <p:spTgt spid="14"/>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up)">
                                      <p:cBhvr>
                                        <p:cTn id="19" dur="500"/>
                                        <p:tgtEl>
                                          <p:spTgt spid="46"/>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up)">
                                      <p:cBhvr>
                                        <p:cTn id="22" dur="500"/>
                                        <p:tgtEl>
                                          <p:spTgt spid="47"/>
                                        </p:tgtEl>
                                      </p:cBhvr>
                                    </p:animEffect>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500" fill="hold"/>
                                        <p:tgtEl>
                                          <p:spTgt spid="43"/>
                                        </p:tgtEl>
                                        <p:attrNameLst>
                                          <p:attrName>ppt_x</p:attrName>
                                        </p:attrNameLst>
                                      </p:cBhvr>
                                      <p:tavLst>
                                        <p:tav tm="0">
                                          <p:val>
                                            <p:strVal val="#ppt_x"/>
                                          </p:val>
                                        </p:tav>
                                        <p:tav tm="100000">
                                          <p:val>
                                            <p:strVal val="#ppt_x"/>
                                          </p:val>
                                        </p:tav>
                                      </p:tavLst>
                                    </p:anim>
                                    <p:anim calcmode="lin" valueType="num">
                                      <p:cBhvr additive="base">
                                        <p:cTn id="27" dur="500" fill="hold"/>
                                        <p:tgtEl>
                                          <p:spTgt spid="4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fill="hold"/>
                                        <p:tgtEl>
                                          <p:spTgt spid="44"/>
                                        </p:tgtEl>
                                        <p:attrNameLst>
                                          <p:attrName>ppt_x</p:attrName>
                                        </p:attrNameLst>
                                      </p:cBhvr>
                                      <p:tavLst>
                                        <p:tav tm="0">
                                          <p:val>
                                            <p:strVal val="#ppt_x"/>
                                          </p:val>
                                        </p:tav>
                                        <p:tav tm="100000">
                                          <p:val>
                                            <p:strVal val="#ppt_x"/>
                                          </p:val>
                                        </p:tav>
                                      </p:tavLst>
                                    </p:anim>
                                    <p:anim calcmode="lin" valueType="num">
                                      <p:cBhvr additive="base">
                                        <p:cTn id="31" dur="500" fill="hold"/>
                                        <p:tgtEl>
                                          <p:spTgt spid="4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ppt_x"/>
                                          </p:val>
                                        </p:tav>
                                        <p:tav tm="100000">
                                          <p:val>
                                            <p:strVal val="#ppt_x"/>
                                          </p:val>
                                        </p:tav>
                                      </p:tavLst>
                                    </p:anim>
                                    <p:anim calcmode="lin" valueType="num">
                                      <p:cBhvr additive="base">
                                        <p:cTn id="35" dur="500" fill="hold"/>
                                        <p:tgtEl>
                                          <p:spTgt spid="4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fill="hold"/>
                                        <p:tgtEl>
                                          <p:spTgt spid="45"/>
                                        </p:tgtEl>
                                        <p:attrNameLst>
                                          <p:attrName>ppt_x</p:attrName>
                                        </p:attrNameLst>
                                      </p:cBhvr>
                                      <p:tavLst>
                                        <p:tav tm="0">
                                          <p:val>
                                            <p:strVal val="#ppt_x"/>
                                          </p:val>
                                        </p:tav>
                                        <p:tav tm="100000">
                                          <p:val>
                                            <p:strVal val="#ppt_x"/>
                                          </p:val>
                                        </p:tav>
                                      </p:tavLst>
                                    </p:anim>
                                    <p:anim calcmode="lin" valueType="num">
                                      <p:cBhvr additive="base">
                                        <p:cTn id="3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2" grpId="0"/>
      <p:bldP spid="43"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89" y="-22622"/>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2136764"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4" name="TextBox 1"/>
          <p:cNvSpPr txBox="1"/>
          <p:nvPr/>
        </p:nvSpPr>
        <p:spPr>
          <a:xfrm>
            <a:off x="2684376" y="285450"/>
            <a:ext cx="3744416" cy="396134"/>
          </a:xfrm>
          <a:prstGeom prst="rect">
            <a:avLst/>
          </a:prstGeom>
          <a:noFill/>
        </p:spPr>
        <p:txBody>
          <a:bodyPr wrap="square" rtlCol="0">
            <a:spAutoFit/>
          </a:bodyPr>
          <a:lstStyle/>
          <a:p>
            <a:pPr algn="ctr" defTabSz="431800">
              <a:lnSpc>
                <a:spcPct val="120000"/>
              </a:lnSpc>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倾听的层次</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5" name="直接连接符 14"/>
          <p:cNvCxnSpPr/>
          <p:nvPr/>
        </p:nvCxnSpPr>
        <p:spPr>
          <a:xfrm flipH="1">
            <a:off x="5512448"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710806" y="836349"/>
            <a:ext cx="1744664" cy="409658"/>
          </a:xfrm>
          <a:prstGeom prst="roundRect">
            <a:avLst>
              <a:gd name="adj" fmla="val 50000"/>
            </a:avLst>
          </a:prstGeom>
          <a:solidFill>
            <a:srgbClr val="A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 Box 3"/>
          <p:cNvSpPr txBox="1">
            <a:spLocks noChangeArrowheads="1"/>
          </p:cNvSpPr>
          <p:nvPr/>
        </p:nvSpPr>
        <p:spPr bwMode="auto">
          <a:xfrm>
            <a:off x="1092649" y="1601619"/>
            <a:ext cx="7151759" cy="1028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kumimoji="1"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人们总是不断观察和评论你所做的工作和工作方法。被别人议论可能会使你感到不适，但如果你知道别人对你的评价是肯定的就会信心大增。别害怕听到顾客、老板、上级、同事和供应商的反馈意见。一旦收到反馈意见，就按照你已获得信息采取行动。和寻求别人的支持有所不同，这时你在利用他们有根据的、批评性的建议来提高自己的工作成绩，因此自我感觉更好。</a:t>
            </a:r>
            <a:endParaRPr kumimoji="1"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 name="Text Box 4"/>
          <p:cNvSpPr txBox="1">
            <a:spLocks noChangeArrowheads="1"/>
          </p:cNvSpPr>
          <p:nvPr/>
        </p:nvSpPr>
        <p:spPr bwMode="auto">
          <a:xfrm>
            <a:off x="710806" y="833445"/>
            <a:ext cx="1589043" cy="40011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sz="2000" b="1" dirty="0">
                <a:solidFill>
                  <a:schemeClr val="bg1"/>
                </a:solidFill>
                <a:latin typeface="Impact" panose="020B0806030902050204" pitchFamily="34" charset="0"/>
                <a:ea typeface="微软雅黑" panose="020B0503020204020204" pitchFamily="34" charset="-122"/>
                <a:sym typeface="Impact" panose="020B0806030902050204" pitchFamily="34" charset="0"/>
              </a:rPr>
              <a:t>征求意见</a:t>
            </a:r>
            <a:endParaRPr kumimoji="1" lang="zh-CN" altLang="en-US" sz="2000" b="1"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 name="文本框 11"/>
          <p:cNvSpPr txBox="1"/>
          <p:nvPr/>
        </p:nvSpPr>
        <p:spPr>
          <a:xfrm>
            <a:off x="-13444" y="1218077"/>
            <a:ext cx="1239552" cy="1323439"/>
          </a:xfrm>
          <a:prstGeom prst="rect">
            <a:avLst/>
          </a:prstGeom>
          <a:noFill/>
        </p:spPr>
        <p:txBody>
          <a:bodyPr wrap="square" rtlCol="0">
            <a:spAutoFit/>
          </a:bodyPr>
          <a:lstStyle/>
          <a:p>
            <a:r>
              <a:rPr lang="zh-CN" altLang="en-US" sz="8000" dirty="0" smtClean="0">
                <a:solidFill>
                  <a:schemeClr val="bg1">
                    <a:alpha val="44000"/>
                  </a:schemeClr>
                </a:solidFill>
                <a:latin typeface="等线" panose="02010600030101010101" pitchFamily="2" charset="-122"/>
                <a:ea typeface="等线" panose="02010600030101010101" pitchFamily="2" charset="-122"/>
              </a:rPr>
              <a:t>“</a:t>
            </a:r>
            <a:endParaRPr lang="zh-CN" altLang="en-US" sz="8000" dirty="0">
              <a:solidFill>
                <a:schemeClr val="bg1">
                  <a:alpha val="44000"/>
                </a:schemeClr>
              </a:solidFill>
              <a:latin typeface="等线" panose="02010600030101010101" pitchFamily="2" charset="-122"/>
              <a:ea typeface="等线" panose="02010600030101010101" pitchFamily="2" charset="-122"/>
            </a:endParaRPr>
          </a:p>
        </p:txBody>
      </p:sp>
      <p:sp>
        <p:nvSpPr>
          <p:cNvPr id="13" name="矩形 12"/>
          <p:cNvSpPr/>
          <p:nvPr/>
        </p:nvSpPr>
        <p:spPr>
          <a:xfrm>
            <a:off x="1092649" y="2712732"/>
            <a:ext cx="5418348" cy="750205"/>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500" b="1" dirty="0">
                <a:solidFill>
                  <a:srgbClr val="AA0000"/>
                </a:solidFill>
                <a:latin typeface="微软雅黑" panose="020B0503020204020204" pitchFamily="34" charset="-122"/>
                <a:ea typeface="微软雅黑" panose="020B0503020204020204" pitchFamily="34" charset="-122"/>
              </a:rPr>
              <a:t>询问你的上级</a:t>
            </a:r>
            <a:endParaRPr lang="zh-CN" altLang="en-US" sz="1500" b="1" dirty="0">
              <a:solidFill>
                <a:srgbClr val="AA0000"/>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我的工作进展如何？我有没有培养能让自己得到提升的能力？</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092649" y="3481608"/>
            <a:ext cx="5418348" cy="750205"/>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500" b="1" dirty="0">
                <a:solidFill>
                  <a:srgbClr val="AA0000"/>
                </a:solidFill>
                <a:latin typeface="微软雅黑" panose="020B0503020204020204" pitchFamily="34" charset="-122"/>
                <a:ea typeface="微软雅黑" panose="020B0503020204020204" pitchFamily="34" charset="-122"/>
              </a:rPr>
              <a:t>询问你的同事</a:t>
            </a:r>
            <a:endParaRPr lang="zh-CN" altLang="en-US" sz="1500" b="1" dirty="0">
              <a:solidFill>
                <a:srgbClr val="AA0000"/>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我有没有协助你把工作做得更好？我是不是小组中有效的一员？</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1092649" y="4250485"/>
            <a:ext cx="5418348" cy="750205"/>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500" b="1" dirty="0">
                <a:solidFill>
                  <a:srgbClr val="AA0000"/>
                </a:solidFill>
                <a:latin typeface="微软雅黑" panose="020B0503020204020204" pitchFamily="34" charset="-122"/>
                <a:ea typeface="微软雅黑" panose="020B0503020204020204" pitchFamily="34" charset="-122"/>
              </a:rPr>
              <a:t>询问你的下属</a:t>
            </a:r>
            <a:endParaRPr lang="zh-CN" altLang="en-US" sz="1500" b="1" dirty="0">
              <a:solidFill>
                <a:srgbClr val="AA0000"/>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我有没有为你提供所需要的支持？我能不能做些别的事来帮助你？</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ppt_x</p:attrName>
                                        </p:attrNameLst>
                                      </p:cBhvr>
                                      <p:tavLst>
                                        <p:tav tm="0">
                                          <p:val>
                                            <p:strVal val="#ppt_x-#ppt_w*1.125000"/>
                                          </p:val>
                                        </p:tav>
                                        <p:tav tm="100000">
                                          <p:val>
                                            <p:strVal val="#ppt_x"/>
                                          </p:val>
                                        </p:tav>
                                      </p:tavLst>
                                    </p:anim>
                                    <p:animEffect transition="in" filter="wipe(right)">
                                      <p:cBhvr>
                                        <p:cTn id="15" dur="500"/>
                                        <p:tgtEl>
                                          <p:spTgt spid="14"/>
                                        </p:tgtEl>
                                      </p:cBhvr>
                                    </p:animEffect>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2500"/>
                            </p:stCondLst>
                            <p:childTnLst>
                              <p:par>
                                <p:cTn id="36" presetID="22" presetClass="entr" presetSubtype="8" fill="hold" grpId="0" nodeType="afterEffect">
                                  <p:stCondLst>
                                    <p:cond delay="0"/>
                                  </p:stCondLst>
                                  <p:iterate type="wd">
                                    <p:tmPct val="10000"/>
                                  </p:iterate>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P spid="9" grpId="0"/>
      <p:bldP spid="11" grpId="0"/>
      <p:bldP spid="12" grpId="0"/>
      <p:bldP spid="13"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89" y="-22622"/>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2136764"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4" name="TextBox 1"/>
          <p:cNvSpPr txBox="1"/>
          <p:nvPr/>
        </p:nvSpPr>
        <p:spPr>
          <a:xfrm>
            <a:off x="2684376" y="285450"/>
            <a:ext cx="3744416" cy="396134"/>
          </a:xfrm>
          <a:prstGeom prst="rect">
            <a:avLst/>
          </a:prstGeom>
          <a:noFill/>
        </p:spPr>
        <p:txBody>
          <a:bodyPr wrap="square" rtlCol="0">
            <a:spAutoFit/>
          </a:bodyPr>
          <a:lstStyle/>
          <a:p>
            <a:pPr algn="ctr" defTabSz="431800">
              <a:lnSpc>
                <a:spcPct val="120000"/>
              </a:lnSpc>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期望的技巧</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5" name="直接连接符 14"/>
          <p:cNvCxnSpPr/>
          <p:nvPr/>
        </p:nvCxnSpPr>
        <p:spPr>
          <a:xfrm flipH="1">
            <a:off x="5512448"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8" name="十字箭头 5"/>
          <p:cNvSpPr/>
          <p:nvPr/>
        </p:nvSpPr>
        <p:spPr>
          <a:xfrm>
            <a:off x="3496568" y="1496318"/>
            <a:ext cx="2150864" cy="2150864"/>
          </a:xfrm>
          <a:prstGeom prst="quadArrow">
            <a:avLst>
              <a:gd name="adj1" fmla="val 2000"/>
              <a:gd name="adj2" fmla="val 4000"/>
              <a:gd name="adj3" fmla="val 5000"/>
            </a:avLst>
          </a:pr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9" name="组合 8"/>
          <p:cNvGrpSpPr/>
          <p:nvPr/>
        </p:nvGrpSpPr>
        <p:grpSpPr>
          <a:xfrm>
            <a:off x="3636374" y="1636125"/>
            <a:ext cx="1871252" cy="1871251"/>
            <a:chOff x="4848499" y="2181499"/>
            <a:chExt cx="2495002" cy="2495001"/>
          </a:xfrm>
        </p:grpSpPr>
        <p:sp>
          <p:nvSpPr>
            <p:cNvPr id="10" name="任意多边形 7"/>
            <p:cNvSpPr/>
            <p:nvPr/>
          </p:nvSpPr>
          <p:spPr>
            <a:xfrm>
              <a:off x="4848499" y="2181499"/>
              <a:ext cx="1147127" cy="1147127"/>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AA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1726" tIns="161726" rIns="161726" bIns="161726" numCol="1" spcCol="1270" anchor="ctr" anchorCtr="0">
              <a:noAutofit/>
            </a:bodyPr>
            <a:lstStyle/>
            <a:p>
              <a:pPr algn="ctr" defTabSz="925195">
                <a:lnSpc>
                  <a:spcPct val="90000"/>
                </a:lnSpc>
                <a:spcBef>
                  <a:spcPct val="0"/>
                </a:spcBef>
                <a:spcAft>
                  <a:spcPct val="35000"/>
                </a:spcAft>
              </a:pPr>
              <a:endParaRPr lang="zh-CN" altLang="en-US" sz="2100" dirty="0"/>
            </a:p>
          </p:txBody>
        </p:sp>
        <p:sp>
          <p:nvSpPr>
            <p:cNvPr id="11" name="任意多边形 10"/>
            <p:cNvSpPr/>
            <p:nvPr/>
          </p:nvSpPr>
          <p:spPr>
            <a:xfrm>
              <a:off x="4848499" y="3529373"/>
              <a:ext cx="1147127" cy="1147127"/>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AA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1726" tIns="161726" rIns="161726" bIns="161726" numCol="1" spcCol="1270" anchor="ctr" anchorCtr="0">
              <a:noAutofit/>
            </a:bodyPr>
            <a:lstStyle/>
            <a:p>
              <a:pPr algn="ctr" defTabSz="925195">
                <a:lnSpc>
                  <a:spcPct val="90000"/>
                </a:lnSpc>
                <a:spcBef>
                  <a:spcPct val="0"/>
                </a:spcBef>
                <a:spcAft>
                  <a:spcPct val="35000"/>
                </a:spcAft>
              </a:pPr>
              <a:endParaRPr lang="zh-CN" altLang="en-US" sz="2100"/>
            </a:p>
          </p:txBody>
        </p:sp>
        <p:sp>
          <p:nvSpPr>
            <p:cNvPr id="12" name="任意多边形 13"/>
            <p:cNvSpPr/>
            <p:nvPr/>
          </p:nvSpPr>
          <p:spPr>
            <a:xfrm>
              <a:off x="6196374" y="2181499"/>
              <a:ext cx="1147127" cy="1147127"/>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AA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1726" tIns="161726" rIns="161726" bIns="161726" numCol="1" spcCol="1270" anchor="ctr" anchorCtr="0">
              <a:noAutofit/>
            </a:bodyPr>
            <a:lstStyle/>
            <a:p>
              <a:pPr algn="ctr" defTabSz="925195">
                <a:lnSpc>
                  <a:spcPct val="90000"/>
                </a:lnSpc>
                <a:spcBef>
                  <a:spcPct val="0"/>
                </a:spcBef>
                <a:spcAft>
                  <a:spcPct val="35000"/>
                </a:spcAft>
              </a:pPr>
              <a:endParaRPr lang="zh-CN" altLang="en-US" sz="2100"/>
            </a:p>
          </p:txBody>
        </p:sp>
        <p:sp>
          <p:nvSpPr>
            <p:cNvPr id="13" name="任意多边形 16"/>
            <p:cNvSpPr/>
            <p:nvPr/>
          </p:nvSpPr>
          <p:spPr>
            <a:xfrm>
              <a:off x="6196374" y="3529373"/>
              <a:ext cx="1147127" cy="1147127"/>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AA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1726" tIns="161726" rIns="161726" bIns="161726" numCol="1" spcCol="1270" anchor="ctr" anchorCtr="0">
              <a:noAutofit/>
            </a:bodyPr>
            <a:lstStyle/>
            <a:p>
              <a:pPr algn="ctr" defTabSz="925195">
                <a:lnSpc>
                  <a:spcPct val="90000"/>
                </a:lnSpc>
                <a:spcBef>
                  <a:spcPct val="0"/>
                </a:spcBef>
                <a:spcAft>
                  <a:spcPct val="35000"/>
                </a:spcAft>
              </a:pPr>
              <a:endParaRPr lang="zh-CN" altLang="en-US" sz="2100"/>
            </a:p>
          </p:txBody>
        </p:sp>
        <p:sp>
          <p:nvSpPr>
            <p:cNvPr id="16" name="文本框 15"/>
            <p:cNvSpPr txBox="1"/>
            <p:nvPr/>
          </p:nvSpPr>
          <p:spPr>
            <a:xfrm>
              <a:off x="5109210" y="2446020"/>
              <a:ext cx="651510" cy="553997"/>
            </a:xfrm>
            <a:prstGeom prst="rect">
              <a:avLst/>
            </a:prstGeom>
            <a:noFill/>
          </p:spPr>
          <p:txBody>
            <a:bodyPr wrap="square" rtlCol="0">
              <a:spAutoFit/>
            </a:bodyPr>
            <a:lstStyle/>
            <a:p>
              <a:pPr algn="ctr"/>
              <a:r>
                <a:rPr lang="en-US" altLang="zh-CN" sz="2100" b="1" dirty="0">
                  <a:solidFill>
                    <a:schemeClr val="bg1"/>
                  </a:solidFill>
                </a:rPr>
                <a:t>01</a:t>
              </a:r>
              <a:endParaRPr lang="zh-CN" altLang="en-US" sz="2100" b="1" dirty="0">
                <a:solidFill>
                  <a:schemeClr val="bg1"/>
                </a:solidFill>
              </a:endParaRPr>
            </a:p>
          </p:txBody>
        </p:sp>
        <p:sp>
          <p:nvSpPr>
            <p:cNvPr id="17" name="文本框 16"/>
            <p:cNvSpPr txBox="1"/>
            <p:nvPr/>
          </p:nvSpPr>
          <p:spPr>
            <a:xfrm>
              <a:off x="6469380" y="2446020"/>
              <a:ext cx="651510" cy="553997"/>
            </a:xfrm>
            <a:prstGeom prst="rect">
              <a:avLst/>
            </a:prstGeom>
            <a:noFill/>
          </p:spPr>
          <p:txBody>
            <a:bodyPr wrap="square" rtlCol="0">
              <a:spAutoFit/>
            </a:bodyPr>
            <a:lstStyle/>
            <a:p>
              <a:pPr algn="ctr"/>
              <a:r>
                <a:rPr lang="en-US" altLang="zh-CN" sz="2100" b="1">
                  <a:solidFill>
                    <a:schemeClr val="bg1"/>
                  </a:solidFill>
                </a:rPr>
                <a:t>02</a:t>
              </a:r>
              <a:endParaRPr lang="zh-CN" altLang="en-US" sz="2100" b="1">
                <a:solidFill>
                  <a:schemeClr val="bg1"/>
                </a:solidFill>
              </a:endParaRPr>
            </a:p>
          </p:txBody>
        </p:sp>
        <p:sp>
          <p:nvSpPr>
            <p:cNvPr id="18" name="文本框 17"/>
            <p:cNvSpPr txBox="1"/>
            <p:nvPr/>
          </p:nvSpPr>
          <p:spPr>
            <a:xfrm>
              <a:off x="5109210" y="3783329"/>
              <a:ext cx="651510" cy="553997"/>
            </a:xfrm>
            <a:prstGeom prst="rect">
              <a:avLst/>
            </a:prstGeom>
            <a:noFill/>
          </p:spPr>
          <p:txBody>
            <a:bodyPr wrap="square" rtlCol="0">
              <a:spAutoFit/>
            </a:bodyPr>
            <a:lstStyle/>
            <a:p>
              <a:pPr algn="ctr"/>
              <a:r>
                <a:rPr lang="en-US" altLang="zh-CN" sz="2100" b="1">
                  <a:solidFill>
                    <a:schemeClr val="bg1"/>
                  </a:solidFill>
                </a:rPr>
                <a:t>03</a:t>
              </a:r>
              <a:endParaRPr lang="zh-CN" altLang="en-US" sz="2100" b="1">
                <a:solidFill>
                  <a:schemeClr val="bg1"/>
                </a:solidFill>
              </a:endParaRPr>
            </a:p>
          </p:txBody>
        </p:sp>
        <p:sp>
          <p:nvSpPr>
            <p:cNvPr id="19" name="文本框 18"/>
            <p:cNvSpPr txBox="1"/>
            <p:nvPr/>
          </p:nvSpPr>
          <p:spPr>
            <a:xfrm>
              <a:off x="6469380" y="3783329"/>
              <a:ext cx="651510" cy="553997"/>
            </a:xfrm>
            <a:prstGeom prst="rect">
              <a:avLst/>
            </a:prstGeom>
            <a:noFill/>
          </p:spPr>
          <p:txBody>
            <a:bodyPr wrap="square" rtlCol="0">
              <a:spAutoFit/>
            </a:bodyPr>
            <a:lstStyle/>
            <a:p>
              <a:pPr algn="ctr"/>
              <a:r>
                <a:rPr lang="en-US" altLang="zh-CN" sz="2100" b="1">
                  <a:solidFill>
                    <a:schemeClr val="bg1"/>
                  </a:solidFill>
                </a:rPr>
                <a:t>04</a:t>
              </a:r>
              <a:endParaRPr lang="zh-CN" altLang="en-US" sz="2100" b="1">
                <a:solidFill>
                  <a:schemeClr val="bg1"/>
                </a:solidFill>
              </a:endParaRPr>
            </a:p>
          </p:txBody>
        </p:sp>
      </p:grpSp>
      <p:sp>
        <p:nvSpPr>
          <p:cNvPr id="20" name="ïṣḷiḍè"/>
          <p:cNvSpPr/>
          <p:nvPr/>
        </p:nvSpPr>
        <p:spPr bwMode="auto">
          <a:xfrm>
            <a:off x="1031113" y="1871768"/>
            <a:ext cx="2320055" cy="3323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685800" fontAlgn="base">
              <a:lnSpc>
                <a:spcPct val="130000"/>
              </a:lnSpc>
              <a:spcBef>
                <a:spcPct val="0"/>
              </a:spcBef>
              <a:spcAft>
                <a:spcPct val="0"/>
              </a:spcAft>
              <a:defRPr/>
            </a:pPr>
            <a:r>
              <a:rPr lang="zh-CN" altLang="en-US" sz="1200" dirty="0">
                <a:solidFill>
                  <a:schemeClr val="bg1"/>
                </a:solidFill>
                <a:latin typeface="微软雅黑" panose="020B0503020204020204" pitchFamily="34" charset="-122"/>
                <a:ea typeface="微软雅黑" panose="020B0503020204020204" pitchFamily="34" charset="-122"/>
              </a:rPr>
              <a:t>关心知觉度</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2" name="iṡľiḍè"/>
          <p:cNvSpPr/>
          <p:nvPr/>
        </p:nvSpPr>
        <p:spPr bwMode="auto">
          <a:xfrm>
            <a:off x="1031113" y="3106933"/>
            <a:ext cx="2320055" cy="3089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685800" fontAlgn="base">
              <a:lnSpc>
                <a:spcPct val="130000"/>
              </a:lnSpc>
              <a:spcBef>
                <a:spcPct val="0"/>
              </a:spcBef>
              <a:spcAft>
                <a:spcPct val="0"/>
              </a:spcAft>
              <a:defRPr/>
            </a:pPr>
            <a:r>
              <a:rPr lang="zh-CN" altLang="en-US" sz="1200" dirty="0">
                <a:solidFill>
                  <a:schemeClr val="bg1"/>
                </a:solidFill>
                <a:latin typeface="微软雅黑" panose="020B0503020204020204" pitchFamily="34" charset="-122"/>
                <a:ea typeface="微软雅黑" panose="020B0503020204020204" pitchFamily="34" charset="-122"/>
              </a:rPr>
              <a:t>注重被期望的行为</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4" name="îS1îḋè"/>
          <p:cNvSpPr/>
          <p:nvPr/>
        </p:nvSpPr>
        <p:spPr bwMode="auto">
          <a:xfrm>
            <a:off x="5813891" y="1726324"/>
            <a:ext cx="1926461" cy="8125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defTabSz="685800" fontAlgn="base">
              <a:lnSpc>
                <a:spcPct val="130000"/>
              </a:lnSpc>
              <a:spcBef>
                <a:spcPct val="0"/>
              </a:spcBef>
              <a:spcAft>
                <a:spcPct val="0"/>
              </a:spcAft>
              <a:defRPr/>
            </a:pPr>
            <a:r>
              <a:rPr lang="zh-CN" altLang="en-US" sz="1200" dirty="0">
                <a:solidFill>
                  <a:schemeClr val="bg1"/>
                </a:solidFill>
                <a:latin typeface="微软雅黑" panose="020B0503020204020204" pitchFamily="34" charset="-122"/>
                <a:ea typeface="微软雅黑" panose="020B0503020204020204" pitchFamily="34" charset="-122"/>
              </a:rPr>
              <a:t>应该知道为什么某些结果对员工有吸引力，而另一些结果则无吸引力</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 name="ïṩlíḋé"/>
          <p:cNvSpPr/>
          <p:nvPr/>
        </p:nvSpPr>
        <p:spPr bwMode="auto">
          <a:xfrm>
            <a:off x="5813891" y="2978465"/>
            <a:ext cx="1926461" cy="8125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defTabSz="685800" fontAlgn="base">
              <a:lnSpc>
                <a:spcPct val="130000"/>
              </a:lnSpc>
              <a:spcBef>
                <a:spcPct val="0"/>
              </a:spcBef>
              <a:spcAft>
                <a:spcPct val="0"/>
              </a:spcAft>
              <a:defRPr/>
            </a:pPr>
            <a:r>
              <a:rPr lang="zh-CN" altLang="en-US" sz="1200" dirty="0">
                <a:solidFill>
                  <a:schemeClr val="bg1"/>
                </a:solidFill>
                <a:latin typeface="微软雅黑" panose="020B0503020204020204" pitchFamily="34" charset="-122"/>
                <a:ea typeface="微软雅黑" panose="020B0503020204020204" pitchFamily="34" charset="-122"/>
              </a:rPr>
              <a:t>强调报酬或奖赏组织所提供的奖赏能够与个体的需要保持一致</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ppt_x</p:attrName>
                                        </p:attrNameLst>
                                      </p:cBhvr>
                                      <p:tavLst>
                                        <p:tav tm="0">
                                          <p:val>
                                            <p:strVal val="#ppt_x-#ppt_w*1.125000"/>
                                          </p:val>
                                        </p:tav>
                                        <p:tav tm="100000">
                                          <p:val>
                                            <p:strVal val="#ppt_x"/>
                                          </p:val>
                                        </p:tav>
                                      </p:tavLst>
                                    </p:anim>
                                    <p:animEffect transition="in" filter="wipe(right)">
                                      <p:cBhvr>
                                        <p:cTn id="15" dur="500"/>
                                        <p:tgtEl>
                                          <p:spTgt spid="14"/>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1500"/>
                            </p:stCondLst>
                            <p:childTnLst>
                              <p:par>
                                <p:cTn id="21" presetID="6" presetClass="entr" presetSubtype="32"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out)">
                                      <p:cBhvr>
                                        <p:cTn id="23" dur="1000"/>
                                        <p:tgtEl>
                                          <p:spTgt spid="8"/>
                                        </p:tgtEl>
                                      </p:cBhvr>
                                    </p:animEffect>
                                  </p:childTnLst>
                                </p:cTn>
                              </p:par>
                            </p:childTnLst>
                          </p:cTn>
                        </p:par>
                        <p:par>
                          <p:cTn id="24" fill="hold">
                            <p:stCondLst>
                              <p:cond delay="2500"/>
                            </p:stCondLst>
                            <p:childTnLst>
                              <p:par>
                                <p:cTn id="25" presetID="49" presetClass="entr" presetSubtype="0" decel="100000" fill="hold" grpId="0" nodeType="afterEffect">
                                  <p:stCondLst>
                                    <p:cond delay="250"/>
                                  </p:stCondLst>
                                  <p:iterate type="lt">
                                    <p:tmPct val="10000"/>
                                  </p:iterate>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 calcmode="lin" valueType="num">
                                      <p:cBhvr>
                                        <p:cTn id="29" dur="500" fill="hold"/>
                                        <p:tgtEl>
                                          <p:spTgt spid="20"/>
                                        </p:tgtEl>
                                        <p:attrNameLst>
                                          <p:attrName>style.rotation</p:attrName>
                                        </p:attrNameLst>
                                      </p:cBhvr>
                                      <p:tavLst>
                                        <p:tav tm="0">
                                          <p:val>
                                            <p:fltVal val="360"/>
                                          </p:val>
                                        </p:tav>
                                        <p:tav tm="100000">
                                          <p:val>
                                            <p:fltVal val="0"/>
                                          </p:val>
                                        </p:tav>
                                      </p:tavLst>
                                    </p:anim>
                                    <p:animEffect transition="in" filter="fade">
                                      <p:cBhvr>
                                        <p:cTn id="30" dur="500"/>
                                        <p:tgtEl>
                                          <p:spTgt spid="20"/>
                                        </p:tgtEl>
                                      </p:cBhvr>
                                    </p:animEffect>
                                  </p:childTnLst>
                                </p:cTn>
                              </p:par>
                              <p:par>
                                <p:cTn id="31" presetID="49" presetClass="entr" presetSubtype="0" decel="100000" fill="hold" grpId="0" nodeType="withEffect">
                                  <p:stCondLst>
                                    <p:cond delay="250"/>
                                  </p:stCondLst>
                                  <p:iterate type="lt">
                                    <p:tmPct val="10000"/>
                                  </p:iterate>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 calcmode="lin" valueType="num">
                                      <p:cBhvr>
                                        <p:cTn id="35" dur="500" fill="hold"/>
                                        <p:tgtEl>
                                          <p:spTgt spid="22"/>
                                        </p:tgtEl>
                                        <p:attrNameLst>
                                          <p:attrName>style.rotation</p:attrName>
                                        </p:attrNameLst>
                                      </p:cBhvr>
                                      <p:tavLst>
                                        <p:tav tm="0">
                                          <p:val>
                                            <p:fltVal val="360"/>
                                          </p:val>
                                        </p:tav>
                                        <p:tav tm="100000">
                                          <p:val>
                                            <p:fltVal val="0"/>
                                          </p:val>
                                        </p:tav>
                                      </p:tavLst>
                                    </p:anim>
                                    <p:animEffect transition="in" filter="fade">
                                      <p:cBhvr>
                                        <p:cTn id="36" dur="500"/>
                                        <p:tgtEl>
                                          <p:spTgt spid="22"/>
                                        </p:tgtEl>
                                      </p:cBhvr>
                                    </p:animEffect>
                                  </p:childTnLst>
                                </p:cTn>
                              </p:par>
                              <p:par>
                                <p:cTn id="37" presetID="49" presetClass="entr" presetSubtype="0" decel="100000" fill="hold" grpId="0" nodeType="withEffect">
                                  <p:stCondLst>
                                    <p:cond delay="250"/>
                                  </p:stCondLst>
                                  <p:iterate type="lt">
                                    <p:tmPct val="10000"/>
                                  </p:iterate>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 calcmode="lin" valueType="num">
                                      <p:cBhvr>
                                        <p:cTn id="41" dur="500" fill="hold"/>
                                        <p:tgtEl>
                                          <p:spTgt spid="24"/>
                                        </p:tgtEl>
                                        <p:attrNameLst>
                                          <p:attrName>style.rotation</p:attrName>
                                        </p:attrNameLst>
                                      </p:cBhvr>
                                      <p:tavLst>
                                        <p:tav tm="0">
                                          <p:val>
                                            <p:fltVal val="360"/>
                                          </p:val>
                                        </p:tav>
                                        <p:tav tm="100000">
                                          <p:val>
                                            <p:fltVal val="0"/>
                                          </p:val>
                                        </p:tav>
                                      </p:tavLst>
                                    </p:anim>
                                    <p:animEffect transition="in" filter="fade">
                                      <p:cBhvr>
                                        <p:cTn id="42" dur="500"/>
                                        <p:tgtEl>
                                          <p:spTgt spid="24"/>
                                        </p:tgtEl>
                                      </p:cBhvr>
                                    </p:animEffect>
                                  </p:childTnLst>
                                </p:cTn>
                              </p:par>
                              <p:par>
                                <p:cTn id="43" presetID="49" presetClass="entr" presetSubtype="0" decel="100000" fill="hold" grpId="0" nodeType="withEffect">
                                  <p:stCondLst>
                                    <p:cond delay="250"/>
                                  </p:stCondLst>
                                  <p:iterate type="lt">
                                    <p:tmPct val="10000"/>
                                  </p:iterate>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 calcmode="lin" valueType="num">
                                      <p:cBhvr>
                                        <p:cTn id="47" dur="500" fill="hold"/>
                                        <p:tgtEl>
                                          <p:spTgt spid="26"/>
                                        </p:tgtEl>
                                        <p:attrNameLst>
                                          <p:attrName>style.rotation</p:attrName>
                                        </p:attrNameLst>
                                      </p:cBhvr>
                                      <p:tavLst>
                                        <p:tav tm="0">
                                          <p:val>
                                            <p:fltVal val="360"/>
                                          </p:val>
                                        </p:tav>
                                        <p:tav tm="100000">
                                          <p:val>
                                            <p:fltVal val="0"/>
                                          </p:val>
                                        </p:tav>
                                      </p:tavLst>
                                    </p:anim>
                                    <p:animEffect transition="in" filter="fade">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2" grpId="0"/>
      <p:bldP spid="24"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89" y="-22622"/>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2136764"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4" name="TextBox 1"/>
          <p:cNvSpPr txBox="1"/>
          <p:nvPr/>
        </p:nvSpPr>
        <p:spPr>
          <a:xfrm>
            <a:off x="2684376" y="285450"/>
            <a:ext cx="3744416" cy="396134"/>
          </a:xfrm>
          <a:prstGeom prst="rect">
            <a:avLst/>
          </a:prstGeom>
          <a:noFill/>
        </p:spPr>
        <p:txBody>
          <a:bodyPr wrap="square" rtlCol="0">
            <a:spAutoFit/>
          </a:bodyPr>
          <a:lstStyle/>
          <a:p>
            <a:pPr algn="ctr" defTabSz="431800">
              <a:lnSpc>
                <a:spcPct val="120000"/>
              </a:lnSpc>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交往的分类</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5" name="直接连接符 14"/>
          <p:cNvCxnSpPr/>
          <p:nvPr/>
        </p:nvCxnSpPr>
        <p:spPr>
          <a:xfrm flipH="1">
            <a:off x="5512448"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971600" y="902521"/>
            <a:ext cx="3829469" cy="3829469"/>
          </a:xfrm>
          <a:prstGeom prst="ellipse">
            <a:avLst/>
          </a:prstGeom>
          <a:gradFill flip="none" rotWithShape="1">
            <a:gsLst>
              <a:gs pos="0">
                <a:srgbClr val="AA0000"/>
              </a:gs>
              <a:gs pos="100000">
                <a:srgbClr val="AA0000">
                  <a:alpha val="91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4166299" y="902521"/>
            <a:ext cx="3829469" cy="3829469"/>
          </a:xfrm>
          <a:prstGeom prst="ellipse">
            <a:avLst/>
          </a:prstGeom>
          <a:gradFill>
            <a:gsLst>
              <a:gs pos="0">
                <a:srgbClr val="E50000">
                  <a:alpha val="82000"/>
                </a:srgbClr>
              </a:gs>
              <a:gs pos="100000">
                <a:srgbClr val="E50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ïşḻïďê-文本框 7"/>
          <p:cNvSpPr txBox="1"/>
          <p:nvPr/>
        </p:nvSpPr>
        <p:spPr>
          <a:xfrm>
            <a:off x="1785209" y="1817077"/>
            <a:ext cx="2250756" cy="2118614"/>
          </a:xfrm>
          <a:prstGeom prst="rect">
            <a:avLst/>
          </a:prstGeom>
          <a:noFill/>
        </p:spPr>
        <p:txBody>
          <a:bodyPr wrap="square" lIns="0" tIns="0" rIns="0" bIns="0" anchor="ctr" anchorCtr="0">
            <a:noAutofit/>
          </a:bodyPr>
          <a:lstStyle/>
          <a:p>
            <a:pPr marL="285750" lvl="0" indent="-285750" defTabSz="913765">
              <a:lnSpc>
                <a:spcPct val="130000"/>
              </a:lnSpc>
              <a:buFont typeface="Arial" panose="020B0604020202020204" pitchFamily="34" charset="0"/>
              <a:buChar char="•"/>
              <a:defRPr/>
            </a:pPr>
            <a:r>
              <a:rPr lang="zh-CN" altLang="en-US" dirty="0">
                <a:solidFill>
                  <a:schemeClr val="bg1"/>
                </a:solidFill>
                <a:latin typeface="微软雅黑" panose="020B0503020204020204" pitchFamily="34" charset="-122"/>
                <a:ea typeface="微软雅黑" panose="020B0503020204020204" pitchFamily="34" charset="-122"/>
              </a:rPr>
              <a:t>家长型</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家长</a:t>
            </a:r>
            <a:r>
              <a:rPr lang="zh-CN" altLang="en-US" dirty="0" smtClean="0">
                <a:solidFill>
                  <a:schemeClr val="bg1"/>
                </a:solidFill>
                <a:latin typeface="微软雅黑" panose="020B0503020204020204" pitchFamily="34" charset="-122"/>
                <a:ea typeface="微软雅黑" panose="020B0503020204020204" pitchFamily="34" charset="-122"/>
              </a:rPr>
              <a:t>型</a:t>
            </a:r>
            <a:endParaRPr lang="en-US" altLang="zh-CN" dirty="0" smtClean="0">
              <a:solidFill>
                <a:schemeClr val="bg1"/>
              </a:solidFill>
              <a:latin typeface="微软雅黑" panose="020B0503020204020204" pitchFamily="34" charset="-122"/>
              <a:ea typeface="微软雅黑" panose="020B0503020204020204" pitchFamily="34" charset="-122"/>
            </a:endParaRPr>
          </a:p>
          <a:p>
            <a:pPr marL="285750" lvl="0" indent="-285750" defTabSz="913765">
              <a:lnSpc>
                <a:spcPct val="130000"/>
              </a:lnSpc>
              <a:buFont typeface="Arial" panose="020B0604020202020204" pitchFamily="34" charset="0"/>
              <a:buChar char="•"/>
              <a:defRPr/>
            </a:pPr>
            <a:r>
              <a:rPr lang="zh-CN" altLang="en-US" dirty="0" smtClean="0">
                <a:solidFill>
                  <a:schemeClr val="bg1"/>
                </a:solidFill>
                <a:latin typeface="微软雅黑" panose="020B0503020204020204" pitchFamily="34" charset="-122"/>
                <a:ea typeface="微软雅黑" panose="020B0503020204020204" pitchFamily="34" charset="-122"/>
              </a:rPr>
              <a:t>成人型</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成人型</a:t>
            </a:r>
            <a:endParaRPr lang="zh-CN" altLang="en-US" dirty="0">
              <a:solidFill>
                <a:schemeClr val="bg1"/>
              </a:solidFill>
              <a:latin typeface="微软雅黑" panose="020B0503020204020204" pitchFamily="34" charset="-122"/>
              <a:ea typeface="微软雅黑" panose="020B0503020204020204" pitchFamily="34" charset="-122"/>
            </a:endParaRPr>
          </a:p>
          <a:p>
            <a:pPr marL="285750" lvl="0" indent="-285750" defTabSz="913765">
              <a:lnSpc>
                <a:spcPct val="130000"/>
              </a:lnSpc>
              <a:buFont typeface="Arial" panose="020B0604020202020204" pitchFamily="34" charset="0"/>
              <a:buChar char="•"/>
              <a:defRPr/>
            </a:pPr>
            <a:r>
              <a:rPr lang="zh-CN" altLang="en-US" dirty="0" smtClean="0">
                <a:solidFill>
                  <a:schemeClr val="bg1"/>
                </a:solidFill>
                <a:latin typeface="微软雅黑" panose="020B0503020204020204" pitchFamily="34" charset="-122"/>
                <a:ea typeface="微软雅黑" panose="020B0503020204020204" pitchFamily="34" charset="-122"/>
              </a:rPr>
              <a:t>儿童</a:t>
            </a:r>
            <a:r>
              <a:rPr lang="zh-CN" altLang="en-US" dirty="0">
                <a:solidFill>
                  <a:schemeClr val="bg1"/>
                </a:solidFill>
                <a:latin typeface="微软雅黑" panose="020B0503020204020204" pitchFamily="34" charset="-122"/>
                <a:ea typeface="微软雅黑" panose="020B0503020204020204" pitchFamily="34" charset="-122"/>
              </a:rPr>
              <a:t>型</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儿童型</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8" name="ïşḻïďê-文本框 8"/>
          <p:cNvSpPr txBox="1"/>
          <p:nvPr/>
        </p:nvSpPr>
        <p:spPr>
          <a:xfrm>
            <a:off x="1736385" y="1664829"/>
            <a:ext cx="2300018" cy="511622"/>
          </a:xfrm>
          <a:prstGeom prst="rect">
            <a:avLst/>
          </a:prstGeom>
          <a:noFill/>
        </p:spPr>
        <p:txBody>
          <a:bodyPr wrap="none" lIns="0" tIns="0" rIns="0" bIns="0" anchor="ctr" anchorCtr="0">
            <a:normAutofit/>
          </a:bodyPr>
          <a:lstStyle/>
          <a:p>
            <a:pPr marL="342900" lvl="0" indent="-342900" defTabSz="913765">
              <a:buFont typeface="Wingdings" panose="05000000000000000000" pitchFamily="2" charset="2"/>
              <a:buChar char="u"/>
              <a:defRPr/>
            </a:pPr>
            <a:r>
              <a:rPr lang="zh-CN" altLang="en-US" sz="2000" b="1" dirty="0" smtClean="0">
                <a:solidFill>
                  <a:schemeClr val="bg1"/>
                </a:solidFill>
                <a:latin typeface="字体视界-简圆体" panose="02010601030101010101" pitchFamily="2" charset="-122"/>
                <a:ea typeface="字体视界-简圆体" panose="02010601030101010101" pitchFamily="2" charset="-122"/>
              </a:rPr>
              <a:t>平行交往</a:t>
            </a:r>
            <a:endParaRPr lang="zh-CN" altLang="en-US" sz="2000" b="1" dirty="0">
              <a:solidFill>
                <a:schemeClr val="bg1"/>
              </a:solidFill>
              <a:latin typeface="字体视界-简圆体" panose="02010601030101010101" pitchFamily="2" charset="-122"/>
              <a:ea typeface="字体视界-简圆体" panose="02010601030101010101" pitchFamily="2" charset="-122"/>
            </a:endParaRPr>
          </a:p>
        </p:txBody>
      </p:sp>
      <p:sp>
        <p:nvSpPr>
          <p:cNvPr id="29" name="ïşḻïďê-文本框 9"/>
          <p:cNvSpPr txBox="1"/>
          <p:nvPr/>
        </p:nvSpPr>
        <p:spPr>
          <a:xfrm>
            <a:off x="4980653" y="1932635"/>
            <a:ext cx="2467405" cy="1776791"/>
          </a:xfrm>
          <a:prstGeom prst="rect">
            <a:avLst/>
          </a:prstGeom>
          <a:noFill/>
        </p:spPr>
        <p:txBody>
          <a:bodyPr wrap="square" lIns="0" tIns="0" rIns="0" bIns="0" anchor="ctr" anchorCtr="0">
            <a:noAutofit/>
          </a:bodyPr>
          <a:lstStyle>
            <a:defPPr>
              <a:defRPr lang="zh-CN"/>
            </a:defPPr>
            <a:lvl1pPr marR="0" lvl="0" indent="0" defTabSz="913765" fontAlgn="auto">
              <a:lnSpc>
                <a:spcPct val="120000"/>
              </a:lnSpc>
              <a:spcBef>
                <a:spcPts val="0"/>
              </a:spcBef>
              <a:spcAft>
                <a:spcPts val="0"/>
              </a:spcAft>
              <a:buClrTx/>
              <a:buSzTx/>
              <a:buFontTx/>
              <a:buNone/>
              <a:defRPr kumimoji="0" b="0" i="0" u="none" strike="noStrike" cap="none" spc="0" normalizeH="0" baseline="0">
                <a:ln>
                  <a:noFill/>
                </a:ln>
                <a:solidFill>
                  <a:schemeClr val="tx1">
                    <a:lumMod val="75000"/>
                    <a:lumOff val="25000"/>
                  </a:schemeClr>
                </a:solidFill>
                <a:effectLst/>
                <a:uLnTx/>
                <a:uFillTx/>
                <a:latin typeface="+mn-ea"/>
              </a:defRPr>
            </a:lvl1pPr>
          </a:lstStyle>
          <a:p>
            <a:pPr marL="285750" indent="-285750">
              <a:lnSpc>
                <a:spcPct val="13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 家长型</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儿童型</a:t>
            </a:r>
            <a:endParaRPr lang="zh-CN" altLang="en-US" dirty="0">
              <a:solidFill>
                <a:schemeClr val="bg1"/>
              </a:solidFill>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 </a:t>
            </a:r>
            <a:r>
              <a:rPr lang="zh-CN" altLang="en-US" dirty="0" smtClean="0">
                <a:solidFill>
                  <a:schemeClr val="bg1"/>
                </a:solidFill>
                <a:latin typeface="微软雅黑" panose="020B0503020204020204" pitchFamily="34" charset="-122"/>
                <a:ea typeface="微软雅黑" panose="020B0503020204020204" pitchFamily="34" charset="-122"/>
              </a:rPr>
              <a:t>成人型</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儿童型</a:t>
            </a:r>
            <a:endParaRPr lang="zh-CN" altLang="en-US" dirty="0">
              <a:solidFill>
                <a:schemeClr val="bg1"/>
              </a:solidFill>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 </a:t>
            </a:r>
            <a:r>
              <a:rPr lang="zh-CN" altLang="en-US" dirty="0" smtClean="0">
                <a:solidFill>
                  <a:schemeClr val="bg1"/>
                </a:solidFill>
                <a:latin typeface="微软雅黑" panose="020B0503020204020204" pitchFamily="34" charset="-122"/>
                <a:ea typeface="微软雅黑" panose="020B0503020204020204" pitchFamily="34" charset="-122"/>
              </a:rPr>
              <a:t>家长</a:t>
            </a:r>
            <a:r>
              <a:rPr lang="zh-CN" altLang="en-US" dirty="0">
                <a:solidFill>
                  <a:schemeClr val="bg1"/>
                </a:solidFill>
                <a:latin typeface="微软雅黑" panose="020B0503020204020204" pitchFamily="34" charset="-122"/>
                <a:ea typeface="微软雅黑" panose="020B0503020204020204" pitchFamily="34" charset="-122"/>
              </a:rPr>
              <a:t>型</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成人型</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0" name="ïşḻïďê-文本框 10"/>
          <p:cNvSpPr txBox="1"/>
          <p:nvPr/>
        </p:nvSpPr>
        <p:spPr>
          <a:xfrm>
            <a:off x="4931084" y="1625180"/>
            <a:ext cx="2300018" cy="511622"/>
          </a:xfrm>
          <a:prstGeom prst="rect">
            <a:avLst/>
          </a:prstGeom>
          <a:noFill/>
        </p:spPr>
        <p:txBody>
          <a:bodyPr wrap="none" lIns="0" tIns="0" rIns="0" bIns="0" anchor="ctr" anchorCtr="0">
            <a:normAutofit/>
          </a:bodyPr>
          <a:lstStyle/>
          <a:p>
            <a:pPr marL="342900" marR="0" lvl="0" indent="-342900" algn="l" defTabSz="913765" rtl="0" eaLnBrk="1" fontAlgn="auto" latinLnBrk="0" hangingPunct="1">
              <a:lnSpc>
                <a:spcPct val="100000"/>
              </a:lnSpc>
              <a:spcBef>
                <a:spcPts val="0"/>
              </a:spcBef>
              <a:spcAft>
                <a:spcPts val="0"/>
              </a:spcAft>
              <a:buClrTx/>
              <a:buSzTx/>
              <a:buFont typeface="Wingdings" panose="05000000000000000000" pitchFamily="2" charset="2"/>
              <a:buChar char="u"/>
              <a:defRPr/>
            </a:pPr>
            <a:r>
              <a:rPr lang="zh-CN" altLang="en-US" sz="2000" b="1" dirty="0" smtClean="0">
                <a:solidFill>
                  <a:schemeClr val="bg1"/>
                </a:solidFill>
                <a:latin typeface="字体视界-简圆体" panose="02010601030101010101" pitchFamily="2" charset="-122"/>
                <a:ea typeface="字体视界-简圆体" panose="02010601030101010101" pitchFamily="2" charset="-122"/>
              </a:rPr>
              <a:t>交叉交往</a:t>
            </a:r>
            <a:endParaRPr lang="zh-CN" altLang="en-US" sz="2000" b="1" dirty="0">
              <a:solidFill>
                <a:schemeClr val="bg1"/>
              </a:solidFill>
              <a:latin typeface="字体视界-简圆体" panose="02010601030101010101" pitchFamily="2" charset="-122"/>
              <a:ea typeface="字体视界-简圆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ppt_x</p:attrName>
                                        </p:attrNameLst>
                                      </p:cBhvr>
                                      <p:tavLst>
                                        <p:tav tm="0">
                                          <p:val>
                                            <p:strVal val="#ppt_x-#ppt_w*1.125000"/>
                                          </p:val>
                                        </p:tav>
                                        <p:tav tm="100000">
                                          <p:val>
                                            <p:strVal val="#ppt_x"/>
                                          </p:val>
                                        </p:tav>
                                      </p:tavLst>
                                    </p:anim>
                                    <p:animEffect transition="in" filter="wipe(right)">
                                      <p:cBhvr>
                                        <p:cTn id="15" dur="500"/>
                                        <p:tgtEl>
                                          <p:spTgt spid="1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right)">
                                      <p:cBhvr>
                                        <p:cTn id="22" dur="500"/>
                                        <p:tgtEl>
                                          <p:spTgt spid="25"/>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animBg="1"/>
      <p:bldP spid="25" grpId="0" animBg="1"/>
      <p:bldP spid="27"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89" y="-22622"/>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2136764"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4" name="TextBox 1"/>
          <p:cNvSpPr txBox="1"/>
          <p:nvPr/>
        </p:nvSpPr>
        <p:spPr>
          <a:xfrm>
            <a:off x="2684376" y="285450"/>
            <a:ext cx="3744416" cy="396134"/>
          </a:xfrm>
          <a:prstGeom prst="rect">
            <a:avLst/>
          </a:prstGeom>
          <a:noFill/>
        </p:spPr>
        <p:txBody>
          <a:bodyPr wrap="square" rtlCol="0">
            <a:spAutoFit/>
          </a:bodyPr>
          <a:lstStyle/>
          <a:p>
            <a:pPr algn="ctr" defTabSz="431800">
              <a:lnSpc>
                <a:spcPct val="120000"/>
              </a:lnSpc>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循环沟通的技巧</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5" name="直接连接符 14"/>
          <p:cNvCxnSpPr/>
          <p:nvPr/>
        </p:nvCxnSpPr>
        <p:spPr>
          <a:xfrm flipH="1">
            <a:off x="5512448"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438006" y="1382850"/>
            <a:ext cx="2807009" cy="2447526"/>
            <a:chOff x="5414198" y="2198903"/>
            <a:chExt cx="3742678" cy="3263368"/>
          </a:xfrm>
        </p:grpSpPr>
        <p:sp>
          <p:nvSpPr>
            <p:cNvPr id="9" name="Freeform 5"/>
            <p:cNvSpPr>
              <a:spLocks noEditPoints="1"/>
            </p:cNvSpPr>
            <p:nvPr/>
          </p:nvSpPr>
          <p:spPr bwMode="auto">
            <a:xfrm>
              <a:off x="6234079" y="3025852"/>
              <a:ext cx="1616538" cy="1616539"/>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rgbClr val="BBBCB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latin typeface="等线" panose="02010600030101010101" pitchFamily="2" charset="-122"/>
                <a:ea typeface="等线" panose="02010600030101010101" pitchFamily="2" charset="-122"/>
              </a:endParaRPr>
            </a:p>
          </p:txBody>
        </p:sp>
        <p:sp>
          <p:nvSpPr>
            <p:cNvPr id="10" name="Freeform 6"/>
            <p:cNvSpPr/>
            <p:nvPr/>
          </p:nvSpPr>
          <p:spPr bwMode="auto">
            <a:xfrm>
              <a:off x="5414198" y="2198903"/>
              <a:ext cx="1554947" cy="1554946"/>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rgbClr val="AA0000"/>
            </a:solidFill>
            <a:ln>
              <a:noFill/>
            </a:ln>
          </p:spPr>
          <p:txBody>
            <a:bodyPr vert="horz" wrap="square" lIns="68580" tIns="34290" rIns="68580" bIns="34290" numCol="1" anchor="t" anchorCtr="0" compatLnSpc="1"/>
            <a:lstStyle/>
            <a:p>
              <a:pPr defTabSz="685800"/>
              <a:endParaRPr lang="zh-CN" altLang="en-US" sz="1350">
                <a:solidFill>
                  <a:prstClr val="black"/>
                </a:solidFill>
                <a:latin typeface="等线" panose="02010600030101010101" pitchFamily="2" charset="-122"/>
                <a:ea typeface="等线" panose="02010600030101010101" pitchFamily="2" charset="-122"/>
              </a:endParaRPr>
            </a:p>
          </p:txBody>
        </p:sp>
        <p:sp>
          <p:nvSpPr>
            <p:cNvPr id="11" name="Freeform 7"/>
            <p:cNvSpPr/>
            <p:nvPr/>
          </p:nvSpPr>
          <p:spPr bwMode="auto">
            <a:xfrm>
              <a:off x="5414198" y="3907325"/>
              <a:ext cx="1554947" cy="1554946"/>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rgbClr val="AA0000"/>
            </a:solidFill>
            <a:ln>
              <a:noFill/>
            </a:ln>
          </p:spPr>
          <p:txBody>
            <a:bodyPr vert="horz" wrap="square" lIns="68580" tIns="34290" rIns="68580" bIns="34290" numCol="1" anchor="t" anchorCtr="0" compatLnSpc="1"/>
            <a:lstStyle/>
            <a:p>
              <a:pPr defTabSz="685800"/>
              <a:endParaRPr lang="zh-CN" altLang="en-US" sz="1350">
                <a:solidFill>
                  <a:prstClr val="black"/>
                </a:solidFill>
                <a:latin typeface="等线" panose="02010600030101010101" pitchFamily="2" charset="-122"/>
                <a:ea typeface="等线" panose="02010600030101010101" pitchFamily="2" charset="-122"/>
              </a:endParaRPr>
            </a:p>
          </p:txBody>
        </p:sp>
        <p:sp>
          <p:nvSpPr>
            <p:cNvPr id="12" name="Freeform 8"/>
            <p:cNvSpPr/>
            <p:nvPr/>
          </p:nvSpPr>
          <p:spPr bwMode="auto">
            <a:xfrm>
              <a:off x="7122620" y="2198903"/>
              <a:ext cx="1547878" cy="1554946"/>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rgbClr val="AA0000"/>
            </a:solidFill>
            <a:ln>
              <a:noFill/>
            </a:ln>
          </p:spPr>
          <p:txBody>
            <a:bodyPr vert="horz" wrap="square" lIns="68580" tIns="34290" rIns="68580" bIns="34290" numCol="1" anchor="t" anchorCtr="0" compatLnSpc="1"/>
            <a:lstStyle/>
            <a:p>
              <a:pPr defTabSz="685800"/>
              <a:endParaRPr lang="zh-CN" altLang="en-US" sz="1350">
                <a:solidFill>
                  <a:prstClr val="black"/>
                </a:solidFill>
                <a:latin typeface="等线" panose="02010600030101010101" pitchFamily="2" charset="-122"/>
                <a:ea typeface="等线" panose="02010600030101010101" pitchFamily="2" charset="-122"/>
              </a:endParaRPr>
            </a:p>
          </p:txBody>
        </p:sp>
        <p:sp>
          <p:nvSpPr>
            <p:cNvPr id="13" name="Freeform 9"/>
            <p:cNvSpPr/>
            <p:nvPr/>
          </p:nvSpPr>
          <p:spPr bwMode="auto">
            <a:xfrm>
              <a:off x="7122620" y="3907325"/>
              <a:ext cx="1547878" cy="1554946"/>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rgbClr val="AA0000"/>
            </a:solidFill>
            <a:ln>
              <a:noFill/>
            </a:ln>
          </p:spPr>
          <p:txBody>
            <a:bodyPr vert="horz" wrap="square" lIns="68580" tIns="34290" rIns="68580" bIns="34290" numCol="1" anchor="t" anchorCtr="0" compatLnSpc="1"/>
            <a:lstStyle/>
            <a:p>
              <a:pPr defTabSz="685800"/>
              <a:endParaRPr lang="zh-CN" altLang="en-US" sz="1350">
                <a:solidFill>
                  <a:prstClr val="black"/>
                </a:solidFill>
                <a:latin typeface="等线" panose="02010600030101010101" pitchFamily="2" charset="-122"/>
                <a:ea typeface="等线" panose="02010600030101010101" pitchFamily="2" charset="-122"/>
              </a:endParaRPr>
            </a:p>
          </p:txBody>
        </p:sp>
        <p:sp>
          <p:nvSpPr>
            <p:cNvPr id="16" name="文本框 15"/>
            <p:cNvSpPr txBox="1"/>
            <p:nvPr/>
          </p:nvSpPr>
          <p:spPr>
            <a:xfrm>
              <a:off x="5912455" y="2656143"/>
              <a:ext cx="723788" cy="553997"/>
            </a:xfrm>
            <a:prstGeom prst="rect">
              <a:avLst/>
            </a:prstGeom>
            <a:noFill/>
          </p:spPr>
          <p:txBody>
            <a:bodyPr wrap="square" rtlCol="0">
              <a:spAutoFit/>
            </a:bodyPr>
            <a:lstStyle/>
            <a:p>
              <a:pPr defTabSz="685800"/>
              <a:r>
                <a:rPr lang="en-US" altLang="zh-CN" sz="2100" b="1" dirty="0">
                  <a:solidFill>
                    <a:prstClr val="white"/>
                  </a:solidFill>
                  <a:latin typeface="等线" panose="02010600030101010101" pitchFamily="2" charset="-122"/>
                  <a:ea typeface="等线" panose="02010600030101010101" pitchFamily="2" charset="-122"/>
                </a:rPr>
                <a:t>01</a:t>
              </a:r>
              <a:endParaRPr lang="zh-CN" altLang="en-US" sz="2100" b="1" dirty="0">
                <a:solidFill>
                  <a:prstClr val="white"/>
                </a:solidFill>
                <a:latin typeface="等线" panose="02010600030101010101" pitchFamily="2" charset="-122"/>
                <a:ea typeface="等线" panose="02010600030101010101" pitchFamily="2" charset="-122"/>
              </a:endParaRPr>
            </a:p>
          </p:txBody>
        </p:sp>
        <p:sp>
          <p:nvSpPr>
            <p:cNvPr id="17" name="文本框 16"/>
            <p:cNvSpPr txBox="1"/>
            <p:nvPr/>
          </p:nvSpPr>
          <p:spPr>
            <a:xfrm>
              <a:off x="7690246" y="2656143"/>
              <a:ext cx="1466630" cy="553997"/>
            </a:xfrm>
            <a:prstGeom prst="rect">
              <a:avLst/>
            </a:prstGeom>
            <a:noFill/>
          </p:spPr>
          <p:txBody>
            <a:bodyPr wrap="square" rtlCol="0">
              <a:spAutoFit/>
            </a:bodyPr>
            <a:lstStyle/>
            <a:p>
              <a:pPr defTabSz="685800"/>
              <a:r>
                <a:rPr lang="en-US" altLang="zh-CN" sz="2100" b="1" dirty="0">
                  <a:solidFill>
                    <a:prstClr val="white"/>
                  </a:solidFill>
                  <a:latin typeface="等线" panose="02010600030101010101" pitchFamily="2" charset="-122"/>
                  <a:ea typeface="等线" panose="02010600030101010101" pitchFamily="2" charset="-122"/>
                </a:rPr>
                <a:t>02</a:t>
              </a:r>
              <a:endParaRPr lang="zh-CN" altLang="en-US" sz="2100" b="1" dirty="0">
                <a:solidFill>
                  <a:prstClr val="white"/>
                </a:solidFill>
                <a:latin typeface="等线" panose="02010600030101010101" pitchFamily="2" charset="-122"/>
                <a:ea typeface="等线" panose="02010600030101010101" pitchFamily="2" charset="-122"/>
              </a:endParaRPr>
            </a:p>
          </p:txBody>
        </p:sp>
        <p:sp>
          <p:nvSpPr>
            <p:cNvPr id="18" name="文本框 17"/>
            <p:cNvSpPr txBox="1"/>
            <p:nvPr/>
          </p:nvSpPr>
          <p:spPr>
            <a:xfrm>
              <a:off x="5912454" y="4452598"/>
              <a:ext cx="1466630" cy="553997"/>
            </a:xfrm>
            <a:prstGeom prst="rect">
              <a:avLst/>
            </a:prstGeom>
            <a:noFill/>
          </p:spPr>
          <p:txBody>
            <a:bodyPr wrap="square" rtlCol="0">
              <a:spAutoFit/>
            </a:bodyPr>
            <a:lstStyle/>
            <a:p>
              <a:pPr defTabSz="685800"/>
              <a:r>
                <a:rPr lang="en-US" altLang="zh-CN" sz="2100" b="1" dirty="0">
                  <a:solidFill>
                    <a:prstClr val="white"/>
                  </a:solidFill>
                  <a:latin typeface="等线" panose="02010600030101010101" pitchFamily="2" charset="-122"/>
                  <a:ea typeface="等线" panose="02010600030101010101" pitchFamily="2" charset="-122"/>
                </a:rPr>
                <a:t>03</a:t>
              </a:r>
              <a:endParaRPr lang="zh-CN" altLang="en-US" sz="2100" b="1" dirty="0">
                <a:solidFill>
                  <a:prstClr val="white"/>
                </a:solidFill>
                <a:latin typeface="等线" panose="02010600030101010101" pitchFamily="2" charset="-122"/>
                <a:ea typeface="等线" panose="02010600030101010101" pitchFamily="2" charset="-122"/>
              </a:endParaRPr>
            </a:p>
          </p:txBody>
        </p:sp>
        <p:sp>
          <p:nvSpPr>
            <p:cNvPr id="19" name="文本框 18"/>
            <p:cNvSpPr txBox="1"/>
            <p:nvPr/>
          </p:nvSpPr>
          <p:spPr>
            <a:xfrm>
              <a:off x="7690246" y="4452598"/>
              <a:ext cx="1466630" cy="553997"/>
            </a:xfrm>
            <a:prstGeom prst="rect">
              <a:avLst/>
            </a:prstGeom>
            <a:noFill/>
          </p:spPr>
          <p:txBody>
            <a:bodyPr wrap="square" rtlCol="0">
              <a:spAutoFit/>
            </a:bodyPr>
            <a:lstStyle/>
            <a:p>
              <a:pPr defTabSz="685800"/>
              <a:r>
                <a:rPr lang="en-US" altLang="zh-CN" sz="2100" b="1" dirty="0">
                  <a:solidFill>
                    <a:prstClr val="white"/>
                  </a:solidFill>
                  <a:latin typeface="等线" panose="02010600030101010101" pitchFamily="2" charset="-122"/>
                  <a:ea typeface="等线" panose="02010600030101010101" pitchFamily="2" charset="-122"/>
                </a:rPr>
                <a:t>04</a:t>
              </a:r>
              <a:endParaRPr lang="zh-CN" altLang="en-US" sz="2100" b="1" dirty="0">
                <a:solidFill>
                  <a:prstClr val="white"/>
                </a:solidFill>
                <a:latin typeface="等线" panose="02010600030101010101" pitchFamily="2" charset="-122"/>
                <a:ea typeface="等线" panose="02010600030101010101" pitchFamily="2" charset="-122"/>
              </a:endParaRPr>
            </a:p>
          </p:txBody>
        </p:sp>
      </p:grpSp>
      <p:sp>
        <p:nvSpPr>
          <p:cNvPr id="20" name="íślíḋè-TextBox 75"/>
          <p:cNvSpPr txBox="1"/>
          <p:nvPr/>
        </p:nvSpPr>
        <p:spPr bwMode="auto">
          <a:xfrm>
            <a:off x="5584678" y="3164686"/>
            <a:ext cx="2485932" cy="1341957"/>
          </a:xfrm>
          <a:prstGeom prst="rect">
            <a:avLst/>
          </a:prstGeom>
          <a:noFill/>
        </p:spPr>
        <p:txBody>
          <a:bodyPr wrap="square" lIns="270000" tIns="0" rIns="0" bIns="0" anchor="ctr" anchorCtr="0">
            <a:noAutofit/>
          </a:bodyPr>
          <a:lstStyle/>
          <a:p>
            <a:pPr defTabSz="685800">
              <a:lnSpc>
                <a:spcPct val="120000"/>
              </a:lnSpc>
              <a:defRPr/>
            </a:pPr>
            <a:r>
              <a:rPr lang="zh-CN" altLang="en-US" sz="1200" dirty="0">
                <a:solidFill>
                  <a:schemeClr val="bg1"/>
                </a:solidFill>
                <a:latin typeface="等线" panose="02010600030101010101" pitchFamily="2" charset="-122"/>
                <a:ea typeface="等线" panose="02010600030101010101" pitchFamily="2" charset="-122"/>
              </a:rPr>
              <a:t>将此过程不断循环，直至双方对问题得到一致的了解</a:t>
            </a:r>
            <a:endParaRPr lang="zh-CN" altLang="en-US" sz="1200" dirty="0">
              <a:solidFill>
                <a:schemeClr val="bg1"/>
              </a:solidFill>
              <a:latin typeface="等线" panose="02010600030101010101" pitchFamily="2" charset="-122"/>
              <a:ea typeface="等线" panose="02010600030101010101" pitchFamily="2" charset="-122"/>
            </a:endParaRPr>
          </a:p>
        </p:txBody>
      </p:sp>
      <p:sp>
        <p:nvSpPr>
          <p:cNvPr id="21" name="îṣļîḑé-TextBox 96"/>
          <p:cNvSpPr txBox="1"/>
          <p:nvPr/>
        </p:nvSpPr>
        <p:spPr bwMode="auto">
          <a:xfrm>
            <a:off x="5572402" y="1013784"/>
            <a:ext cx="2553899" cy="1188957"/>
          </a:xfrm>
          <a:prstGeom prst="rect">
            <a:avLst/>
          </a:prstGeom>
          <a:noFill/>
        </p:spPr>
        <p:txBody>
          <a:bodyPr wrap="square" lIns="270000" tIns="0" rIns="270000" bIns="0" anchor="ctr" anchorCtr="0">
            <a:noAutofit/>
          </a:bodyPr>
          <a:lstStyle/>
          <a:p>
            <a:pPr defTabSz="685800">
              <a:lnSpc>
                <a:spcPct val="120000"/>
              </a:lnSpc>
              <a:defRPr/>
            </a:pPr>
            <a:r>
              <a:rPr lang="zh-CN" altLang="en-US" sz="1200" dirty="0">
                <a:solidFill>
                  <a:schemeClr val="bg1"/>
                </a:solidFill>
                <a:latin typeface="等线" panose="02010600030101010101" pitchFamily="2" charset="-122"/>
                <a:ea typeface="等线" panose="02010600030101010101" pitchFamily="2" charset="-122"/>
              </a:rPr>
              <a:t>每一分解部分沟通完毕后方可进入下一部分的沟通</a:t>
            </a:r>
            <a:endParaRPr lang="zh-CN" altLang="en-US" sz="1200" dirty="0">
              <a:solidFill>
                <a:schemeClr val="bg1"/>
              </a:solidFill>
              <a:latin typeface="等线" panose="02010600030101010101" pitchFamily="2" charset="-122"/>
              <a:ea typeface="等线" panose="02010600030101010101" pitchFamily="2" charset="-122"/>
            </a:endParaRPr>
          </a:p>
        </p:txBody>
      </p:sp>
      <p:sp>
        <p:nvSpPr>
          <p:cNvPr id="22" name="îṣļîḑé-TextBox 105"/>
          <p:cNvSpPr txBox="1"/>
          <p:nvPr/>
        </p:nvSpPr>
        <p:spPr bwMode="auto">
          <a:xfrm>
            <a:off x="1103457" y="3374075"/>
            <a:ext cx="2552257" cy="884585"/>
          </a:xfrm>
          <a:prstGeom prst="rect">
            <a:avLst/>
          </a:prstGeom>
          <a:noFill/>
        </p:spPr>
        <p:txBody>
          <a:bodyPr wrap="square" lIns="0" tIns="0" rIns="270000" bIns="0" anchor="ctr" anchorCtr="0">
            <a:noAutofit/>
          </a:bodyPr>
          <a:lstStyle/>
          <a:p>
            <a:pPr algn="r" defTabSz="685800">
              <a:lnSpc>
                <a:spcPct val="120000"/>
              </a:lnSpc>
              <a:defRPr/>
            </a:pPr>
            <a:r>
              <a:rPr lang="zh-CN" altLang="en-US" sz="1200" dirty="0">
                <a:solidFill>
                  <a:schemeClr val="bg1"/>
                </a:solidFill>
                <a:latin typeface="等线" panose="02010600030101010101" pitchFamily="2" charset="-122"/>
                <a:ea typeface="等线" panose="02010600030101010101" pitchFamily="2" charset="-122"/>
              </a:rPr>
              <a:t>沟通中不断的运用反馈的技术，确认双方的见解和观点取得一致</a:t>
            </a:r>
            <a:endParaRPr lang="zh-CN" altLang="en-US" sz="1200" dirty="0">
              <a:solidFill>
                <a:schemeClr val="bg1"/>
              </a:solidFill>
              <a:latin typeface="等线" panose="02010600030101010101" pitchFamily="2" charset="-122"/>
              <a:ea typeface="等线" panose="02010600030101010101" pitchFamily="2" charset="-122"/>
            </a:endParaRPr>
          </a:p>
        </p:txBody>
      </p:sp>
      <p:sp>
        <p:nvSpPr>
          <p:cNvPr id="23" name="îṣļîḑé-TextBox 107"/>
          <p:cNvSpPr txBox="1"/>
          <p:nvPr/>
        </p:nvSpPr>
        <p:spPr bwMode="auto">
          <a:xfrm>
            <a:off x="1128662" y="1141787"/>
            <a:ext cx="2548834" cy="1138838"/>
          </a:xfrm>
          <a:prstGeom prst="rect">
            <a:avLst/>
          </a:prstGeom>
          <a:noFill/>
        </p:spPr>
        <p:txBody>
          <a:bodyPr wrap="square" lIns="0" tIns="0" rIns="270000" bIns="0" anchor="ctr" anchorCtr="0">
            <a:noAutofit/>
          </a:bodyPr>
          <a:lstStyle/>
          <a:p>
            <a:pPr algn="r" defTabSz="685800">
              <a:lnSpc>
                <a:spcPct val="120000"/>
              </a:lnSpc>
              <a:defRPr/>
            </a:pPr>
            <a:r>
              <a:rPr lang="zh-CN" altLang="en-US" sz="1200" dirty="0">
                <a:solidFill>
                  <a:schemeClr val="bg1"/>
                </a:solidFill>
                <a:latin typeface="等线" panose="02010600030101010101" pitchFamily="2" charset="-122"/>
                <a:ea typeface="等线" panose="02010600030101010101" pitchFamily="2" charset="-122"/>
              </a:rPr>
              <a:t>将需要沟通的问题分解成单独的但又相互联系的部分</a:t>
            </a:r>
            <a:endParaRPr lang="zh-CN" altLang="en-US" sz="1200" dirty="0">
              <a:solidFill>
                <a:schemeClr val="bg1"/>
              </a:solidFill>
              <a:latin typeface="等线" panose="02010600030101010101" pitchFamily="2" charset="-122"/>
              <a:ea typeface="等线"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ppt_x</p:attrName>
                                        </p:attrNameLst>
                                      </p:cBhvr>
                                      <p:tavLst>
                                        <p:tav tm="0">
                                          <p:val>
                                            <p:strVal val="#ppt_x-#ppt_w*1.125000"/>
                                          </p:val>
                                        </p:tav>
                                        <p:tav tm="100000">
                                          <p:val>
                                            <p:strVal val="#ppt_x"/>
                                          </p:val>
                                        </p:tav>
                                      </p:tavLst>
                                    </p:anim>
                                    <p:animEffect transition="in" filter="wipe(right)">
                                      <p:cBhvr>
                                        <p:cTn id="15" dur="500"/>
                                        <p:tgtEl>
                                          <p:spTgt spid="14"/>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89" y="-22622"/>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2136764"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4" name="TextBox 1"/>
          <p:cNvSpPr txBox="1"/>
          <p:nvPr/>
        </p:nvSpPr>
        <p:spPr>
          <a:xfrm>
            <a:off x="2684376" y="285450"/>
            <a:ext cx="3744416" cy="396134"/>
          </a:xfrm>
          <a:prstGeom prst="rect">
            <a:avLst/>
          </a:prstGeom>
          <a:noFill/>
        </p:spPr>
        <p:txBody>
          <a:bodyPr wrap="square" rtlCol="0">
            <a:spAutoFit/>
          </a:bodyPr>
          <a:lstStyle/>
          <a:p>
            <a:pPr algn="ctr" defTabSz="431800">
              <a:lnSpc>
                <a:spcPct val="120000"/>
              </a:lnSpc>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其他</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5" name="直接连接符 14"/>
          <p:cNvCxnSpPr/>
          <p:nvPr/>
        </p:nvCxnSpPr>
        <p:spPr>
          <a:xfrm flipH="1">
            <a:off x="5512448"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8" name="空心弧 7"/>
          <p:cNvSpPr/>
          <p:nvPr/>
        </p:nvSpPr>
        <p:spPr>
          <a:xfrm rot="5400000">
            <a:off x="1301539" y="1627411"/>
            <a:ext cx="2357234" cy="2193536"/>
          </a:xfrm>
          <a:prstGeom prst="blockArc">
            <a:avLst>
              <a:gd name="adj1" fmla="val 10897210"/>
              <a:gd name="adj2" fmla="val 6953"/>
              <a:gd name="adj3" fmla="val 1246"/>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anchor="ctr"/>
          <a:lstStyle/>
          <a:p>
            <a:pPr algn="ctr" defTabSz="685800">
              <a:defRPr/>
            </a:pPr>
            <a:endParaRPr lang="zh-CN" altLang="en-US" sz="1865">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9" name="直接连接符 8"/>
          <p:cNvCxnSpPr/>
          <p:nvPr/>
        </p:nvCxnSpPr>
        <p:spPr bwMode="auto">
          <a:xfrm>
            <a:off x="2937215" y="1691334"/>
            <a:ext cx="1081088"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bwMode="auto">
          <a:xfrm>
            <a:off x="3671390" y="2643881"/>
            <a:ext cx="10006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bwMode="auto">
          <a:xfrm>
            <a:off x="2977907" y="3752756"/>
            <a:ext cx="1080525"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174366" y="1421637"/>
            <a:ext cx="1395240" cy="284687"/>
          </a:xfrm>
          <a:prstGeom prst="rect">
            <a:avLst/>
          </a:prstGeom>
        </p:spPr>
        <p:txBody>
          <a:bodyPr wrap="none" lIns="68573" tIns="34287" rIns="68573" bIns="34287">
            <a:spAutoFit/>
          </a:bodyPr>
          <a:lstStyle/>
          <a:p>
            <a:r>
              <a:rPr lang="zh-CN" altLang="en-US" sz="1400" b="1" dirty="0">
                <a:solidFill>
                  <a:srgbClr val="AA0000"/>
                </a:solidFill>
                <a:latin typeface="微软雅黑" panose="020B0503020204020204" pitchFamily="34" charset="-122"/>
                <a:ea typeface="微软雅黑" panose="020B0503020204020204" pitchFamily="34" charset="-122"/>
              </a:rPr>
              <a:t>开诚布公的定义</a:t>
            </a:r>
            <a:endParaRPr lang="zh-CN" altLang="en-US" sz="1400" b="1" dirty="0">
              <a:solidFill>
                <a:srgbClr val="AA0000"/>
              </a:solidFill>
              <a:latin typeface="微软雅黑" panose="020B0503020204020204" pitchFamily="34" charset="-122"/>
              <a:ea typeface="微软雅黑" panose="020B0503020204020204" pitchFamily="34" charset="-122"/>
            </a:endParaRPr>
          </a:p>
        </p:txBody>
      </p:sp>
      <p:sp>
        <p:nvSpPr>
          <p:cNvPr id="16" name="椭圆 15"/>
          <p:cNvSpPr/>
          <p:nvPr/>
        </p:nvSpPr>
        <p:spPr bwMode="auto">
          <a:xfrm>
            <a:off x="1538225" y="1875378"/>
            <a:ext cx="1694732" cy="1694732"/>
          </a:xfrm>
          <a:prstGeom prst="ellipse">
            <a:avLst/>
          </a:prstGeom>
          <a:solidFill>
            <a:srgbClr val="AA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椭圆 16"/>
          <p:cNvSpPr/>
          <p:nvPr/>
        </p:nvSpPr>
        <p:spPr>
          <a:xfrm>
            <a:off x="2766833" y="1528975"/>
            <a:ext cx="279983" cy="279983"/>
          </a:xfrm>
          <a:prstGeom prst="ellipse">
            <a:avLst/>
          </a:prstGeom>
          <a:solidFill>
            <a:srgbClr val="AA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latin typeface="微软雅黑" panose="020B0503020204020204" pitchFamily="34" charset="-122"/>
                <a:ea typeface="微软雅黑" panose="020B0503020204020204" pitchFamily="34" charset="-122"/>
              </a:rPr>
              <a:t>1</a:t>
            </a:r>
            <a:endParaRPr lang="zh-CN" altLang="en-US" sz="1350" dirty="0">
              <a:latin typeface="微软雅黑" panose="020B0503020204020204" pitchFamily="34" charset="-122"/>
              <a:ea typeface="微软雅黑" panose="020B0503020204020204" pitchFamily="34" charset="-122"/>
            </a:endParaRPr>
          </a:p>
        </p:txBody>
      </p:sp>
      <p:sp>
        <p:nvSpPr>
          <p:cNvPr id="18" name="椭圆 17"/>
          <p:cNvSpPr/>
          <p:nvPr/>
        </p:nvSpPr>
        <p:spPr>
          <a:xfrm>
            <a:off x="3441360" y="2492450"/>
            <a:ext cx="279983" cy="279983"/>
          </a:xfrm>
          <a:prstGeom prst="ellipse">
            <a:avLst/>
          </a:prstGeom>
          <a:solidFill>
            <a:srgbClr val="AA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latin typeface="微软雅黑" panose="020B0503020204020204" pitchFamily="34" charset="-122"/>
                <a:ea typeface="微软雅黑" panose="020B0503020204020204" pitchFamily="34" charset="-122"/>
              </a:rPr>
              <a:t>2</a:t>
            </a:r>
            <a:endParaRPr lang="zh-CN" altLang="en-US" sz="1350" dirty="0">
              <a:latin typeface="微软雅黑" panose="020B0503020204020204" pitchFamily="34" charset="-122"/>
              <a:ea typeface="微软雅黑" panose="020B0503020204020204" pitchFamily="34" charset="-122"/>
            </a:endParaRPr>
          </a:p>
        </p:txBody>
      </p:sp>
      <p:sp>
        <p:nvSpPr>
          <p:cNvPr id="19" name="椭圆 18"/>
          <p:cNvSpPr/>
          <p:nvPr/>
        </p:nvSpPr>
        <p:spPr>
          <a:xfrm>
            <a:off x="2838100" y="3599373"/>
            <a:ext cx="279983" cy="279983"/>
          </a:xfrm>
          <a:prstGeom prst="ellipse">
            <a:avLst/>
          </a:prstGeom>
          <a:solidFill>
            <a:srgbClr val="AA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latin typeface="微软雅黑" panose="020B0503020204020204" pitchFamily="34" charset="-122"/>
                <a:ea typeface="微软雅黑" panose="020B0503020204020204" pitchFamily="34" charset="-122"/>
              </a:rPr>
              <a:t>3</a:t>
            </a:r>
            <a:endParaRPr lang="zh-CN" altLang="en-US" sz="1350" dirty="0">
              <a:latin typeface="微软雅黑" panose="020B0503020204020204" pitchFamily="34" charset="-122"/>
              <a:ea typeface="微软雅黑" panose="020B0503020204020204" pitchFamily="34" charset="-122"/>
            </a:endParaRPr>
          </a:p>
        </p:txBody>
      </p:sp>
      <p:sp>
        <p:nvSpPr>
          <p:cNvPr id="21" name="矩形 20"/>
          <p:cNvSpPr/>
          <p:nvPr/>
        </p:nvSpPr>
        <p:spPr>
          <a:xfrm>
            <a:off x="1778492" y="2419541"/>
            <a:ext cx="1254230" cy="3978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fontAlgn="base">
              <a:lnSpc>
                <a:spcPct val="150000"/>
              </a:lnSpc>
              <a:spcBef>
                <a:spcPct val="0"/>
              </a:spcBef>
              <a:spcAft>
                <a:spcPct val="0"/>
              </a:spcAft>
            </a:pPr>
            <a:r>
              <a:rPr lang="zh-CN" altLang="en-US" sz="1500" dirty="0" smtClean="0">
                <a:solidFill>
                  <a:schemeClr val="bg1"/>
                </a:solidFill>
                <a:latin typeface="微软雅黑" panose="020B0503020204020204" pitchFamily="34" charset="-122"/>
                <a:ea typeface="微软雅黑" panose="020B0503020204020204" pitchFamily="34" charset="-122"/>
              </a:rPr>
              <a:t>其他</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3728732" y="2706318"/>
            <a:ext cx="3985692" cy="438576"/>
          </a:xfrm>
          <a:prstGeom prst="rect">
            <a:avLst/>
          </a:prstGeom>
        </p:spPr>
        <p:txBody>
          <a:bodyPr wrap="none" lIns="68573" tIns="34287" rIns="68573" bIns="34287">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揭示可帮助他人增进对你的理解且尚未为对方所知的信息</a:t>
            </a:r>
            <a:endParaRPr lang="zh-CN" altLang="en-US"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应明确在特定时间对特定的人应披露到什么程度</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3321728" y="3453485"/>
            <a:ext cx="1754312" cy="284687"/>
          </a:xfrm>
          <a:prstGeom prst="rect">
            <a:avLst/>
          </a:prstGeom>
        </p:spPr>
        <p:txBody>
          <a:bodyPr wrap="none" lIns="68573" tIns="34287" rIns="68573" bIns="34287">
            <a:spAutoFit/>
          </a:bodyPr>
          <a:lstStyle/>
          <a:p>
            <a:r>
              <a:rPr lang="zh-CN" altLang="en-US" sz="1400" b="1" dirty="0">
                <a:solidFill>
                  <a:srgbClr val="AA0000"/>
                </a:solidFill>
                <a:latin typeface="微软雅黑" panose="020B0503020204020204" pitchFamily="34" charset="-122"/>
                <a:ea typeface="微软雅黑" panose="020B0503020204020204" pitchFamily="34" charset="-122"/>
              </a:rPr>
              <a:t>应用词、语调和动作</a:t>
            </a:r>
            <a:endParaRPr lang="zh-CN" altLang="en-US" sz="1400" b="1" dirty="0">
              <a:solidFill>
                <a:srgbClr val="AA0000"/>
              </a:solidFill>
              <a:latin typeface="微软雅黑" panose="020B0503020204020204" pitchFamily="34" charset="-122"/>
              <a:ea typeface="微软雅黑" panose="020B0503020204020204" pitchFamily="34" charset="-122"/>
            </a:endParaRPr>
          </a:p>
        </p:txBody>
      </p:sp>
      <p:sp>
        <p:nvSpPr>
          <p:cNvPr id="25" name="矩形 24"/>
          <p:cNvSpPr/>
          <p:nvPr/>
        </p:nvSpPr>
        <p:spPr>
          <a:xfrm>
            <a:off x="3164476" y="1732410"/>
            <a:ext cx="4909022" cy="253910"/>
          </a:xfrm>
          <a:prstGeom prst="rect">
            <a:avLst/>
          </a:prstGeom>
        </p:spPr>
        <p:txBody>
          <a:bodyPr wrap="none" lIns="68573" tIns="34287" rIns="68573" bIns="34287">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为建立信任鼓励对方也坦诚相待而揭示与所处局势的有关事实和感情。</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3680800" y="2337636"/>
            <a:ext cx="1036167" cy="284687"/>
          </a:xfrm>
          <a:prstGeom prst="rect">
            <a:avLst/>
          </a:prstGeom>
        </p:spPr>
        <p:txBody>
          <a:bodyPr wrap="none" lIns="68573" tIns="34287" rIns="68573" bIns="34287">
            <a:spAutoFit/>
          </a:bodyPr>
          <a:lstStyle/>
          <a:p>
            <a:r>
              <a:rPr lang="zh-CN" altLang="en-US" sz="1400" b="1" dirty="0">
                <a:solidFill>
                  <a:srgbClr val="AA0000"/>
                </a:solidFill>
                <a:latin typeface="微软雅黑" panose="020B0503020204020204" pitchFamily="34" charset="-122"/>
                <a:ea typeface="微软雅黑" panose="020B0503020204020204" pitchFamily="34" charset="-122"/>
              </a:rPr>
              <a:t>风格的组成</a:t>
            </a:r>
            <a:endParaRPr lang="zh-CN" altLang="en-US" sz="1400" b="1" dirty="0">
              <a:solidFill>
                <a:srgbClr val="AA0000"/>
              </a:solidFill>
              <a:latin typeface="微软雅黑" panose="020B0503020204020204" pitchFamily="34" charset="-122"/>
              <a:ea typeface="微软雅黑" panose="020B0503020204020204" pitchFamily="34" charset="-122"/>
            </a:endParaRPr>
          </a:p>
        </p:txBody>
      </p:sp>
      <p:sp>
        <p:nvSpPr>
          <p:cNvPr id="27" name="矩形 26"/>
          <p:cNvSpPr/>
          <p:nvPr/>
        </p:nvSpPr>
        <p:spPr>
          <a:xfrm>
            <a:off x="3283191" y="3815537"/>
            <a:ext cx="3985692" cy="438576"/>
          </a:xfrm>
          <a:prstGeom prst="rect">
            <a:avLst/>
          </a:prstGeom>
        </p:spPr>
        <p:txBody>
          <a:bodyPr wrap="none" lIns="68573" tIns="34287" rIns="68573" bIns="34287">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揭示可帮助他人增进对你的理解且尚未为对方所知的信息</a:t>
            </a:r>
            <a:endParaRPr lang="zh-CN" altLang="en-US"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应明确在特定时间对特定的人应披露到什么程度</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ppt_x</p:attrName>
                                        </p:attrNameLst>
                                      </p:cBhvr>
                                      <p:tavLst>
                                        <p:tav tm="0">
                                          <p:val>
                                            <p:strVal val="#ppt_x-#ppt_w*1.125000"/>
                                          </p:val>
                                        </p:tav>
                                        <p:tav tm="100000">
                                          <p:val>
                                            <p:strVal val="#ppt_x"/>
                                          </p:val>
                                        </p:tav>
                                      </p:tavLst>
                                    </p:anim>
                                    <p:animEffect transition="in" filter="wipe(right)">
                                      <p:cBhvr>
                                        <p:cTn id="15" dur="500"/>
                                        <p:tgtEl>
                                          <p:spTgt spid="14"/>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1500"/>
                            </p:stCondLst>
                            <p:childTnLst>
                              <p:par>
                                <p:cTn id="24" presetID="2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350"/>
                                        <p:tgtEl>
                                          <p:spTgt spid="8"/>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53" presetClass="entr" presetSubtype="16" fill="hold" grpId="0" nodeType="withEffect">
                                  <p:stCondLst>
                                    <p:cond delay="75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000"/>
                            </p:stCondLst>
                            <p:childTnLst>
                              <p:par>
                                <p:cTn id="51" presetID="22" presetClass="entr" presetSubtype="8"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par>
                                <p:cTn id="62" presetID="53" presetClass="entr" presetSubtype="16" fill="hold" grpId="0" nodeType="withEffect">
                                  <p:stCondLst>
                                    <p:cond delay="75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childTnLst>
                          </p:cTn>
                        </p:par>
                        <p:par>
                          <p:cTn id="67" fill="hold">
                            <p:stCondLst>
                              <p:cond delay="5500"/>
                            </p:stCondLst>
                            <p:childTnLst>
                              <p:par>
                                <p:cTn id="68" presetID="22" presetClass="entr" presetSubtype="8"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left)">
                                      <p:cBhvr>
                                        <p:cTn id="70" dur="500"/>
                                        <p:tgtEl>
                                          <p:spTgt spid="12"/>
                                        </p:tgtEl>
                                      </p:cBhvr>
                                    </p:animEffect>
                                  </p:childTnLst>
                                </p:cTn>
                              </p:par>
                            </p:childTnLst>
                          </p:cTn>
                        </p:par>
                        <p:par>
                          <p:cTn id="71" fill="hold">
                            <p:stCondLst>
                              <p:cond delay="6000"/>
                            </p:stCondLst>
                            <p:childTnLst>
                              <p:par>
                                <p:cTn id="72" presetID="22" presetClass="entr" presetSubtype="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left)">
                                      <p:cBhvr>
                                        <p:cTn id="74" dur="500"/>
                                        <p:tgtEl>
                                          <p:spTgt spid="23"/>
                                        </p:tgtEl>
                                      </p:cBhvr>
                                    </p:animEffect>
                                  </p:childTnLst>
                                </p:cTn>
                              </p:par>
                            </p:childTnLst>
                          </p:cTn>
                        </p:par>
                        <p:par>
                          <p:cTn id="75" fill="hold">
                            <p:stCondLst>
                              <p:cond delay="6500"/>
                            </p:stCondLst>
                            <p:childTnLst>
                              <p:par>
                                <p:cTn id="76" presetID="22" presetClass="entr" presetSubtype="8"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wipe(left)">
                                      <p:cBhvr>
                                        <p:cTn id="7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6" grpId="0" animBg="1"/>
      <p:bldP spid="17" grpId="0" animBg="1"/>
      <p:bldP spid="18" grpId="0" animBg="1"/>
      <p:bldP spid="19" grpId="0" animBg="1"/>
      <p:bldP spid="21" grpId="0"/>
      <p:bldP spid="22" grpId="0"/>
      <p:bldP spid="23" grpId="0"/>
      <p:bldP spid="25" grpId="0"/>
      <p:bldP spid="26"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89" y="-22622"/>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2136764"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4" name="TextBox 1"/>
          <p:cNvSpPr txBox="1"/>
          <p:nvPr/>
        </p:nvSpPr>
        <p:spPr>
          <a:xfrm>
            <a:off x="2684376" y="285450"/>
            <a:ext cx="3744416" cy="396134"/>
          </a:xfrm>
          <a:prstGeom prst="rect">
            <a:avLst/>
          </a:prstGeom>
          <a:noFill/>
        </p:spPr>
        <p:txBody>
          <a:bodyPr wrap="square" rtlCol="0">
            <a:spAutoFit/>
          </a:bodyPr>
          <a:lstStyle/>
          <a:p>
            <a:pPr algn="ctr" defTabSz="431800">
              <a:lnSpc>
                <a:spcPct val="120000"/>
              </a:lnSpc>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其他</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5" name="直接连接符 14"/>
          <p:cNvCxnSpPr/>
          <p:nvPr/>
        </p:nvCxnSpPr>
        <p:spPr>
          <a:xfrm flipH="1">
            <a:off x="5512448"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524250" y="2085975"/>
            <a:ext cx="5619750" cy="390525"/>
          </a:xfrm>
          <a:prstGeom prst="rect">
            <a:avLst/>
          </a:prstGeom>
          <a:solidFill>
            <a:srgbClr val="A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ïsḻîďè"/>
          <p:cNvSpPr/>
          <p:nvPr/>
        </p:nvSpPr>
        <p:spPr bwMode="auto">
          <a:xfrm>
            <a:off x="0" y="2064544"/>
            <a:ext cx="4269105" cy="3078956"/>
          </a:xfrm>
          <a:custGeom>
            <a:avLst/>
            <a:gdLst>
              <a:gd name="T0" fmla="*/ 2156 w 2156"/>
              <a:gd name="T1" fmla="*/ 2586 h 2586"/>
              <a:gd name="T2" fmla="*/ 1843 w 2156"/>
              <a:gd name="T3" fmla="*/ 2586 h 2586"/>
              <a:gd name="T4" fmla="*/ 1843 w 2156"/>
              <a:gd name="T5" fmla="*/ 329 h 2586"/>
              <a:gd name="T6" fmla="*/ 0 w 2156"/>
              <a:gd name="T7" fmla="*/ 329 h 2586"/>
              <a:gd name="T8" fmla="*/ 0 w 2156"/>
              <a:gd name="T9" fmla="*/ 0 h 2586"/>
              <a:gd name="T10" fmla="*/ 2156 w 2156"/>
              <a:gd name="T11" fmla="*/ 0 h 2586"/>
              <a:gd name="T12" fmla="*/ 2156 w 2156"/>
              <a:gd name="T13" fmla="*/ 2586 h 2586"/>
            </a:gdLst>
            <a:ahLst/>
            <a:cxnLst>
              <a:cxn ang="0">
                <a:pos x="T0" y="T1"/>
              </a:cxn>
              <a:cxn ang="0">
                <a:pos x="T2" y="T3"/>
              </a:cxn>
              <a:cxn ang="0">
                <a:pos x="T4" y="T5"/>
              </a:cxn>
              <a:cxn ang="0">
                <a:pos x="T6" y="T7"/>
              </a:cxn>
              <a:cxn ang="0">
                <a:pos x="T8" y="T9"/>
              </a:cxn>
              <a:cxn ang="0">
                <a:pos x="T10" y="T11"/>
              </a:cxn>
              <a:cxn ang="0">
                <a:pos x="T12" y="T13"/>
              </a:cxn>
            </a:cxnLst>
            <a:rect l="0" t="0" r="r" b="b"/>
            <a:pathLst>
              <a:path w="2156" h="2586">
                <a:moveTo>
                  <a:pt x="2156" y="2586"/>
                </a:moveTo>
                <a:lnTo>
                  <a:pt x="1843" y="2586"/>
                </a:lnTo>
                <a:lnTo>
                  <a:pt x="1843" y="329"/>
                </a:lnTo>
                <a:lnTo>
                  <a:pt x="0" y="329"/>
                </a:lnTo>
                <a:lnTo>
                  <a:pt x="0" y="0"/>
                </a:lnTo>
                <a:lnTo>
                  <a:pt x="2156" y="0"/>
                </a:lnTo>
                <a:lnTo>
                  <a:pt x="2156" y="2586"/>
                </a:lnTo>
                <a:close/>
              </a:path>
            </a:pathLst>
          </a:custGeom>
          <a:solidFill>
            <a:srgbClr val="AA0000"/>
          </a:solidFill>
          <a:ln>
            <a:noFill/>
          </a:ln>
        </p:spPr>
        <p:txBody>
          <a:bodyPr vert="horz" wrap="square" lIns="68580" tIns="34290" rIns="68580" bIns="34290" numCol="1" anchor="t" anchorCtr="0" compatLnSpc="1">
            <a:normAutofit/>
          </a:bodyPr>
          <a:lstStyle/>
          <a:p>
            <a:endParaRPr lang="zh-CN" altLang="en-US" sz="1350"/>
          </a:p>
        </p:txBody>
      </p:sp>
      <p:sp>
        <p:nvSpPr>
          <p:cNvPr id="29" name="iṧlíḍé"/>
          <p:cNvSpPr/>
          <p:nvPr/>
        </p:nvSpPr>
        <p:spPr>
          <a:xfrm>
            <a:off x="1618702" y="1221601"/>
            <a:ext cx="2916000" cy="2242928"/>
          </a:xfrm>
          <a:prstGeom prst="rect">
            <a:avLst/>
          </a:prstGeom>
          <a:solidFill>
            <a:schemeClr val="bg1">
              <a:lumMod val="95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800"/>
            <a:endParaRPr lang="zh-CN" altLang="en-US" sz="1500" b="1" i="1">
              <a:solidFill>
                <a:schemeClr val="tx1"/>
              </a:solidFill>
            </a:endParaRPr>
          </a:p>
        </p:txBody>
      </p:sp>
      <p:sp>
        <p:nvSpPr>
          <p:cNvPr id="30" name="iṣ1îḑê"/>
          <p:cNvSpPr/>
          <p:nvPr/>
        </p:nvSpPr>
        <p:spPr>
          <a:xfrm>
            <a:off x="4626006" y="1221601"/>
            <a:ext cx="2916000" cy="2242928"/>
          </a:xfrm>
          <a:prstGeom prst="rect">
            <a:avLst/>
          </a:prstGeom>
          <a:solidFill>
            <a:schemeClr val="bg1">
              <a:lumMod val="95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800"/>
            <a:endParaRPr lang="zh-CN" altLang="en-US" sz="1500" b="1" i="1">
              <a:solidFill>
                <a:schemeClr val="tx1"/>
              </a:solidFill>
            </a:endParaRPr>
          </a:p>
        </p:txBody>
      </p:sp>
      <p:sp>
        <p:nvSpPr>
          <p:cNvPr id="32" name="iṩľîḑe"/>
          <p:cNvSpPr/>
          <p:nvPr/>
        </p:nvSpPr>
        <p:spPr>
          <a:xfrm>
            <a:off x="2177704" y="1066345"/>
            <a:ext cx="1690299" cy="365158"/>
          </a:xfrm>
          <a:prstGeom prst="roundRect">
            <a:avLst>
              <a:gd name="adj" fmla="val 50000"/>
            </a:avLst>
          </a:prstGeom>
          <a:solidFill>
            <a:srgbClr val="AA0000"/>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fontScale="92500" lnSpcReduction="20000"/>
          </a:bodyPr>
          <a:lstStyle/>
          <a:p>
            <a:pPr algn="ctr" defTabSz="685800"/>
            <a:r>
              <a:rPr lang="zh-CN" altLang="en-US" sz="1500" b="1" dirty="0" smtClean="0">
                <a:solidFill>
                  <a:schemeClr val="bg1"/>
                </a:solidFill>
                <a:latin typeface="微软雅黑" panose="020B0503020204020204" pitchFamily="34" charset="-122"/>
                <a:ea typeface="微软雅黑" panose="020B0503020204020204" pitchFamily="34" charset="-122"/>
              </a:rPr>
              <a:t>积极的自我</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34" name="î$ľíḓê"/>
          <p:cNvSpPr/>
          <p:nvPr/>
        </p:nvSpPr>
        <p:spPr>
          <a:xfrm>
            <a:off x="5374644" y="1066345"/>
            <a:ext cx="1310112" cy="365158"/>
          </a:xfrm>
          <a:prstGeom prst="roundRect">
            <a:avLst>
              <a:gd name="adj" fmla="val 50000"/>
            </a:avLst>
          </a:prstGeom>
          <a:solidFill>
            <a:srgbClr val="AA0000"/>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fontScale="92500" lnSpcReduction="20000"/>
          </a:bodyPr>
          <a:lstStyle/>
          <a:p>
            <a:pPr algn="ctr" defTabSz="685800"/>
            <a:r>
              <a:rPr lang="zh-CN" altLang="en-US" sz="1500" b="1" dirty="0">
                <a:solidFill>
                  <a:schemeClr val="bg1"/>
                </a:solidFill>
                <a:latin typeface="微软雅黑" panose="020B0503020204020204" pitchFamily="34" charset="-122"/>
                <a:ea typeface="微软雅黑" panose="020B0503020204020204" pitchFamily="34" charset="-122"/>
              </a:rPr>
              <a:t>方法</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37" name="矩形 36"/>
          <p:cNvSpPr/>
          <p:nvPr/>
        </p:nvSpPr>
        <p:spPr>
          <a:xfrm>
            <a:off x="1962148" y="1705118"/>
            <a:ext cx="2221325" cy="1444691"/>
          </a:xfrm>
          <a:prstGeom prst="rect">
            <a:avLst/>
          </a:prstGeom>
        </p:spPr>
        <p:txBody>
          <a:bodyPr wrap="square">
            <a:spAutoFit/>
          </a:bodyPr>
          <a:lstStyle/>
          <a:p>
            <a:pPr algn="just" defTabSz="685800" fontAlgn="base">
              <a:lnSpc>
                <a:spcPct val="150000"/>
              </a:lnSpc>
              <a:spcBef>
                <a:spcPct val="0"/>
              </a:spcBef>
              <a:spcAft>
                <a:spcPct val="0"/>
              </a:spcAft>
              <a:defRPr/>
            </a:pPr>
            <a:r>
              <a:rPr lang="zh-CN" altLang="en-US" sz="1200" dirty="0">
                <a:solidFill>
                  <a:srgbClr val="605958"/>
                </a:solidFill>
                <a:latin typeface="微软雅黑" panose="020B0503020204020204" pitchFamily="34" charset="-122"/>
                <a:ea typeface="微软雅黑" panose="020B0503020204020204" pitchFamily="34" charset="-122"/>
              </a:rPr>
              <a:t>因生活或工作中的压力太大，会给人  带来消极的心理障碍。克服这种消极的心理因素就是积极的自我。</a:t>
            </a:r>
            <a:endParaRPr lang="zh-CN" altLang="en-US" sz="1200" dirty="0">
              <a:solidFill>
                <a:srgbClr val="605958"/>
              </a:solidFill>
              <a:latin typeface="微软雅黑" panose="020B0503020204020204" pitchFamily="34" charset="-122"/>
              <a:ea typeface="微软雅黑" panose="020B0503020204020204" pitchFamily="34" charset="-122"/>
            </a:endParaRPr>
          </a:p>
          <a:p>
            <a:pPr marL="257175" indent="-257175" algn="just" defTabSz="685800" fontAlgn="base">
              <a:lnSpc>
                <a:spcPct val="150000"/>
              </a:lnSpc>
              <a:spcBef>
                <a:spcPct val="0"/>
              </a:spcBef>
              <a:spcAft>
                <a:spcPct val="0"/>
              </a:spcAft>
              <a:buFont typeface="Wingdings" panose="05000000000000000000" pitchFamily="2" charset="2"/>
              <a:buChar char="ü"/>
              <a:defRPr/>
            </a:pPr>
            <a:endParaRPr lang="zh-CN" altLang="en-US" sz="1200" dirty="0">
              <a:solidFill>
                <a:srgbClr val="605958"/>
              </a:solidFill>
              <a:latin typeface="微软雅黑" panose="020B0503020204020204" pitchFamily="34" charset="-122"/>
              <a:ea typeface="微软雅黑" panose="020B0503020204020204" pitchFamily="34" charset="-122"/>
            </a:endParaRPr>
          </a:p>
        </p:txBody>
      </p:sp>
      <p:sp>
        <p:nvSpPr>
          <p:cNvPr id="41" name="矩形 40"/>
          <p:cNvSpPr/>
          <p:nvPr/>
        </p:nvSpPr>
        <p:spPr>
          <a:xfrm>
            <a:off x="4696106" y="1713518"/>
            <a:ext cx="2372916" cy="1167692"/>
          </a:xfrm>
          <a:prstGeom prst="rect">
            <a:avLst/>
          </a:prstGeom>
        </p:spPr>
        <p:txBody>
          <a:bodyPr wrap="square">
            <a:spAutoFit/>
          </a:bodyPr>
          <a:lstStyle/>
          <a:p>
            <a:pPr marL="257175" indent="-257175" algn="just" defTabSz="685800" fontAlgn="base">
              <a:lnSpc>
                <a:spcPct val="150000"/>
              </a:lnSpc>
              <a:spcBef>
                <a:spcPct val="0"/>
              </a:spcBef>
              <a:spcAft>
                <a:spcPct val="0"/>
              </a:spcAft>
              <a:buFont typeface="Wingdings" panose="05000000000000000000" pitchFamily="2" charset="2"/>
              <a:buChar char="ü"/>
              <a:defRPr/>
            </a:pPr>
            <a:r>
              <a:rPr lang="zh-CN" altLang="en-US" sz="1200" dirty="0">
                <a:solidFill>
                  <a:srgbClr val="605958"/>
                </a:solidFill>
                <a:latin typeface="微软雅黑" panose="020B0503020204020204" pitchFamily="34" charset="-122"/>
                <a:ea typeface="微软雅黑" panose="020B0503020204020204" pitchFamily="34" charset="-122"/>
              </a:rPr>
              <a:t>与积极的人多接触。</a:t>
            </a:r>
            <a:endParaRPr lang="zh-CN" altLang="en-US" sz="1200" dirty="0">
              <a:solidFill>
                <a:srgbClr val="605958"/>
              </a:solidFill>
              <a:latin typeface="微软雅黑" panose="020B0503020204020204" pitchFamily="34" charset="-122"/>
              <a:ea typeface="微软雅黑" panose="020B0503020204020204" pitchFamily="34" charset="-122"/>
            </a:endParaRPr>
          </a:p>
          <a:p>
            <a:pPr marL="257175" indent="-257175" algn="just" defTabSz="685800" fontAlgn="base">
              <a:lnSpc>
                <a:spcPct val="150000"/>
              </a:lnSpc>
              <a:spcBef>
                <a:spcPct val="0"/>
              </a:spcBef>
              <a:spcAft>
                <a:spcPct val="0"/>
              </a:spcAft>
              <a:buFont typeface="Wingdings" panose="05000000000000000000" pitchFamily="2" charset="2"/>
              <a:buChar char="ü"/>
              <a:defRPr/>
            </a:pPr>
            <a:r>
              <a:rPr lang="zh-CN" altLang="en-US" sz="1200" dirty="0">
                <a:solidFill>
                  <a:srgbClr val="605958"/>
                </a:solidFill>
                <a:latin typeface="微软雅黑" panose="020B0503020204020204" pitchFamily="34" charset="-122"/>
                <a:ea typeface="微软雅黑" panose="020B0503020204020204" pitchFamily="34" charset="-122"/>
              </a:rPr>
              <a:t>保持积极乐观的心态。</a:t>
            </a:r>
            <a:endParaRPr lang="zh-CN" altLang="en-US" sz="1200" dirty="0">
              <a:solidFill>
                <a:srgbClr val="605958"/>
              </a:solidFill>
              <a:latin typeface="微软雅黑" panose="020B0503020204020204" pitchFamily="34" charset="-122"/>
              <a:ea typeface="微软雅黑" panose="020B0503020204020204" pitchFamily="34" charset="-122"/>
            </a:endParaRPr>
          </a:p>
          <a:p>
            <a:pPr marL="257175" indent="-257175" algn="just" defTabSz="685800" fontAlgn="base">
              <a:lnSpc>
                <a:spcPct val="150000"/>
              </a:lnSpc>
              <a:spcBef>
                <a:spcPct val="0"/>
              </a:spcBef>
              <a:spcAft>
                <a:spcPct val="0"/>
              </a:spcAft>
              <a:buFont typeface="Wingdings" panose="05000000000000000000" pitchFamily="2" charset="2"/>
              <a:buChar char="ü"/>
              <a:defRPr/>
            </a:pPr>
            <a:r>
              <a:rPr lang="zh-CN" altLang="en-US" sz="1200" dirty="0">
                <a:solidFill>
                  <a:srgbClr val="605958"/>
                </a:solidFill>
                <a:latin typeface="微软雅黑" panose="020B0503020204020204" pitchFamily="34" charset="-122"/>
                <a:ea typeface="微软雅黑" panose="020B0503020204020204" pitchFamily="34" charset="-122"/>
              </a:rPr>
              <a:t>多自我交谈，设立更高的目标。</a:t>
            </a:r>
            <a:endParaRPr lang="zh-CN" altLang="en-US" sz="1200" dirty="0">
              <a:solidFill>
                <a:srgbClr val="60595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ppt_x</p:attrName>
                                        </p:attrNameLst>
                                      </p:cBhvr>
                                      <p:tavLst>
                                        <p:tav tm="0">
                                          <p:val>
                                            <p:strVal val="#ppt_x-#ppt_w*1.125000"/>
                                          </p:val>
                                        </p:tav>
                                        <p:tav tm="100000">
                                          <p:val>
                                            <p:strVal val="#ppt_x"/>
                                          </p:val>
                                        </p:tav>
                                      </p:tavLst>
                                    </p:anim>
                                    <p:animEffect transition="in" filter="wipe(right)">
                                      <p:cBhvr>
                                        <p:cTn id="15" dur="500"/>
                                        <p:tgtEl>
                                          <p:spTgt spid="14"/>
                                        </p:tgtEl>
                                      </p:cBhvr>
                                    </p:animEffect>
                                  </p:childTnLst>
                                </p:cTn>
                              </p:par>
                              <p:par>
                                <p:cTn id="16" presetID="2" presetClass="entr" presetSubtype="4" fill="hold" grpId="0" nodeType="withEffect">
                                  <p:stCondLst>
                                    <p:cond delay="25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750" fill="hold"/>
                                        <p:tgtEl>
                                          <p:spTgt spid="37"/>
                                        </p:tgtEl>
                                        <p:attrNameLst>
                                          <p:attrName>ppt_x</p:attrName>
                                        </p:attrNameLst>
                                      </p:cBhvr>
                                      <p:tavLst>
                                        <p:tav tm="0">
                                          <p:val>
                                            <p:strVal val="#ppt_x"/>
                                          </p:val>
                                        </p:tav>
                                        <p:tav tm="100000">
                                          <p:val>
                                            <p:strVal val="#ppt_x"/>
                                          </p:val>
                                        </p:tav>
                                      </p:tavLst>
                                    </p:anim>
                                    <p:anim calcmode="lin" valueType="num">
                                      <p:cBhvr additive="base">
                                        <p:cTn id="19" dur="750" fill="hold"/>
                                        <p:tgtEl>
                                          <p:spTgt spid="3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25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750" fill="hold"/>
                                        <p:tgtEl>
                                          <p:spTgt spid="41"/>
                                        </p:tgtEl>
                                        <p:attrNameLst>
                                          <p:attrName>ppt_x</p:attrName>
                                        </p:attrNameLst>
                                      </p:cBhvr>
                                      <p:tavLst>
                                        <p:tav tm="0">
                                          <p:val>
                                            <p:strVal val="#ppt_x"/>
                                          </p:val>
                                        </p:tav>
                                        <p:tav tm="100000">
                                          <p:val>
                                            <p:strVal val="#ppt_x"/>
                                          </p:val>
                                        </p:tav>
                                      </p:tavLst>
                                    </p:anim>
                                    <p:anim calcmode="lin" valueType="num">
                                      <p:cBhvr additive="base">
                                        <p:cTn id="23" dur="750" fill="hold"/>
                                        <p:tgtEl>
                                          <p:spTgt spid="41"/>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2" grpId="0" animBg="1"/>
      <p:bldP spid="34" grpId="0" animBg="1"/>
      <p:bldP spid="37" grpId="0"/>
      <p:bldP spid="4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89" y="-22622"/>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2136764"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4" name="TextBox 1"/>
          <p:cNvSpPr txBox="1"/>
          <p:nvPr/>
        </p:nvSpPr>
        <p:spPr>
          <a:xfrm>
            <a:off x="2684376" y="285450"/>
            <a:ext cx="3744416" cy="396134"/>
          </a:xfrm>
          <a:prstGeom prst="rect">
            <a:avLst/>
          </a:prstGeom>
          <a:noFill/>
        </p:spPr>
        <p:txBody>
          <a:bodyPr wrap="square" rtlCol="0">
            <a:spAutoFit/>
          </a:bodyPr>
          <a:lstStyle/>
          <a:p>
            <a:pPr algn="ctr" defTabSz="431800">
              <a:lnSpc>
                <a:spcPct val="120000"/>
              </a:lnSpc>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其他</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5" name="直接连接符 14"/>
          <p:cNvCxnSpPr/>
          <p:nvPr/>
        </p:nvCxnSpPr>
        <p:spPr>
          <a:xfrm flipH="1">
            <a:off x="5512448"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10806" y="836349"/>
            <a:ext cx="1744664" cy="409658"/>
          </a:xfrm>
          <a:prstGeom prst="roundRect">
            <a:avLst>
              <a:gd name="adj" fmla="val 50000"/>
            </a:avLst>
          </a:prstGeom>
          <a:solidFill>
            <a:srgbClr val="A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 Box 4"/>
          <p:cNvSpPr txBox="1">
            <a:spLocks noChangeArrowheads="1"/>
          </p:cNvSpPr>
          <p:nvPr/>
        </p:nvSpPr>
        <p:spPr bwMode="auto">
          <a:xfrm>
            <a:off x="710806" y="833445"/>
            <a:ext cx="1589043" cy="40011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sz="2000" b="1" dirty="0">
                <a:solidFill>
                  <a:schemeClr val="bg1"/>
                </a:solidFill>
                <a:latin typeface="Impact" panose="020B0806030902050204" pitchFamily="34" charset="0"/>
                <a:ea typeface="微软雅黑" panose="020B0503020204020204" pitchFamily="34" charset="-122"/>
                <a:sym typeface="Impact" panose="020B0806030902050204" pitchFamily="34" charset="0"/>
              </a:rPr>
              <a:t>果断的定义</a:t>
            </a:r>
            <a:endParaRPr kumimoji="1" lang="zh-CN" altLang="en-US" sz="2000" b="1"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 name="Text Box 3"/>
          <p:cNvSpPr txBox="1">
            <a:spLocks noChangeArrowheads="1"/>
          </p:cNvSpPr>
          <p:nvPr/>
        </p:nvSpPr>
        <p:spPr bwMode="auto">
          <a:xfrm>
            <a:off x="627273" y="1329164"/>
            <a:ext cx="7833159" cy="41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kumimoji="1"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主观因素对事件快速的反映和决断</a:t>
            </a:r>
            <a:endParaRPr kumimoji="1"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 name="文本框 3"/>
          <p:cNvSpPr txBox="1"/>
          <p:nvPr/>
        </p:nvSpPr>
        <p:spPr>
          <a:xfrm>
            <a:off x="643665" y="2067694"/>
            <a:ext cx="3312368" cy="338554"/>
          </a:xfrm>
          <a:prstGeom prst="rect">
            <a:avLst/>
          </a:prstGeom>
          <a:noFill/>
        </p:spPr>
        <p:txBody>
          <a:bodyPr wrap="square" rtlCol="0">
            <a:spAutoFit/>
          </a:bodyPr>
          <a:lstStyle/>
          <a:p>
            <a:pPr marL="285750" indent="-285750">
              <a:buFont typeface="Arial" panose="020B0604020202020204" pitchFamily="34" charset="0"/>
              <a:buChar char="•"/>
            </a:pPr>
            <a:r>
              <a:rPr kumimoji="1"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果断技巧</a:t>
            </a:r>
            <a:r>
              <a:rPr kumimoji="1" lang="zh-CN" altLang="en-US" sz="16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之一</a:t>
            </a:r>
            <a:endParaRPr kumimoji="1"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21" name="组合 20"/>
          <p:cNvGrpSpPr/>
          <p:nvPr/>
        </p:nvGrpSpPr>
        <p:grpSpPr>
          <a:xfrm>
            <a:off x="1491562" y="2700015"/>
            <a:ext cx="898814" cy="923289"/>
            <a:chOff x="1664154" y="1934950"/>
            <a:chExt cx="898657" cy="897257"/>
          </a:xfrm>
        </p:grpSpPr>
        <p:grpSp>
          <p:nvGrpSpPr>
            <p:cNvPr id="22" name="组合 21"/>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25"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椭圆 25"/>
              <p:cNvSpPr/>
              <p:nvPr/>
            </p:nvSpPr>
            <p:spPr>
              <a:xfrm>
                <a:off x="366203" y="734507"/>
                <a:ext cx="3877701" cy="3877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3" name="TextBox 44"/>
            <p:cNvSpPr txBox="1"/>
            <p:nvPr/>
          </p:nvSpPr>
          <p:spPr>
            <a:xfrm>
              <a:off x="1742465" y="2218251"/>
              <a:ext cx="820346" cy="40378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45%</a:t>
              </a:r>
              <a:endParaRPr kumimoji="0" lang="zh-CN" altLang="en-US"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27" name="组合 26"/>
          <p:cNvGrpSpPr/>
          <p:nvPr/>
        </p:nvGrpSpPr>
        <p:grpSpPr>
          <a:xfrm>
            <a:off x="5813337" y="2710098"/>
            <a:ext cx="897415" cy="923289"/>
            <a:chOff x="3293884" y="1912625"/>
            <a:chExt cx="897259" cy="897258"/>
          </a:xfrm>
        </p:grpSpPr>
        <p:grpSp>
          <p:nvGrpSpPr>
            <p:cNvPr id="31" name="组合 30"/>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35"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6" name="椭圆 35"/>
              <p:cNvSpPr/>
              <p:nvPr/>
            </p:nvSpPr>
            <p:spPr>
              <a:xfrm>
                <a:off x="366204" y="734505"/>
                <a:ext cx="3877703" cy="38776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3" name="TextBox 49"/>
            <p:cNvSpPr txBox="1"/>
            <p:nvPr/>
          </p:nvSpPr>
          <p:spPr>
            <a:xfrm>
              <a:off x="3404406" y="2201081"/>
              <a:ext cx="753231" cy="3888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68%</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38" name="Freeform 8"/>
          <p:cNvSpPr/>
          <p:nvPr/>
        </p:nvSpPr>
        <p:spPr bwMode="auto">
          <a:xfrm rot="18900000">
            <a:off x="1535316" y="3042369"/>
            <a:ext cx="1215555" cy="660729"/>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rgbClr val="AA0000"/>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9" name="Freeform 7"/>
          <p:cNvSpPr/>
          <p:nvPr/>
        </p:nvSpPr>
        <p:spPr bwMode="auto">
          <a:xfrm rot="19087048">
            <a:off x="5811902" y="2939360"/>
            <a:ext cx="1187878" cy="80277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rgbClr val="AA0000"/>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 name="TextBox 83"/>
          <p:cNvSpPr txBox="1"/>
          <p:nvPr/>
        </p:nvSpPr>
        <p:spPr>
          <a:xfrm>
            <a:off x="901541" y="3844940"/>
            <a:ext cx="3107858" cy="1029531"/>
          </a:xfrm>
          <a:prstGeom prst="rect">
            <a:avLst/>
          </a:prstGeom>
          <a:noFill/>
        </p:spPr>
        <p:txBody>
          <a:bodyPr wrap="square" lIns="68598" tIns="34299" rIns="68598" bIns="34299" rtlCol="0">
            <a:spAutoFit/>
          </a:bodyPr>
          <a:lstStyle/>
          <a:p>
            <a:pPr marL="171450" lvl="0" indent="-171450">
              <a:lnSpc>
                <a:spcPct val="130000"/>
              </a:lnSpc>
              <a:buFont typeface="Arial" panose="020B0604020202020204" pitchFamily="34" charset="0"/>
              <a:buChar char="•"/>
              <a:defRPr/>
            </a:pPr>
            <a:r>
              <a:rPr lang="zh-CN" altLang="en-US" sz="1200" kern="0" dirty="0">
                <a:solidFill>
                  <a:schemeClr val="bg1"/>
                </a:solidFill>
                <a:latin typeface="微软雅黑" panose="020B0503020204020204" pitchFamily="34" charset="-122"/>
                <a:ea typeface="微软雅黑" panose="020B0503020204020204" pitchFamily="34" charset="-122"/>
              </a:rPr>
              <a:t>站在某个立场上做决定</a:t>
            </a:r>
            <a:endParaRPr lang="zh-CN" altLang="en-US" sz="1200" kern="0" dirty="0">
              <a:solidFill>
                <a:schemeClr val="bg1"/>
              </a:solidFill>
              <a:latin typeface="微软雅黑" panose="020B0503020204020204" pitchFamily="34" charset="-122"/>
              <a:ea typeface="微软雅黑" panose="020B0503020204020204" pitchFamily="34" charset="-122"/>
            </a:endParaRPr>
          </a:p>
          <a:p>
            <a:pPr marL="171450" lvl="0" indent="-171450">
              <a:lnSpc>
                <a:spcPct val="130000"/>
              </a:lnSpc>
              <a:buFont typeface="Arial" panose="020B0604020202020204" pitchFamily="34" charset="0"/>
              <a:buChar char="•"/>
              <a:defRPr/>
            </a:pPr>
            <a:r>
              <a:rPr lang="zh-CN" altLang="en-US" sz="1200" kern="0" dirty="0">
                <a:solidFill>
                  <a:schemeClr val="bg1"/>
                </a:solidFill>
                <a:latin typeface="微软雅黑" panose="020B0503020204020204" pitchFamily="34" charset="-122"/>
                <a:ea typeface="微软雅黑" panose="020B0503020204020204" pitchFamily="34" charset="-122"/>
              </a:rPr>
              <a:t>用平稳的声音，清楚简洁地阐明立场</a:t>
            </a:r>
            <a:endParaRPr lang="zh-CN" altLang="en-US" sz="1200" kern="0" dirty="0">
              <a:solidFill>
                <a:schemeClr val="bg1"/>
              </a:solidFill>
              <a:latin typeface="微软雅黑" panose="020B0503020204020204" pitchFamily="34" charset="-122"/>
              <a:ea typeface="微软雅黑" panose="020B0503020204020204" pitchFamily="34" charset="-122"/>
            </a:endParaRPr>
          </a:p>
          <a:p>
            <a:pPr marL="171450" lvl="0" indent="-171450">
              <a:lnSpc>
                <a:spcPct val="130000"/>
              </a:lnSpc>
              <a:buFont typeface="Arial" panose="020B0604020202020204" pitchFamily="34" charset="0"/>
              <a:buChar char="•"/>
              <a:defRPr/>
            </a:pPr>
            <a:r>
              <a:rPr lang="zh-CN" altLang="en-US" sz="1200" kern="0" dirty="0">
                <a:solidFill>
                  <a:schemeClr val="bg1"/>
                </a:solidFill>
                <a:latin typeface="微软雅黑" panose="020B0503020204020204" pitchFamily="34" charset="-122"/>
                <a:ea typeface="微软雅黑" panose="020B0503020204020204" pitchFamily="34" charset="-122"/>
              </a:rPr>
              <a:t>必要时可重复</a:t>
            </a:r>
            <a:endParaRPr lang="zh-CN" altLang="en-US" sz="1200" kern="0" dirty="0">
              <a:solidFill>
                <a:schemeClr val="bg1"/>
              </a:solidFill>
              <a:latin typeface="微软雅黑" panose="020B0503020204020204" pitchFamily="34" charset="-122"/>
              <a:ea typeface="微软雅黑" panose="020B0503020204020204" pitchFamily="34" charset="-122"/>
            </a:endParaRPr>
          </a:p>
          <a:p>
            <a:pPr marL="171450" lvl="0" indent="-171450">
              <a:lnSpc>
                <a:spcPct val="130000"/>
              </a:lnSpc>
              <a:buFont typeface="Arial" panose="020B0604020202020204" pitchFamily="34" charset="0"/>
              <a:buChar char="•"/>
              <a:defRPr/>
            </a:pPr>
            <a:r>
              <a:rPr lang="zh-CN" altLang="en-US" sz="1200" kern="0" dirty="0">
                <a:solidFill>
                  <a:schemeClr val="bg1"/>
                </a:solidFill>
                <a:latin typeface="微软雅黑" panose="020B0503020204020204" pitchFamily="34" charset="-122"/>
                <a:ea typeface="微软雅黑" panose="020B0503020204020204" pitchFamily="34" charset="-122"/>
              </a:rPr>
              <a:t>继续下去！</a:t>
            </a:r>
            <a:endParaRPr lang="zh-CN" altLang="en-US" sz="1200" kern="0" dirty="0">
              <a:solidFill>
                <a:schemeClr val="bg1"/>
              </a:solidFill>
              <a:latin typeface="微软雅黑" panose="020B0503020204020204" pitchFamily="34" charset="-122"/>
              <a:ea typeface="微软雅黑" panose="020B0503020204020204" pitchFamily="34" charset="-122"/>
            </a:endParaRPr>
          </a:p>
        </p:txBody>
      </p:sp>
      <p:sp>
        <p:nvSpPr>
          <p:cNvPr id="42" name="TextBox 84"/>
          <p:cNvSpPr txBox="1"/>
          <p:nvPr/>
        </p:nvSpPr>
        <p:spPr>
          <a:xfrm>
            <a:off x="4975252" y="3932823"/>
            <a:ext cx="3656861" cy="1029531"/>
          </a:xfrm>
          <a:prstGeom prst="rect">
            <a:avLst/>
          </a:prstGeom>
          <a:noFill/>
        </p:spPr>
        <p:txBody>
          <a:bodyPr wrap="square" lIns="68598" tIns="34299" rIns="68598" bIns="34299" rtlCol="0">
            <a:spAutoFit/>
          </a:bodyPr>
          <a:lstStyle/>
          <a:p>
            <a:pPr marL="171450" lvl="0" indent="-171450">
              <a:lnSpc>
                <a:spcPct val="130000"/>
              </a:lnSpc>
              <a:buFont typeface="Arial" panose="020B0604020202020204" pitchFamily="34" charset="0"/>
              <a:buChar char="•"/>
              <a:defRPr/>
            </a:pPr>
            <a:r>
              <a:rPr lang="zh-CN" altLang="en-US" sz="1200" kern="0" dirty="0">
                <a:solidFill>
                  <a:schemeClr val="bg1"/>
                </a:solidFill>
                <a:latin typeface="微软雅黑" panose="020B0503020204020204" pitchFamily="34" charset="-122"/>
                <a:ea typeface="微软雅黑" panose="020B0503020204020204" pitchFamily="34" charset="-122"/>
              </a:rPr>
              <a:t> 以重复叙述他们的话开始</a:t>
            </a:r>
            <a:endParaRPr lang="zh-CN" altLang="en-US" sz="1200" kern="0" dirty="0">
              <a:solidFill>
                <a:schemeClr val="bg1"/>
              </a:solidFill>
              <a:latin typeface="微软雅黑" panose="020B0503020204020204" pitchFamily="34" charset="-122"/>
              <a:ea typeface="微软雅黑" panose="020B0503020204020204" pitchFamily="34" charset="-122"/>
            </a:endParaRPr>
          </a:p>
          <a:p>
            <a:pPr marL="171450" lvl="0" indent="-171450">
              <a:lnSpc>
                <a:spcPct val="130000"/>
              </a:lnSpc>
              <a:buFont typeface="Arial" panose="020B0604020202020204" pitchFamily="34" charset="0"/>
              <a:buChar char="•"/>
              <a:defRPr/>
            </a:pPr>
            <a:r>
              <a:rPr lang="zh-CN" altLang="en-US" sz="1200" kern="0" dirty="0">
                <a:solidFill>
                  <a:schemeClr val="bg1"/>
                </a:solidFill>
                <a:latin typeface="微软雅黑" panose="020B0503020204020204" pitchFamily="34" charset="-122"/>
                <a:ea typeface="微软雅黑" panose="020B0503020204020204" pitchFamily="34" charset="-122"/>
              </a:rPr>
              <a:t>听取并表示知道了他们的意思</a:t>
            </a:r>
            <a:endParaRPr lang="zh-CN" altLang="en-US" sz="1200" kern="0" dirty="0">
              <a:solidFill>
                <a:schemeClr val="bg1"/>
              </a:solidFill>
              <a:latin typeface="微软雅黑" panose="020B0503020204020204" pitchFamily="34" charset="-122"/>
              <a:ea typeface="微软雅黑" panose="020B0503020204020204" pitchFamily="34" charset="-122"/>
            </a:endParaRPr>
          </a:p>
          <a:p>
            <a:pPr marL="171450" lvl="0" indent="-171450">
              <a:lnSpc>
                <a:spcPct val="130000"/>
              </a:lnSpc>
              <a:buFont typeface="Arial" panose="020B0604020202020204" pitchFamily="34" charset="0"/>
              <a:buChar char="•"/>
              <a:defRPr/>
            </a:pPr>
            <a:r>
              <a:rPr lang="zh-CN" altLang="en-US" sz="1200" kern="0" dirty="0">
                <a:solidFill>
                  <a:schemeClr val="bg1"/>
                </a:solidFill>
                <a:latin typeface="微软雅黑" panose="020B0503020204020204" pitchFamily="34" charset="-122"/>
                <a:ea typeface="微软雅黑" panose="020B0503020204020204" pitchFamily="34" charset="-122"/>
              </a:rPr>
              <a:t>接受他们说的是对的</a:t>
            </a:r>
            <a:endParaRPr lang="zh-CN" altLang="en-US" sz="1200" kern="0" dirty="0">
              <a:solidFill>
                <a:schemeClr val="bg1"/>
              </a:solidFill>
              <a:latin typeface="微软雅黑" panose="020B0503020204020204" pitchFamily="34" charset="-122"/>
              <a:ea typeface="微软雅黑" panose="020B0503020204020204" pitchFamily="34" charset="-122"/>
            </a:endParaRPr>
          </a:p>
          <a:p>
            <a:pPr marL="171450" lvl="0" indent="-171450">
              <a:lnSpc>
                <a:spcPct val="130000"/>
              </a:lnSpc>
              <a:buFont typeface="Arial" panose="020B0604020202020204" pitchFamily="34" charset="0"/>
              <a:buChar char="•"/>
              <a:defRPr/>
            </a:pPr>
            <a:r>
              <a:rPr lang="zh-CN" altLang="en-US" sz="1200" kern="0" dirty="0">
                <a:solidFill>
                  <a:schemeClr val="bg1"/>
                </a:solidFill>
                <a:latin typeface="微软雅黑" panose="020B0503020204020204" pitchFamily="34" charset="-122"/>
                <a:ea typeface="微软雅黑" panose="020B0503020204020204" pitchFamily="34" charset="-122"/>
              </a:rPr>
              <a:t>停留在这一点上</a:t>
            </a:r>
            <a:r>
              <a:rPr lang="en-US" altLang="zh-CN" sz="1200" kern="0" dirty="0">
                <a:solidFill>
                  <a:schemeClr val="bg1"/>
                </a:solidFill>
                <a:latin typeface="微软雅黑" panose="020B0503020204020204" pitchFamily="34" charset="-122"/>
                <a:ea typeface="微软雅黑" panose="020B0503020204020204" pitchFamily="34" charset="-122"/>
              </a:rPr>
              <a:t>—</a:t>
            </a:r>
            <a:r>
              <a:rPr lang="zh-CN" altLang="en-US" sz="1200" kern="0" dirty="0">
                <a:solidFill>
                  <a:schemeClr val="bg1"/>
                </a:solidFill>
                <a:latin typeface="微软雅黑" panose="020B0503020204020204" pitchFamily="34" charset="-122"/>
                <a:ea typeface="微软雅黑" panose="020B0503020204020204" pitchFamily="34" charset="-122"/>
              </a:rPr>
              <a:t>继续使用你的打破记录的方法</a:t>
            </a:r>
            <a:endParaRPr lang="zh-CN" altLang="en-US" sz="1200" kern="0"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5008765" y="2067694"/>
            <a:ext cx="3312368" cy="338554"/>
          </a:xfrm>
          <a:prstGeom prst="rect">
            <a:avLst/>
          </a:prstGeom>
          <a:noFill/>
        </p:spPr>
        <p:txBody>
          <a:bodyPr wrap="square" rtlCol="0">
            <a:spAutoFit/>
          </a:bodyPr>
          <a:lstStyle/>
          <a:p>
            <a:pPr marL="285750" indent="-285750">
              <a:buFont typeface="Arial" panose="020B0604020202020204" pitchFamily="34" charset="0"/>
              <a:buChar char="•"/>
            </a:pPr>
            <a:r>
              <a:rPr kumimoji="1"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果断技巧</a:t>
            </a:r>
            <a:r>
              <a:rPr kumimoji="1" lang="zh-CN" altLang="en-US" sz="16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之一</a:t>
            </a:r>
            <a:endParaRPr kumimoji="1"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ppt_x</p:attrName>
                                        </p:attrNameLst>
                                      </p:cBhvr>
                                      <p:tavLst>
                                        <p:tav tm="0">
                                          <p:val>
                                            <p:strVal val="#ppt_x-#ppt_w*1.125000"/>
                                          </p:val>
                                        </p:tav>
                                        <p:tav tm="100000">
                                          <p:val>
                                            <p:strVal val="#ppt_x"/>
                                          </p:val>
                                        </p:tav>
                                      </p:tavLst>
                                    </p:anim>
                                    <p:animEffect transition="in" filter="wipe(right)">
                                      <p:cBhvr>
                                        <p:cTn id="15" dur="500"/>
                                        <p:tgtEl>
                                          <p:spTgt spid="14"/>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1500"/>
                            </p:stCondLst>
                            <p:childTnLst>
                              <p:par>
                                <p:cTn id="24" presetID="22" presetClass="entr" presetSubtype="8" fill="hold" grpId="0" nodeType="afterEffect">
                                  <p:stCondLst>
                                    <p:cond delay="0"/>
                                  </p:stCondLst>
                                  <p:iterate type="wd">
                                    <p:tmPct val="10000"/>
                                  </p:iterate>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2200"/>
                            </p:stCondLst>
                            <p:childTnLst>
                              <p:par>
                                <p:cTn id="28" presetID="2" presetClass="entr" presetSubtype="4"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fill="hold"/>
                                        <p:tgtEl>
                                          <p:spTgt spid="45"/>
                                        </p:tgtEl>
                                        <p:attrNameLst>
                                          <p:attrName>ppt_x</p:attrName>
                                        </p:attrNameLst>
                                      </p:cBhvr>
                                      <p:tavLst>
                                        <p:tav tm="0">
                                          <p:val>
                                            <p:strVal val="#ppt_x"/>
                                          </p:val>
                                        </p:tav>
                                        <p:tav tm="100000">
                                          <p:val>
                                            <p:strVal val="#ppt_x"/>
                                          </p:val>
                                        </p:tav>
                                      </p:tavLst>
                                    </p:anim>
                                    <p:anim calcmode="lin" valueType="num">
                                      <p:cBhvr additive="base">
                                        <p:cTn id="35" dur="500" fill="hold"/>
                                        <p:tgtEl>
                                          <p:spTgt spid="45"/>
                                        </p:tgtEl>
                                        <p:attrNameLst>
                                          <p:attrName>ppt_y</p:attrName>
                                        </p:attrNameLst>
                                      </p:cBhvr>
                                      <p:tavLst>
                                        <p:tav tm="0">
                                          <p:val>
                                            <p:strVal val="1+#ppt_h/2"/>
                                          </p:val>
                                        </p:tav>
                                        <p:tav tm="100000">
                                          <p:val>
                                            <p:strVal val="#ppt_y"/>
                                          </p:val>
                                        </p:tav>
                                      </p:tavLst>
                                    </p:anim>
                                  </p:childTnLst>
                                </p:cTn>
                              </p:par>
                            </p:childTnLst>
                          </p:cTn>
                        </p:par>
                        <p:par>
                          <p:cTn id="36" fill="hold">
                            <p:stCondLst>
                              <p:cond delay="2700"/>
                            </p:stCondLst>
                            <p:childTnLst>
                              <p:par>
                                <p:cTn id="37" presetID="23" presetClass="entr" presetSubtype="272"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strVal val="2/3*#ppt_w"/>
                                          </p:val>
                                        </p:tav>
                                        <p:tav tm="100000">
                                          <p:val>
                                            <p:strVal val="#ppt_w"/>
                                          </p:val>
                                        </p:tav>
                                      </p:tavLst>
                                    </p:anim>
                                    <p:anim calcmode="lin" valueType="num">
                                      <p:cBhvr>
                                        <p:cTn id="40" dur="500" fill="hold"/>
                                        <p:tgtEl>
                                          <p:spTgt spid="21"/>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heel(1)">
                                      <p:cBhvr>
                                        <p:cTn id="43" dur="1000"/>
                                        <p:tgtEl>
                                          <p:spTgt spid="38"/>
                                        </p:tgtEl>
                                      </p:cBhvr>
                                    </p:animEffect>
                                  </p:childTnLst>
                                </p:cTn>
                              </p:par>
                            </p:childTnLst>
                          </p:cTn>
                        </p:par>
                        <p:par>
                          <p:cTn id="44" fill="hold">
                            <p:stCondLst>
                              <p:cond delay="3200"/>
                            </p:stCondLst>
                            <p:childTnLst>
                              <p:par>
                                <p:cTn id="45" presetID="14" presetClass="entr" presetSubtype="10"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randombar(horizontal)">
                                      <p:cBhvr>
                                        <p:cTn id="47" dur="500"/>
                                        <p:tgtEl>
                                          <p:spTgt spid="40"/>
                                        </p:tgtEl>
                                      </p:cBhvr>
                                    </p:animEffect>
                                  </p:childTnLst>
                                </p:cTn>
                              </p:par>
                            </p:childTnLst>
                          </p:cTn>
                        </p:par>
                        <p:par>
                          <p:cTn id="48" fill="hold">
                            <p:stCondLst>
                              <p:cond delay="3700"/>
                            </p:stCondLst>
                            <p:childTnLst>
                              <p:par>
                                <p:cTn id="49" presetID="23" presetClass="entr" presetSubtype="272"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strVal val="2/3*#ppt_w"/>
                                          </p:val>
                                        </p:tav>
                                        <p:tav tm="100000">
                                          <p:val>
                                            <p:strVal val="#ppt_w"/>
                                          </p:val>
                                        </p:tav>
                                      </p:tavLst>
                                    </p:anim>
                                    <p:anim calcmode="lin" valueType="num">
                                      <p:cBhvr>
                                        <p:cTn id="52" dur="500" fill="hold"/>
                                        <p:tgtEl>
                                          <p:spTgt spid="27"/>
                                        </p:tgtEl>
                                        <p:attrNameLst>
                                          <p:attrName>ppt_h</p:attrName>
                                        </p:attrNameLst>
                                      </p:cBhvr>
                                      <p:tavLst>
                                        <p:tav tm="0">
                                          <p:val>
                                            <p:strVal val="2/3*#ppt_h"/>
                                          </p:val>
                                        </p:tav>
                                        <p:tav tm="100000">
                                          <p:val>
                                            <p:strVal val="#ppt_h"/>
                                          </p:val>
                                        </p:tav>
                                      </p:tavLst>
                                    </p:anim>
                                  </p:childTnLst>
                                </p:cTn>
                              </p:par>
                              <p:par>
                                <p:cTn id="53" presetID="21" presetClass="entr" presetSubtype="1"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heel(1)">
                                      <p:cBhvr>
                                        <p:cTn id="55" dur="1000"/>
                                        <p:tgtEl>
                                          <p:spTgt spid="39"/>
                                        </p:tgtEl>
                                      </p:cBhvr>
                                    </p:animEffect>
                                  </p:childTnLst>
                                </p:cTn>
                              </p:par>
                            </p:childTnLst>
                          </p:cTn>
                        </p:par>
                        <p:par>
                          <p:cTn id="56" fill="hold">
                            <p:stCondLst>
                              <p:cond delay="4200"/>
                            </p:stCondLst>
                            <p:childTnLst>
                              <p:par>
                                <p:cTn id="57" presetID="14" presetClass="entr" presetSubtype="10"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p:bldP spid="19" grpId="0"/>
      <p:bldP spid="4" grpId="0"/>
      <p:bldP spid="38" grpId="0" animBg="1"/>
      <p:bldP spid="39" grpId="0" animBg="1"/>
      <p:bldP spid="40" grpId="0"/>
      <p:bldP spid="42"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23675"/>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464904" y="1442074"/>
            <a:ext cx="1702182" cy="1702182"/>
            <a:chOff x="997610" y="943631"/>
            <a:chExt cx="2190034" cy="2190034"/>
          </a:xfrm>
        </p:grpSpPr>
        <p:sp>
          <p:nvSpPr>
            <p:cNvPr id="10" name="弧形 9"/>
            <p:cNvSpPr/>
            <p:nvPr/>
          </p:nvSpPr>
          <p:spPr>
            <a:xfrm>
              <a:off x="997610" y="943631"/>
              <a:ext cx="2190034" cy="2190034"/>
            </a:xfrm>
            <a:prstGeom prst="arc">
              <a:avLst>
                <a:gd name="adj1" fmla="val 19599445"/>
                <a:gd name="adj2" fmla="val 14055869"/>
              </a:avLst>
            </a:prstGeom>
            <a:ln>
              <a:solidFill>
                <a:schemeClr val="bg1">
                  <a:alpha val="5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椭圆 10"/>
            <p:cNvSpPr/>
            <p:nvPr/>
          </p:nvSpPr>
          <p:spPr>
            <a:xfrm>
              <a:off x="1452883" y="1053953"/>
              <a:ext cx="121052" cy="121052"/>
            </a:xfrm>
            <a:prstGeom prst="ellipse">
              <a:avLst/>
            </a:prstGeom>
            <a:noFill/>
            <a:ln>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1662002" y="1707654"/>
            <a:ext cx="1412171" cy="1015663"/>
          </a:xfrm>
          <a:prstGeom prst="rect">
            <a:avLst/>
          </a:prstGeom>
        </p:spPr>
        <p:txBody>
          <a:bodyPr wrap="square">
            <a:spAutoFit/>
          </a:bodyPr>
          <a:lstStyle/>
          <a:p>
            <a:pPr algn="ctr"/>
            <a:r>
              <a:rPr lang="en-US" altLang="zh-CN" sz="6000" dirty="0" smtClean="0">
                <a:solidFill>
                  <a:schemeClr val="bg1"/>
                </a:solidFill>
                <a:latin typeface="等线" panose="02010600030101010101" pitchFamily="2" charset="-122"/>
                <a:ea typeface="等线" panose="02010600030101010101" pitchFamily="2" charset="-122"/>
              </a:rPr>
              <a:t>01</a:t>
            </a:r>
            <a:endParaRPr lang="en-US" altLang="zh-CN" sz="6000" dirty="0">
              <a:solidFill>
                <a:schemeClr val="bg1"/>
              </a:solidFill>
              <a:latin typeface="等线" panose="02010600030101010101" pitchFamily="2" charset="-122"/>
              <a:ea typeface="等线" panose="02010600030101010101" pitchFamily="2" charset="-122"/>
            </a:endParaRPr>
          </a:p>
        </p:txBody>
      </p:sp>
      <p:cxnSp>
        <p:nvCxnSpPr>
          <p:cNvPr id="24" name="直接连接符 23"/>
          <p:cNvCxnSpPr/>
          <p:nvPr/>
        </p:nvCxnSpPr>
        <p:spPr>
          <a:xfrm flipV="1">
            <a:off x="2909201" y="1327809"/>
            <a:ext cx="454983" cy="688642"/>
          </a:xfrm>
          <a:prstGeom prst="line">
            <a:avLst/>
          </a:prstGeom>
          <a:ln>
            <a:solidFill>
              <a:schemeClr val="bg1">
                <a:alpha val="59000"/>
              </a:schemeClr>
            </a:solidFill>
          </a:ln>
        </p:spPr>
        <p:style>
          <a:lnRef idx="1">
            <a:schemeClr val="accent1"/>
          </a:lnRef>
          <a:fillRef idx="0">
            <a:schemeClr val="accent1"/>
          </a:fillRef>
          <a:effectRef idx="0">
            <a:schemeClr val="accent1"/>
          </a:effectRef>
          <a:fontRef idx="minor">
            <a:schemeClr val="tx1"/>
          </a:fontRef>
        </p:style>
      </p:cxnSp>
      <p:sp>
        <p:nvSpPr>
          <p:cNvPr id="28" name="TextBox 72"/>
          <p:cNvSpPr txBox="1"/>
          <p:nvPr/>
        </p:nvSpPr>
        <p:spPr>
          <a:xfrm>
            <a:off x="3711062" y="2016451"/>
            <a:ext cx="4104456"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4000" kern="0" dirty="0">
                <a:solidFill>
                  <a:schemeClr val="bg1"/>
                </a:solidFill>
                <a:latin typeface="Arial" panose="020B0604020202020204" pitchFamily="34" charset="0"/>
                <a:ea typeface="微软雅黑" panose="020B0503020204020204" pitchFamily="34" charset="-122"/>
                <a:cs typeface="Arial" panose="020B0604020202020204" pitchFamily="34" charset="0"/>
              </a:rPr>
              <a:t>沟通的重要性</a:t>
            </a:r>
            <a:endParaRPr lang="zh-CN" altLang="en-US" sz="4000"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46" name="直接连接符 45"/>
          <p:cNvCxnSpPr/>
          <p:nvPr/>
        </p:nvCxnSpPr>
        <p:spPr>
          <a:xfrm flipV="1">
            <a:off x="3340778" y="1488076"/>
            <a:ext cx="197098" cy="298319"/>
          </a:xfrm>
          <a:prstGeom prst="line">
            <a:avLst/>
          </a:prstGeom>
          <a:ln>
            <a:solidFill>
              <a:schemeClr val="bg1">
                <a:alpha val="59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8"/>
                                        </p:tgtEl>
                                        <p:attrNameLst>
                                          <p:attrName>ppt_y</p:attrName>
                                        </p:attrNameLst>
                                      </p:cBhvr>
                                      <p:tavLst>
                                        <p:tav tm="0">
                                          <p:val>
                                            <p:strVal val="#ppt_y"/>
                                          </p:val>
                                        </p:tav>
                                        <p:tav tm="100000">
                                          <p:val>
                                            <p:strVal val="#ppt_y"/>
                                          </p:val>
                                        </p:tav>
                                      </p:tavLst>
                                    </p:anim>
                                    <p:anim calcmode="lin" valueType="num">
                                      <p:cBhvr>
                                        <p:cTn id="1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8"/>
                                        </p:tgtEl>
                                      </p:cBhvr>
                                    </p:animEffect>
                                  </p:childTnLst>
                                </p:cTn>
                              </p:par>
                            </p:childTnLst>
                          </p:cTn>
                        </p:par>
                        <p:par>
                          <p:cTn id="20" fill="hold">
                            <p:stCondLst>
                              <p:cond delay="1549"/>
                            </p:stCondLst>
                            <p:childTnLst>
                              <p:par>
                                <p:cTn id="21" presetID="22" presetClass="entr" presetSubtype="4"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par>
                          <p:cTn id="24" fill="hold">
                            <p:stCondLst>
                              <p:cond delay="2049"/>
                            </p:stCondLst>
                            <p:childTnLst>
                              <p:par>
                                <p:cTn id="25" presetID="22" presetClass="entr" presetSubtype="4"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down)">
                                      <p:cBhvr>
                                        <p:cTn id="27" dur="500"/>
                                        <p:tgtEl>
                                          <p:spTgt spid="46"/>
                                        </p:tgtEl>
                                      </p:cBhvr>
                                    </p:animEffect>
                                  </p:childTnLst>
                                </p:cTn>
                              </p:par>
                            </p:childTnLst>
                          </p:cTn>
                        </p:par>
                        <p:par>
                          <p:cTn id="28" fill="hold">
                            <p:stCondLst>
                              <p:cond delay="2549"/>
                            </p:stCondLst>
                            <p:childTnLst>
                              <p:par>
                                <p:cTn id="29" presetID="2" presetClass="entr" presetSubtype="2"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1+#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extLst>
              <a:ext uri="{BEBA8EAE-BF5A-486C-A8C5-ECC9F3942E4B}">
                <a14:imgProps xmlns:a14="http://schemas.microsoft.com/office/drawing/2010/main">
                  <a14:imgLayer r:embed="rId3">
                    <a14:imgEffect>
                      <a14:backgroundRemoval t="6300" b="99464" l="91" r="56033">
                        <a14:backgroundMark x1="8867" y1="81501" x2="8958" y2="87936"/>
                        <a14:backgroundMark x1="41499" y1="83512" x2="55667" y2="85791"/>
                        <a14:backgroundMark x1="43419" y1="90885" x2="37203" y2="91019"/>
                        <a14:backgroundMark x1="31444" y1="83110" x2="33638" y2="85389"/>
                        <a14:backgroundMark x1="11060" y1="80697" x2="10878" y2="87131"/>
                        <a14:backgroundMark x1="29250" y1="94236" x2="12157" y2="92493"/>
                        <a14:backgroundMark x1="13437" y1="89678" x2="11335" y2="94370"/>
                        <a14:backgroundMark x1="18830" y1="88472" x2="10786" y2="91019"/>
                        <a14:backgroundMark x1="17093" y1="90483" x2="30896" y2="91421"/>
                      </a14:backgroundRemoval>
                    </a14:imgEffect>
                  </a14:imgLayer>
                </a14:imgProps>
              </a:ext>
              <a:ext uri="{28A0092B-C50C-407E-A947-70E740481C1C}">
                <a14:useLocalDpi xmlns:a14="http://schemas.microsoft.com/office/drawing/2010/main" val="0"/>
              </a:ext>
            </a:extLst>
          </a:blip>
          <a:srcRect r="41766"/>
          <a:stretch>
            <a:fillRect/>
          </a:stretch>
        </p:blipFill>
        <p:spPr>
          <a:xfrm>
            <a:off x="4139952" y="1"/>
            <a:ext cx="4392488" cy="5143501"/>
          </a:xfrm>
          <a:prstGeom prst="rect">
            <a:avLst/>
          </a:prstGeom>
        </p:spPr>
      </p:pic>
      <p:sp>
        <p:nvSpPr>
          <p:cNvPr id="6" name="矩形 5"/>
          <p:cNvSpPr/>
          <p:nvPr/>
        </p:nvSpPr>
        <p:spPr>
          <a:xfrm>
            <a:off x="0" y="-23675"/>
            <a:ext cx="9174832" cy="5166122"/>
          </a:xfrm>
          <a:prstGeom prst="rect">
            <a:avLst/>
          </a:prstGeom>
          <a:gradFill flip="none" rotWithShape="1">
            <a:gsLst>
              <a:gs pos="0">
                <a:srgbClr val="112240"/>
              </a:gs>
              <a:gs pos="61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997610" y="943631"/>
            <a:ext cx="2190034" cy="2190034"/>
            <a:chOff x="997610" y="943631"/>
            <a:chExt cx="2190034" cy="2190034"/>
          </a:xfrm>
        </p:grpSpPr>
        <p:sp>
          <p:nvSpPr>
            <p:cNvPr id="10" name="弧形 9"/>
            <p:cNvSpPr/>
            <p:nvPr/>
          </p:nvSpPr>
          <p:spPr>
            <a:xfrm>
              <a:off x="997610" y="943631"/>
              <a:ext cx="2190034" cy="2190034"/>
            </a:xfrm>
            <a:prstGeom prst="arc">
              <a:avLst>
                <a:gd name="adj1" fmla="val 2323331"/>
                <a:gd name="adj2" fmla="val 14055869"/>
              </a:avLst>
            </a:prstGeom>
            <a:ln>
              <a:solidFill>
                <a:schemeClr val="bg1">
                  <a:alpha val="5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椭圆 10"/>
            <p:cNvSpPr/>
            <p:nvPr/>
          </p:nvSpPr>
          <p:spPr>
            <a:xfrm>
              <a:off x="1452883" y="1053953"/>
              <a:ext cx="121052" cy="121052"/>
            </a:xfrm>
            <a:prstGeom prst="ellipse">
              <a:avLst/>
            </a:prstGeom>
            <a:noFill/>
            <a:ln>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p:nvCxnSpPr>
        <p:spPr>
          <a:xfrm flipV="1">
            <a:off x="1113771" y="2730832"/>
            <a:ext cx="588254" cy="720828"/>
          </a:xfrm>
          <a:prstGeom prst="line">
            <a:avLst/>
          </a:prstGeom>
          <a:ln>
            <a:solidFill>
              <a:schemeClr val="bg1">
                <a:alpha val="59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543056" y="3151772"/>
            <a:ext cx="588254" cy="720828"/>
          </a:xfrm>
          <a:prstGeom prst="line">
            <a:avLst/>
          </a:prstGeom>
          <a:ln>
            <a:solidFill>
              <a:schemeClr val="bg1">
                <a:alpha val="59000"/>
              </a:schemeClr>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2986106" y="3030720"/>
            <a:ext cx="121052" cy="121052"/>
          </a:xfrm>
          <a:prstGeom prst="ellipse">
            <a:avLst/>
          </a:prstGeom>
          <a:noFill/>
          <a:ln>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flipV="1">
            <a:off x="2778779" y="3110374"/>
            <a:ext cx="588254" cy="720828"/>
          </a:xfrm>
          <a:prstGeom prst="line">
            <a:avLst/>
          </a:prstGeom>
          <a:ln>
            <a:solidFill>
              <a:schemeClr val="bg1">
                <a:alpha val="59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276099" y="1581840"/>
            <a:ext cx="3423449" cy="830997"/>
          </a:xfrm>
          <a:prstGeom prst="rect">
            <a:avLst/>
          </a:prstGeom>
        </p:spPr>
        <p:txBody>
          <a:bodyPr wrap="square">
            <a:spAutoFit/>
          </a:bodyPr>
          <a:lstStyle/>
          <a:p>
            <a:pPr algn="dist"/>
            <a:r>
              <a:rPr lang="zh-CN" altLang="en-US" sz="4800" dirty="0" smtClean="0">
                <a:solidFill>
                  <a:schemeClr val="bg1"/>
                </a:solidFill>
                <a:latin typeface="微软雅黑" panose="020B0503020204020204" pitchFamily="34" charset="-122"/>
                <a:ea typeface="微软雅黑" panose="020B0503020204020204" pitchFamily="34" charset="-122"/>
              </a:rPr>
              <a:t>感谢聆听</a:t>
            </a:r>
            <a:endParaRPr lang="en-US" altLang="zh-CN" sz="4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8"/>
                                        </p:tgtEl>
                                        <p:attrNameLst>
                                          <p:attrName>ppt_y</p:attrName>
                                        </p:attrNameLst>
                                      </p:cBhvr>
                                      <p:tavLst>
                                        <p:tav tm="0">
                                          <p:val>
                                            <p:strVal val="#ppt_y"/>
                                          </p:val>
                                        </p:tav>
                                        <p:tav tm="100000">
                                          <p:val>
                                            <p:strVal val="#ppt_y"/>
                                          </p:val>
                                        </p:tav>
                                      </p:tavLst>
                                    </p:anim>
                                    <p:anim calcmode="lin" valueType="num">
                                      <p:cBhvr>
                                        <p:cTn id="21"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8"/>
                                        </p:tgtEl>
                                      </p:cBhvr>
                                    </p:animEffect>
                                  </p:childTnLst>
                                </p:cTn>
                              </p:par>
                            </p:childTnLst>
                          </p:cTn>
                        </p:par>
                        <p:par>
                          <p:cTn id="24" fill="hold">
                            <p:stCondLst>
                              <p:cond delay="1649"/>
                            </p:stCondLst>
                            <p:childTnLst>
                              <p:par>
                                <p:cTn id="25" presetID="22" presetClass="entr" presetSubtype="4"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par>
                          <p:cTn id="28" fill="hold">
                            <p:stCondLst>
                              <p:cond delay="2149"/>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2649"/>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22" presetClass="entr" presetSubtype="4"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0832" y="-22622"/>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1964296"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4" name="TextBox 1"/>
          <p:cNvSpPr txBox="1"/>
          <p:nvPr/>
        </p:nvSpPr>
        <p:spPr>
          <a:xfrm>
            <a:off x="2684376" y="119251"/>
            <a:ext cx="3744416" cy="728533"/>
          </a:xfrm>
          <a:prstGeom prst="rect">
            <a:avLst/>
          </a:prstGeom>
          <a:noFill/>
        </p:spPr>
        <p:txBody>
          <a:bodyPr wrap="square" rtlCol="0">
            <a:spAutoFit/>
          </a:bodyPr>
          <a:lstStyle/>
          <a:p>
            <a:pPr algn="ctr" defTabSz="431800">
              <a:lnSpc>
                <a:spcPct val="120000"/>
              </a:lnSpc>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课前</a:t>
            </a:r>
            <a:r>
              <a:rPr lang="zh-CN" altLang="en-US" b="1" kern="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范例</a:t>
            </a:r>
            <a:endParaRPr lang="en-US" altLang="zh-CN" b="1" kern="0" dirty="0" smtClean="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lgn="ctr" defTabSz="431800">
              <a:lnSpc>
                <a:spcPct val="120000"/>
              </a:lnSpc>
              <a:defRPr/>
            </a:pPr>
            <a:r>
              <a:rPr lang="en-US" altLang="zh-CN" b="1" kern="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a:t>
            </a: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珍妮犯了什么错</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5" name="直接连接符 14"/>
          <p:cNvCxnSpPr/>
          <p:nvPr/>
        </p:nvCxnSpPr>
        <p:spPr>
          <a:xfrm flipH="1">
            <a:off x="5708712"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6" name="TextBox 9"/>
          <p:cNvSpPr>
            <a:spLocks noChangeArrowheads="1"/>
          </p:cNvSpPr>
          <p:nvPr/>
        </p:nvSpPr>
        <p:spPr bwMode="auto">
          <a:xfrm>
            <a:off x="380120" y="1127546"/>
            <a:ext cx="8352927" cy="286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珍妮是医院护理部主任，负责管理</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9</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名值班主管以及</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115</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名护士。</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300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星期一早上，珍妮来到医院，她看见一大群护士，正聚在一起激烈地讨论着。当她们看见珍妮时，立即停止了交谈。</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300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珍妮来到办公室，半分钟后她的一名值班主管走了进来。他说：“珍妮，上周你发出的信对人们的打击太大了”。</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300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“发生了什么事？”珍妮问道：“在主管会议上大家都一致同意向每个人通报我们单位的财务预算，以及裁员的可能性。我所做的只不过是执行这项决议。”</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300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可你都说了什么呢”，主管很失望，“我们需要为护士的生计着想。我们以为你会直接找护士谈话，谨慎地透露这个坏消息，而你却给她们这种形式的信件，并寄到她们家里，她们整个周末都处于极度焦虑之中。现在传言四起，我们处于一种近乎骚乱的局势中，我从没见过员工的士气如此低沉。”</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 Box 4"/>
          <p:cNvSpPr txBox="1">
            <a:spLocks noChangeArrowheads="1"/>
          </p:cNvSpPr>
          <p:nvPr/>
        </p:nvSpPr>
        <p:spPr bwMode="auto">
          <a:xfrm>
            <a:off x="3053607" y="4340892"/>
            <a:ext cx="3005951" cy="40011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sz="2000" b="1" dirty="0">
                <a:solidFill>
                  <a:srgbClr val="AA0000"/>
                </a:solidFill>
                <a:latin typeface="Impact" panose="020B0806030902050204" pitchFamily="34" charset="0"/>
                <a:ea typeface="微软雅黑" panose="020B0503020204020204" pitchFamily="34" charset="-122"/>
                <a:sym typeface="Impact" panose="020B0806030902050204" pitchFamily="34" charset="0"/>
              </a:rPr>
              <a:t>沟通与管理成效密切相关</a:t>
            </a:r>
            <a:endParaRPr kumimoji="1" lang="zh-CN" altLang="en-US" sz="2000" b="1" dirty="0">
              <a:solidFill>
                <a:srgbClr val="AA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 name="圆角矩形 6"/>
          <p:cNvSpPr/>
          <p:nvPr/>
        </p:nvSpPr>
        <p:spPr>
          <a:xfrm>
            <a:off x="2684376" y="4293259"/>
            <a:ext cx="3584984" cy="495377"/>
          </a:xfrm>
          <a:prstGeom prst="roundRect">
            <a:avLst>
              <a:gd name="adj" fmla="val 50000"/>
            </a:avLst>
          </a:prstGeom>
          <a:noFill/>
          <a:ln>
            <a:solidFill>
              <a:srgbClr val="A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ppt_x</p:attrName>
                                        </p:attrNameLst>
                                      </p:cBhvr>
                                      <p:tavLst>
                                        <p:tav tm="0">
                                          <p:val>
                                            <p:strVal val="#ppt_x-#ppt_w*1.125000"/>
                                          </p:val>
                                        </p:tav>
                                        <p:tav tm="100000">
                                          <p:val>
                                            <p:strVal val="#ppt_x"/>
                                          </p:val>
                                        </p:tav>
                                      </p:tavLst>
                                    </p:anim>
                                    <p:animEffect transition="in" filter="wipe(right)">
                                      <p:cBhvr>
                                        <p:cTn id="15" dur="500"/>
                                        <p:tgtEl>
                                          <p:spTgt spid="14"/>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2000"/>
                                        <p:tgtEl>
                                          <p:spTgt spid="16"/>
                                        </p:tgtEl>
                                      </p:cBhvr>
                                    </p:animEffect>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0832" y="-22622"/>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1964296"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4" name="TextBox 1"/>
          <p:cNvSpPr txBox="1"/>
          <p:nvPr/>
        </p:nvSpPr>
        <p:spPr>
          <a:xfrm>
            <a:off x="2684376" y="285450"/>
            <a:ext cx="3744416" cy="396134"/>
          </a:xfrm>
          <a:prstGeom prst="rect">
            <a:avLst/>
          </a:prstGeom>
          <a:noFill/>
        </p:spPr>
        <p:txBody>
          <a:bodyPr wrap="square" rtlCol="0">
            <a:spAutoFit/>
          </a:bodyPr>
          <a:lstStyle/>
          <a:p>
            <a:pPr algn="ctr" defTabSz="431800">
              <a:lnSpc>
                <a:spcPct val="120000"/>
              </a:lnSpc>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沟通的重要性</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5" name="直接连接符 14"/>
          <p:cNvCxnSpPr/>
          <p:nvPr/>
        </p:nvCxnSpPr>
        <p:spPr>
          <a:xfrm flipH="1">
            <a:off x="5708712"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710806" y="1081425"/>
            <a:ext cx="1744664" cy="409658"/>
          </a:xfrm>
          <a:prstGeom prst="roundRect">
            <a:avLst>
              <a:gd name="adj" fmla="val 50000"/>
            </a:avLst>
          </a:prstGeom>
          <a:solidFill>
            <a:srgbClr val="A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 Box 3"/>
          <p:cNvSpPr txBox="1">
            <a:spLocks noChangeArrowheads="1"/>
          </p:cNvSpPr>
          <p:nvPr/>
        </p:nvSpPr>
        <p:spPr bwMode="auto">
          <a:xfrm>
            <a:off x="1092650" y="1924623"/>
            <a:ext cx="44644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b="1" dirty="0">
                <a:solidFill>
                  <a:schemeClr val="bg1"/>
                </a:solidFill>
                <a:latin typeface="Impact" panose="020B0806030902050204" pitchFamily="34" charset="0"/>
                <a:ea typeface="微软雅黑" panose="020B0503020204020204" pitchFamily="34" charset="-122"/>
                <a:sym typeface="Impact" panose="020B0806030902050204" pitchFamily="34" charset="0"/>
              </a:rPr>
              <a:t>沟者，构筑管道也；通者，顺畅也</a:t>
            </a:r>
            <a:endParaRPr kumimoji="1" lang="zh-CN" altLang="en-US" b="1"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 name="Text Box 4"/>
          <p:cNvSpPr txBox="1">
            <a:spLocks noChangeArrowheads="1"/>
          </p:cNvSpPr>
          <p:nvPr/>
        </p:nvSpPr>
        <p:spPr bwMode="auto">
          <a:xfrm>
            <a:off x="633616" y="2560439"/>
            <a:ext cx="703472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kumimoji="1"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沟通是两个或者两个以上的人，互相通过任何信息传递的途径，以达成对一个特定信息的相同理解</a:t>
            </a:r>
            <a:endParaRPr kumimoji="1"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 name="Text Box 4"/>
          <p:cNvSpPr txBox="1">
            <a:spLocks noChangeArrowheads="1"/>
          </p:cNvSpPr>
          <p:nvPr/>
        </p:nvSpPr>
        <p:spPr bwMode="auto">
          <a:xfrm>
            <a:off x="547721" y="1092065"/>
            <a:ext cx="2084118" cy="40011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sz="2000" b="1" dirty="0">
                <a:solidFill>
                  <a:schemeClr val="bg1"/>
                </a:solidFill>
                <a:latin typeface="Impact" panose="020B0806030902050204" pitchFamily="34" charset="0"/>
                <a:ea typeface="微软雅黑" panose="020B0503020204020204" pitchFamily="34" charset="-122"/>
                <a:sym typeface="Impact" panose="020B0806030902050204" pitchFamily="34" charset="0"/>
              </a:rPr>
              <a:t>沟通的定义</a:t>
            </a:r>
            <a:endParaRPr kumimoji="1" lang="zh-CN" altLang="en-US" sz="2000" b="1"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 name="文本框 3"/>
          <p:cNvSpPr txBox="1"/>
          <p:nvPr/>
        </p:nvSpPr>
        <p:spPr>
          <a:xfrm>
            <a:off x="-13444" y="1463153"/>
            <a:ext cx="1239552" cy="1323439"/>
          </a:xfrm>
          <a:prstGeom prst="rect">
            <a:avLst/>
          </a:prstGeom>
          <a:noFill/>
        </p:spPr>
        <p:txBody>
          <a:bodyPr wrap="square" rtlCol="0">
            <a:spAutoFit/>
          </a:bodyPr>
          <a:lstStyle/>
          <a:p>
            <a:r>
              <a:rPr lang="zh-CN" altLang="en-US" sz="8000" dirty="0" smtClean="0">
                <a:solidFill>
                  <a:schemeClr val="bg1">
                    <a:alpha val="44000"/>
                  </a:schemeClr>
                </a:solidFill>
                <a:latin typeface="等线" panose="02010600030101010101" pitchFamily="2" charset="-122"/>
                <a:ea typeface="等线" panose="02010600030101010101" pitchFamily="2" charset="-122"/>
              </a:rPr>
              <a:t>“</a:t>
            </a:r>
            <a:endParaRPr lang="zh-CN" altLang="en-US" sz="8000" dirty="0">
              <a:solidFill>
                <a:schemeClr val="bg1">
                  <a:alpha val="44000"/>
                </a:schemeClr>
              </a:solidFill>
              <a:latin typeface="等线" panose="02010600030101010101" pitchFamily="2" charset="-122"/>
              <a:ea typeface="等线"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ppt_x</p:attrName>
                                        </p:attrNameLst>
                                      </p:cBhvr>
                                      <p:tavLst>
                                        <p:tav tm="0">
                                          <p:val>
                                            <p:strVal val="#ppt_x-#ppt_w*1.125000"/>
                                          </p:val>
                                        </p:tav>
                                        <p:tav tm="100000">
                                          <p:val>
                                            <p:strVal val="#ppt_x"/>
                                          </p:val>
                                        </p:tav>
                                      </p:tavLst>
                                    </p:anim>
                                    <p:animEffect transition="in" filter="wipe(right)">
                                      <p:cBhvr>
                                        <p:cTn id="15" dur="500"/>
                                        <p:tgtEl>
                                          <p:spTgt spid="14"/>
                                        </p:tgtEl>
                                      </p:cBhvr>
                                    </p:animEffect>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animBg="1"/>
      <p:bldP spid="11" grpId="0"/>
      <p:bldP spid="12" grpId="0"/>
      <p:bldP spid="19"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0832" y="-22622"/>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1964296"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4" name="TextBox 1"/>
          <p:cNvSpPr txBox="1"/>
          <p:nvPr/>
        </p:nvSpPr>
        <p:spPr>
          <a:xfrm>
            <a:off x="2684376" y="285450"/>
            <a:ext cx="3744416" cy="396134"/>
          </a:xfrm>
          <a:prstGeom prst="rect">
            <a:avLst/>
          </a:prstGeom>
          <a:noFill/>
        </p:spPr>
        <p:txBody>
          <a:bodyPr wrap="square" rtlCol="0">
            <a:spAutoFit/>
          </a:bodyPr>
          <a:lstStyle/>
          <a:p>
            <a:pPr algn="ctr" defTabSz="431800">
              <a:lnSpc>
                <a:spcPct val="120000"/>
              </a:lnSpc>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沟通的重要性</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5" name="直接连接符 14"/>
          <p:cNvCxnSpPr/>
          <p:nvPr/>
        </p:nvCxnSpPr>
        <p:spPr>
          <a:xfrm flipH="1">
            <a:off x="5708712"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3181711" y="1419622"/>
            <a:ext cx="2780577" cy="2506514"/>
            <a:chOff x="4398619" y="2195231"/>
            <a:chExt cx="3318561" cy="2991472"/>
          </a:xfrm>
        </p:grpSpPr>
        <p:grpSp>
          <p:nvGrpSpPr>
            <p:cNvPr id="16" name="组合 15"/>
            <p:cNvGrpSpPr/>
            <p:nvPr/>
          </p:nvGrpSpPr>
          <p:grpSpPr>
            <a:xfrm>
              <a:off x="4398619" y="2195231"/>
              <a:ext cx="3318561" cy="2991472"/>
              <a:chOff x="3880997" y="1674537"/>
              <a:chExt cx="4332935" cy="3905866"/>
            </a:xfrm>
          </p:grpSpPr>
          <p:grpSp>
            <p:nvGrpSpPr>
              <p:cNvPr id="25" name="íṡ1îďè"/>
              <p:cNvGrpSpPr/>
              <p:nvPr/>
            </p:nvGrpSpPr>
            <p:grpSpPr>
              <a:xfrm>
                <a:off x="4532474" y="2252056"/>
                <a:ext cx="3032113" cy="2740596"/>
                <a:chOff x="4616301" y="2822638"/>
                <a:chExt cx="3032113" cy="2740596"/>
              </a:xfrm>
            </p:grpSpPr>
            <p:sp>
              <p:nvSpPr>
                <p:cNvPr id="32" name="ïṥḻïḑé"/>
                <p:cNvSpPr/>
                <p:nvPr/>
              </p:nvSpPr>
              <p:spPr bwMode="auto">
                <a:xfrm rot="1800000" flipV="1">
                  <a:off x="5932675" y="2822638"/>
                  <a:ext cx="1615151" cy="634794"/>
                </a:xfrm>
                <a:custGeom>
                  <a:avLst/>
                  <a:gdLst>
                    <a:gd name="connsiteX0" fmla="*/ 279327 w 1999980"/>
                    <a:gd name="connsiteY0" fmla="*/ 786040 h 786040"/>
                    <a:gd name="connsiteX1" fmla="*/ 999990 w 1999980"/>
                    <a:gd name="connsiteY1" fmla="*/ 297572 h 786040"/>
                    <a:gd name="connsiteX2" fmla="*/ 1720653 w 1999980"/>
                    <a:gd name="connsiteY2" fmla="*/ 786040 h 786040"/>
                    <a:gd name="connsiteX3" fmla="*/ 1999980 w 1999980"/>
                    <a:gd name="connsiteY3" fmla="*/ 628832 h 786040"/>
                    <a:gd name="connsiteX4" fmla="*/ 1849144 w 1999980"/>
                    <a:gd name="connsiteY4" fmla="*/ 376176 h 786040"/>
                    <a:gd name="connsiteX5" fmla="*/ 1798865 w 1999980"/>
                    <a:gd name="connsiteY5" fmla="*/ 404249 h 786040"/>
                    <a:gd name="connsiteX6" fmla="*/ 999990 w 1999980"/>
                    <a:gd name="connsiteY6" fmla="*/ 0 h 786040"/>
                    <a:gd name="connsiteX7" fmla="*/ 201115 w 1999980"/>
                    <a:gd name="connsiteY7" fmla="*/ 404249 h 786040"/>
                    <a:gd name="connsiteX8" fmla="*/ 150836 w 1999980"/>
                    <a:gd name="connsiteY8" fmla="*/ 376176 h 786040"/>
                    <a:gd name="connsiteX9" fmla="*/ 0 w 1999980"/>
                    <a:gd name="connsiteY9" fmla="*/ 628832 h 786040"/>
                    <a:gd name="connsiteX10" fmla="*/ 279327 w 1999980"/>
                    <a:gd name="connsiteY10" fmla="*/ 786040 h 78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99980" h="786040">
                      <a:moveTo>
                        <a:pt x="279327" y="786040"/>
                      </a:moveTo>
                      <a:cubicBezTo>
                        <a:pt x="575413" y="247041"/>
                        <a:pt x="999990" y="297572"/>
                        <a:pt x="999990" y="297572"/>
                      </a:cubicBezTo>
                      <a:cubicBezTo>
                        <a:pt x="999990" y="297572"/>
                        <a:pt x="1424567" y="247041"/>
                        <a:pt x="1720653" y="786040"/>
                      </a:cubicBezTo>
                      <a:cubicBezTo>
                        <a:pt x="1999980" y="628832"/>
                        <a:pt x="1999980" y="628832"/>
                        <a:pt x="1999980" y="628832"/>
                      </a:cubicBezTo>
                      <a:cubicBezTo>
                        <a:pt x="1849144" y="376176"/>
                        <a:pt x="1849144" y="376176"/>
                        <a:pt x="1849144" y="376176"/>
                      </a:cubicBezTo>
                      <a:cubicBezTo>
                        <a:pt x="1798865" y="404249"/>
                        <a:pt x="1798865" y="404249"/>
                        <a:pt x="1798865" y="404249"/>
                      </a:cubicBezTo>
                      <a:cubicBezTo>
                        <a:pt x="1798865" y="404249"/>
                        <a:pt x="1564230" y="28073"/>
                        <a:pt x="999990" y="0"/>
                      </a:cubicBezTo>
                      <a:cubicBezTo>
                        <a:pt x="435750" y="28073"/>
                        <a:pt x="201115" y="404249"/>
                        <a:pt x="201115" y="404249"/>
                      </a:cubicBezTo>
                      <a:cubicBezTo>
                        <a:pt x="201115" y="404249"/>
                        <a:pt x="201115" y="404249"/>
                        <a:pt x="150836" y="376176"/>
                      </a:cubicBezTo>
                      <a:cubicBezTo>
                        <a:pt x="150836" y="376176"/>
                        <a:pt x="150836" y="376176"/>
                        <a:pt x="0" y="628832"/>
                      </a:cubicBezTo>
                      <a:cubicBezTo>
                        <a:pt x="0" y="628832"/>
                        <a:pt x="0" y="628832"/>
                        <a:pt x="279327" y="786040"/>
                      </a:cubicBezTo>
                      <a:close/>
                    </a:path>
                  </a:pathLst>
                </a:custGeom>
                <a:solidFill>
                  <a:schemeClr val="bg1">
                    <a:lumMod val="85000"/>
                  </a:schemeClr>
                </a:solidFill>
                <a:ln>
                  <a:noFill/>
                </a:ln>
              </p:spPr>
              <p:txBody>
                <a:bodyPr vert="horz" wrap="square" lIns="91440" tIns="45720" rIns="91440" bIns="45720" numCol="1" anchor="t" anchorCtr="0" compatLnSpc="1">
                  <a:normAutofit/>
                </a:bodyPr>
                <a:lstStyle/>
                <a:p>
                  <a:endParaRPr lang="en-US" dirty="0"/>
                </a:p>
              </p:txBody>
            </p:sp>
            <p:sp>
              <p:nvSpPr>
                <p:cNvPr id="33" name="îṧļiḋé"/>
                <p:cNvSpPr/>
                <p:nvPr/>
              </p:nvSpPr>
              <p:spPr bwMode="auto">
                <a:xfrm rot="5463362" flipV="1">
                  <a:off x="6523442" y="3867084"/>
                  <a:ext cx="1615151" cy="634793"/>
                </a:xfrm>
                <a:custGeom>
                  <a:avLst/>
                  <a:gdLst>
                    <a:gd name="connsiteX0" fmla="*/ 279327 w 1999980"/>
                    <a:gd name="connsiteY0" fmla="*/ 786040 h 786040"/>
                    <a:gd name="connsiteX1" fmla="*/ 999990 w 1999980"/>
                    <a:gd name="connsiteY1" fmla="*/ 297572 h 786040"/>
                    <a:gd name="connsiteX2" fmla="*/ 1720653 w 1999980"/>
                    <a:gd name="connsiteY2" fmla="*/ 786040 h 786040"/>
                    <a:gd name="connsiteX3" fmla="*/ 1999980 w 1999980"/>
                    <a:gd name="connsiteY3" fmla="*/ 628832 h 786040"/>
                    <a:gd name="connsiteX4" fmla="*/ 1849144 w 1999980"/>
                    <a:gd name="connsiteY4" fmla="*/ 376176 h 786040"/>
                    <a:gd name="connsiteX5" fmla="*/ 1798865 w 1999980"/>
                    <a:gd name="connsiteY5" fmla="*/ 404249 h 786040"/>
                    <a:gd name="connsiteX6" fmla="*/ 999990 w 1999980"/>
                    <a:gd name="connsiteY6" fmla="*/ 0 h 786040"/>
                    <a:gd name="connsiteX7" fmla="*/ 201115 w 1999980"/>
                    <a:gd name="connsiteY7" fmla="*/ 404249 h 786040"/>
                    <a:gd name="connsiteX8" fmla="*/ 150836 w 1999980"/>
                    <a:gd name="connsiteY8" fmla="*/ 376176 h 786040"/>
                    <a:gd name="connsiteX9" fmla="*/ 0 w 1999980"/>
                    <a:gd name="connsiteY9" fmla="*/ 628832 h 786040"/>
                    <a:gd name="connsiteX10" fmla="*/ 279327 w 1999980"/>
                    <a:gd name="connsiteY10" fmla="*/ 786040 h 78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99980" h="786040">
                      <a:moveTo>
                        <a:pt x="279327" y="786040"/>
                      </a:moveTo>
                      <a:cubicBezTo>
                        <a:pt x="575413" y="247041"/>
                        <a:pt x="999990" y="297572"/>
                        <a:pt x="999990" y="297572"/>
                      </a:cubicBezTo>
                      <a:cubicBezTo>
                        <a:pt x="999990" y="297572"/>
                        <a:pt x="1424567" y="247041"/>
                        <a:pt x="1720653" y="786040"/>
                      </a:cubicBezTo>
                      <a:cubicBezTo>
                        <a:pt x="1999980" y="628832"/>
                        <a:pt x="1999980" y="628832"/>
                        <a:pt x="1999980" y="628832"/>
                      </a:cubicBezTo>
                      <a:cubicBezTo>
                        <a:pt x="1849144" y="376176"/>
                        <a:pt x="1849144" y="376176"/>
                        <a:pt x="1849144" y="376176"/>
                      </a:cubicBezTo>
                      <a:cubicBezTo>
                        <a:pt x="1798865" y="404249"/>
                        <a:pt x="1798865" y="404249"/>
                        <a:pt x="1798865" y="404249"/>
                      </a:cubicBezTo>
                      <a:cubicBezTo>
                        <a:pt x="1798865" y="404249"/>
                        <a:pt x="1564230" y="28073"/>
                        <a:pt x="999990" y="0"/>
                      </a:cubicBezTo>
                      <a:cubicBezTo>
                        <a:pt x="435750" y="28073"/>
                        <a:pt x="201115" y="404249"/>
                        <a:pt x="201115" y="404249"/>
                      </a:cubicBezTo>
                      <a:cubicBezTo>
                        <a:pt x="201115" y="404249"/>
                        <a:pt x="201115" y="404249"/>
                        <a:pt x="150836" y="376176"/>
                      </a:cubicBezTo>
                      <a:cubicBezTo>
                        <a:pt x="150836" y="376176"/>
                        <a:pt x="150836" y="376176"/>
                        <a:pt x="0" y="628832"/>
                      </a:cubicBezTo>
                      <a:cubicBezTo>
                        <a:pt x="0" y="628832"/>
                        <a:pt x="0" y="628832"/>
                        <a:pt x="279327" y="786040"/>
                      </a:cubicBezTo>
                      <a:close/>
                    </a:path>
                  </a:pathLst>
                </a:custGeom>
                <a:solidFill>
                  <a:schemeClr val="bg1">
                    <a:lumMod val="85000"/>
                  </a:schemeClr>
                </a:solidFill>
                <a:ln>
                  <a:noFill/>
                </a:ln>
              </p:spPr>
              <p:txBody>
                <a:bodyPr vert="horz" wrap="square" lIns="91440" tIns="45720" rIns="91440" bIns="45720" numCol="1" anchor="t" anchorCtr="0" compatLnSpc="1">
                  <a:normAutofit/>
                </a:bodyPr>
                <a:lstStyle/>
                <a:p>
                  <a:endParaRPr lang="en-US" dirty="0"/>
                </a:p>
              </p:txBody>
            </p:sp>
            <p:sp>
              <p:nvSpPr>
                <p:cNvPr id="34" name="íšlîḓê"/>
                <p:cNvSpPr/>
                <p:nvPr/>
              </p:nvSpPr>
              <p:spPr bwMode="auto">
                <a:xfrm rot="19736638" flipH="1" flipV="1">
                  <a:off x="4732774" y="2833243"/>
                  <a:ext cx="1615151" cy="634793"/>
                </a:xfrm>
                <a:custGeom>
                  <a:avLst/>
                  <a:gdLst>
                    <a:gd name="connsiteX0" fmla="*/ 279327 w 1999980"/>
                    <a:gd name="connsiteY0" fmla="*/ 786040 h 786040"/>
                    <a:gd name="connsiteX1" fmla="*/ 999990 w 1999980"/>
                    <a:gd name="connsiteY1" fmla="*/ 297572 h 786040"/>
                    <a:gd name="connsiteX2" fmla="*/ 1720653 w 1999980"/>
                    <a:gd name="connsiteY2" fmla="*/ 786040 h 786040"/>
                    <a:gd name="connsiteX3" fmla="*/ 1999980 w 1999980"/>
                    <a:gd name="connsiteY3" fmla="*/ 628832 h 786040"/>
                    <a:gd name="connsiteX4" fmla="*/ 1849144 w 1999980"/>
                    <a:gd name="connsiteY4" fmla="*/ 376176 h 786040"/>
                    <a:gd name="connsiteX5" fmla="*/ 1798865 w 1999980"/>
                    <a:gd name="connsiteY5" fmla="*/ 404249 h 786040"/>
                    <a:gd name="connsiteX6" fmla="*/ 999990 w 1999980"/>
                    <a:gd name="connsiteY6" fmla="*/ 0 h 786040"/>
                    <a:gd name="connsiteX7" fmla="*/ 201115 w 1999980"/>
                    <a:gd name="connsiteY7" fmla="*/ 404249 h 786040"/>
                    <a:gd name="connsiteX8" fmla="*/ 150836 w 1999980"/>
                    <a:gd name="connsiteY8" fmla="*/ 376176 h 786040"/>
                    <a:gd name="connsiteX9" fmla="*/ 0 w 1999980"/>
                    <a:gd name="connsiteY9" fmla="*/ 628832 h 786040"/>
                    <a:gd name="connsiteX10" fmla="*/ 279327 w 1999980"/>
                    <a:gd name="connsiteY10" fmla="*/ 786040 h 78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99980" h="786040">
                      <a:moveTo>
                        <a:pt x="279327" y="786040"/>
                      </a:moveTo>
                      <a:cubicBezTo>
                        <a:pt x="575413" y="247041"/>
                        <a:pt x="999990" y="297572"/>
                        <a:pt x="999990" y="297572"/>
                      </a:cubicBezTo>
                      <a:cubicBezTo>
                        <a:pt x="999990" y="297572"/>
                        <a:pt x="1424567" y="247041"/>
                        <a:pt x="1720653" y="786040"/>
                      </a:cubicBezTo>
                      <a:cubicBezTo>
                        <a:pt x="1999980" y="628832"/>
                        <a:pt x="1999980" y="628832"/>
                        <a:pt x="1999980" y="628832"/>
                      </a:cubicBezTo>
                      <a:cubicBezTo>
                        <a:pt x="1849144" y="376176"/>
                        <a:pt x="1849144" y="376176"/>
                        <a:pt x="1849144" y="376176"/>
                      </a:cubicBezTo>
                      <a:cubicBezTo>
                        <a:pt x="1798865" y="404249"/>
                        <a:pt x="1798865" y="404249"/>
                        <a:pt x="1798865" y="404249"/>
                      </a:cubicBezTo>
                      <a:cubicBezTo>
                        <a:pt x="1798865" y="404249"/>
                        <a:pt x="1564230" y="28073"/>
                        <a:pt x="999990" y="0"/>
                      </a:cubicBezTo>
                      <a:cubicBezTo>
                        <a:pt x="435750" y="28073"/>
                        <a:pt x="201115" y="404249"/>
                        <a:pt x="201115" y="404249"/>
                      </a:cubicBezTo>
                      <a:cubicBezTo>
                        <a:pt x="201115" y="404249"/>
                        <a:pt x="201115" y="404249"/>
                        <a:pt x="150836" y="376176"/>
                      </a:cubicBezTo>
                      <a:cubicBezTo>
                        <a:pt x="150836" y="376176"/>
                        <a:pt x="150836" y="376176"/>
                        <a:pt x="0" y="628832"/>
                      </a:cubicBezTo>
                      <a:cubicBezTo>
                        <a:pt x="0" y="628832"/>
                        <a:pt x="0" y="628832"/>
                        <a:pt x="279327" y="786040"/>
                      </a:cubicBezTo>
                      <a:close/>
                    </a:path>
                  </a:pathLst>
                </a:custGeom>
                <a:solidFill>
                  <a:schemeClr val="bg1">
                    <a:lumMod val="85000"/>
                  </a:schemeClr>
                </a:solidFill>
                <a:ln>
                  <a:noFill/>
                </a:ln>
              </p:spPr>
              <p:txBody>
                <a:bodyPr vert="horz" wrap="square" lIns="91440" tIns="45720" rIns="91440" bIns="45720" numCol="1" anchor="t" anchorCtr="0" compatLnSpc="1">
                  <a:normAutofit/>
                </a:bodyPr>
                <a:lstStyle/>
                <a:p>
                  <a:endParaRPr lang="en-US" dirty="0"/>
                </a:p>
              </p:txBody>
            </p:sp>
            <p:sp>
              <p:nvSpPr>
                <p:cNvPr id="35" name="î$lîde"/>
                <p:cNvSpPr/>
                <p:nvPr/>
              </p:nvSpPr>
              <p:spPr bwMode="auto">
                <a:xfrm rot="1800000">
                  <a:off x="4716889" y="4928440"/>
                  <a:ext cx="1615151" cy="634794"/>
                </a:xfrm>
                <a:custGeom>
                  <a:avLst/>
                  <a:gdLst>
                    <a:gd name="connsiteX0" fmla="*/ 279327 w 1999980"/>
                    <a:gd name="connsiteY0" fmla="*/ 786040 h 786040"/>
                    <a:gd name="connsiteX1" fmla="*/ 999990 w 1999980"/>
                    <a:gd name="connsiteY1" fmla="*/ 297572 h 786040"/>
                    <a:gd name="connsiteX2" fmla="*/ 1720653 w 1999980"/>
                    <a:gd name="connsiteY2" fmla="*/ 786040 h 786040"/>
                    <a:gd name="connsiteX3" fmla="*/ 1999980 w 1999980"/>
                    <a:gd name="connsiteY3" fmla="*/ 628832 h 786040"/>
                    <a:gd name="connsiteX4" fmla="*/ 1849144 w 1999980"/>
                    <a:gd name="connsiteY4" fmla="*/ 376176 h 786040"/>
                    <a:gd name="connsiteX5" fmla="*/ 1798865 w 1999980"/>
                    <a:gd name="connsiteY5" fmla="*/ 404249 h 786040"/>
                    <a:gd name="connsiteX6" fmla="*/ 999990 w 1999980"/>
                    <a:gd name="connsiteY6" fmla="*/ 0 h 786040"/>
                    <a:gd name="connsiteX7" fmla="*/ 201115 w 1999980"/>
                    <a:gd name="connsiteY7" fmla="*/ 404249 h 786040"/>
                    <a:gd name="connsiteX8" fmla="*/ 150836 w 1999980"/>
                    <a:gd name="connsiteY8" fmla="*/ 376176 h 786040"/>
                    <a:gd name="connsiteX9" fmla="*/ 0 w 1999980"/>
                    <a:gd name="connsiteY9" fmla="*/ 628832 h 786040"/>
                    <a:gd name="connsiteX10" fmla="*/ 279327 w 1999980"/>
                    <a:gd name="connsiteY10" fmla="*/ 786040 h 78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99980" h="786040">
                      <a:moveTo>
                        <a:pt x="279327" y="786040"/>
                      </a:moveTo>
                      <a:cubicBezTo>
                        <a:pt x="575413" y="247041"/>
                        <a:pt x="999990" y="297572"/>
                        <a:pt x="999990" y="297572"/>
                      </a:cubicBezTo>
                      <a:cubicBezTo>
                        <a:pt x="999990" y="297572"/>
                        <a:pt x="1424567" y="247041"/>
                        <a:pt x="1720653" y="786040"/>
                      </a:cubicBezTo>
                      <a:cubicBezTo>
                        <a:pt x="1999980" y="628832"/>
                        <a:pt x="1999980" y="628832"/>
                        <a:pt x="1999980" y="628832"/>
                      </a:cubicBezTo>
                      <a:cubicBezTo>
                        <a:pt x="1849144" y="376176"/>
                        <a:pt x="1849144" y="376176"/>
                        <a:pt x="1849144" y="376176"/>
                      </a:cubicBezTo>
                      <a:cubicBezTo>
                        <a:pt x="1798865" y="404249"/>
                        <a:pt x="1798865" y="404249"/>
                        <a:pt x="1798865" y="404249"/>
                      </a:cubicBezTo>
                      <a:cubicBezTo>
                        <a:pt x="1798865" y="404249"/>
                        <a:pt x="1564230" y="28073"/>
                        <a:pt x="999990" y="0"/>
                      </a:cubicBezTo>
                      <a:cubicBezTo>
                        <a:pt x="435750" y="28073"/>
                        <a:pt x="201115" y="404249"/>
                        <a:pt x="201115" y="404249"/>
                      </a:cubicBezTo>
                      <a:cubicBezTo>
                        <a:pt x="201115" y="404249"/>
                        <a:pt x="201115" y="404249"/>
                        <a:pt x="150836" y="376176"/>
                      </a:cubicBezTo>
                      <a:cubicBezTo>
                        <a:pt x="150836" y="376176"/>
                        <a:pt x="150836" y="376176"/>
                        <a:pt x="0" y="628832"/>
                      </a:cubicBezTo>
                      <a:cubicBezTo>
                        <a:pt x="0" y="628832"/>
                        <a:pt x="0" y="628832"/>
                        <a:pt x="279327" y="786040"/>
                      </a:cubicBezTo>
                      <a:close/>
                    </a:path>
                  </a:pathLst>
                </a:custGeom>
                <a:solidFill>
                  <a:schemeClr val="bg1">
                    <a:lumMod val="85000"/>
                  </a:schemeClr>
                </a:solidFill>
                <a:ln>
                  <a:noFill/>
                </a:ln>
              </p:spPr>
              <p:txBody>
                <a:bodyPr vert="horz" wrap="square" lIns="91440" tIns="45720" rIns="91440" bIns="45720" numCol="1" anchor="t" anchorCtr="0" compatLnSpc="1">
                  <a:normAutofit/>
                </a:bodyPr>
                <a:lstStyle/>
                <a:p>
                  <a:endParaRPr lang="en-US" dirty="0"/>
                </a:p>
              </p:txBody>
            </p:sp>
            <p:sp>
              <p:nvSpPr>
                <p:cNvPr id="36" name="îSļíḍê"/>
                <p:cNvSpPr/>
                <p:nvPr/>
              </p:nvSpPr>
              <p:spPr bwMode="auto">
                <a:xfrm rot="19736638">
                  <a:off x="5916789" y="4917837"/>
                  <a:ext cx="1615151" cy="634793"/>
                </a:xfrm>
                <a:custGeom>
                  <a:avLst/>
                  <a:gdLst>
                    <a:gd name="connsiteX0" fmla="*/ 279327 w 1999980"/>
                    <a:gd name="connsiteY0" fmla="*/ 786040 h 786040"/>
                    <a:gd name="connsiteX1" fmla="*/ 999990 w 1999980"/>
                    <a:gd name="connsiteY1" fmla="*/ 297572 h 786040"/>
                    <a:gd name="connsiteX2" fmla="*/ 1720653 w 1999980"/>
                    <a:gd name="connsiteY2" fmla="*/ 786040 h 786040"/>
                    <a:gd name="connsiteX3" fmla="*/ 1999980 w 1999980"/>
                    <a:gd name="connsiteY3" fmla="*/ 628832 h 786040"/>
                    <a:gd name="connsiteX4" fmla="*/ 1849144 w 1999980"/>
                    <a:gd name="connsiteY4" fmla="*/ 376176 h 786040"/>
                    <a:gd name="connsiteX5" fmla="*/ 1798865 w 1999980"/>
                    <a:gd name="connsiteY5" fmla="*/ 404249 h 786040"/>
                    <a:gd name="connsiteX6" fmla="*/ 999990 w 1999980"/>
                    <a:gd name="connsiteY6" fmla="*/ 0 h 786040"/>
                    <a:gd name="connsiteX7" fmla="*/ 201115 w 1999980"/>
                    <a:gd name="connsiteY7" fmla="*/ 404249 h 786040"/>
                    <a:gd name="connsiteX8" fmla="*/ 150836 w 1999980"/>
                    <a:gd name="connsiteY8" fmla="*/ 376176 h 786040"/>
                    <a:gd name="connsiteX9" fmla="*/ 0 w 1999980"/>
                    <a:gd name="connsiteY9" fmla="*/ 628832 h 786040"/>
                    <a:gd name="connsiteX10" fmla="*/ 279327 w 1999980"/>
                    <a:gd name="connsiteY10" fmla="*/ 786040 h 78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99980" h="786040">
                      <a:moveTo>
                        <a:pt x="279327" y="786040"/>
                      </a:moveTo>
                      <a:cubicBezTo>
                        <a:pt x="575413" y="247041"/>
                        <a:pt x="999990" y="297572"/>
                        <a:pt x="999990" y="297572"/>
                      </a:cubicBezTo>
                      <a:cubicBezTo>
                        <a:pt x="999990" y="297572"/>
                        <a:pt x="1424567" y="247041"/>
                        <a:pt x="1720653" y="786040"/>
                      </a:cubicBezTo>
                      <a:cubicBezTo>
                        <a:pt x="1999980" y="628832"/>
                        <a:pt x="1999980" y="628832"/>
                        <a:pt x="1999980" y="628832"/>
                      </a:cubicBezTo>
                      <a:cubicBezTo>
                        <a:pt x="1849144" y="376176"/>
                        <a:pt x="1849144" y="376176"/>
                        <a:pt x="1849144" y="376176"/>
                      </a:cubicBezTo>
                      <a:cubicBezTo>
                        <a:pt x="1798865" y="404249"/>
                        <a:pt x="1798865" y="404249"/>
                        <a:pt x="1798865" y="404249"/>
                      </a:cubicBezTo>
                      <a:cubicBezTo>
                        <a:pt x="1798865" y="404249"/>
                        <a:pt x="1564230" y="28073"/>
                        <a:pt x="999990" y="0"/>
                      </a:cubicBezTo>
                      <a:cubicBezTo>
                        <a:pt x="435750" y="28073"/>
                        <a:pt x="201115" y="404249"/>
                        <a:pt x="201115" y="404249"/>
                      </a:cubicBezTo>
                      <a:cubicBezTo>
                        <a:pt x="201115" y="404249"/>
                        <a:pt x="201115" y="404249"/>
                        <a:pt x="150836" y="376176"/>
                      </a:cubicBezTo>
                      <a:cubicBezTo>
                        <a:pt x="150836" y="376176"/>
                        <a:pt x="150836" y="376176"/>
                        <a:pt x="0" y="628832"/>
                      </a:cubicBezTo>
                      <a:cubicBezTo>
                        <a:pt x="0" y="628832"/>
                        <a:pt x="0" y="628832"/>
                        <a:pt x="279327" y="786040"/>
                      </a:cubicBezTo>
                      <a:close/>
                    </a:path>
                  </a:pathLst>
                </a:custGeom>
                <a:solidFill>
                  <a:schemeClr val="bg1">
                    <a:lumMod val="85000"/>
                  </a:schemeClr>
                </a:solidFill>
                <a:ln>
                  <a:noFill/>
                </a:ln>
              </p:spPr>
              <p:txBody>
                <a:bodyPr vert="horz" wrap="square" lIns="91440" tIns="45720" rIns="91440" bIns="45720" numCol="1" anchor="t" anchorCtr="0" compatLnSpc="1">
                  <a:normAutofit/>
                </a:bodyPr>
                <a:lstStyle/>
                <a:p>
                  <a:endParaRPr lang="en-US" dirty="0"/>
                </a:p>
              </p:txBody>
            </p:sp>
            <p:sp>
              <p:nvSpPr>
                <p:cNvPr id="37" name="ïṧľîḋe"/>
                <p:cNvSpPr/>
                <p:nvPr/>
              </p:nvSpPr>
              <p:spPr bwMode="auto">
                <a:xfrm rot="5463362" flipH="1">
                  <a:off x="4126122" y="3883995"/>
                  <a:ext cx="1615151" cy="634793"/>
                </a:xfrm>
                <a:custGeom>
                  <a:avLst/>
                  <a:gdLst>
                    <a:gd name="connsiteX0" fmla="*/ 279327 w 1999980"/>
                    <a:gd name="connsiteY0" fmla="*/ 786040 h 786040"/>
                    <a:gd name="connsiteX1" fmla="*/ 999990 w 1999980"/>
                    <a:gd name="connsiteY1" fmla="*/ 297572 h 786040"/>
                    <a:gd name="connsiteX2" fmla="*/ 1720653 w 1999980"/>
                    <a:gd name="connsiteY2" fmla="*/ 786040 h 786040"/>
                    <a:gd name="connsiteX3" fmla="*/ 1999980 w 1999980"/>
                    <a:gd name="connsiteY3" fmla="*/ 628832 h 786040"/>
                    <a:gd name="connsiteX4" fmla="*/ 1849144 w 1999980"/>
                    <a:gd name="connsiteY4" fmla="*/ 376176 h 786040"/>
                    <a:gd name="connsiteX5" fmla="*/ 1798865 w 1999980"/>
                    <a:gd name="connsiteY5" fmla="*/ 404249 h 786040"/>
                    <a:gd name="connsiteX6" fmla="*/ 999990 w 1999980"/>
                    <a:gd name="connsiteY6" fmla="*/ 0 h 786040"/>
                    <a:gd name="connsiteX7" fmla="*/ 201115 w 1999980"/>
                    <a:gd name="connsiteY7" fmla="*/ 404249 h 786040"/>
                    <a:gd name="connsiteX8" fmla="*/ 150836 w 1999980"/>
                    <a:gd name="connsiteY8" fmla="*/ 376176 h 786040"/>
                    <a:gd name="connsiteX9" fmla="*/ 0 w 1999980"/>
                    <a:gd name="connsiteY9" fmla="*/ 628832 h 786040"/>
                    <a:gd name="connsiteX10" fmla="*/ 279327 w 1999980"/>
                    <a:gd name="connsiteY10" fmla="*/ 786040 h 78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99980" h="786040">
                      <a:moveTo>
                        <a:pt x="279327" y="786040"/>
                      </a:moveTo>
                      <a:cubicBezTo>
                        <a:pt x="575413" y="247041"/>
                        <a:pt x="999990" y="297572"/>
                        <a:pt x="999990" y="297572"/>
                      </a:cubicBezTo>
                      <a:cubicBezTo>
                        <a:pt x="999990" y="297572"/>
                        <a:pt x="1424567" y="247041"/>
                        <a:pt x="1720653" y="786040"/>
                      </a:cubicBezTo>
                      <a:cubicBezTo>
                        <a:pt x="1999980" y="628832"/>
                        <a:pt x="1999980" y="628832"/>
                        <a:pt x="1999980" y="628832"/>
                      </a:cubicBezTo>
                      <a:cubicBezTo>
                        <a:pt x="1849144" y="376176"/>
                        <a:pt x="1849144" y="376176"/>
                        <a:pt x="1849144" y="376176"/>
                      </a:cubicBezTo>
                      <a:cubicBezTo>
                        <a:pt x="1798865" y="404249"/>
                        <a:pt x="1798865" y="404249"/>
                        <a:pt x="1798865" y="404249"/>
                      </a:cubicBezTo>
                      <a:cubicBezTo>
                        <a:pt x="1798865" y="404249"/>
                        <a:pt x="1564230" y="28073"/>
                        <a:pt x="999990" y="0"/>
                      </a:cubicBezTo>
                      <a:cubicBezTo>
                        <a:pt x="435750" y="28073"/>
                        <a:pt x="201115" y="404249"/>
                        <a:pt x="201115" y="404249"/>
                      </a:cubicBezTo>
                      <a:cubicBezTo>
                        <a:pt x="201115" y="404249"/>
                        <a:pt x="201115" y="404249"/>
                        <a:pt x="150836" y="376176"/>
                      </a:cubicBezTo>
                      <a:cubicBezTo>
                        <a:pt x="150836" y="376176"/>
                        <a:pt x="150836" y="376176"/>
                        <a:pt x="0" y="628832"/>
                      </a:cubicBezTo>
                      <a:cubicBezTo>
                        <a:pt x="0" y="628832"/>
                        <a:pt x="0" y="628832"/>
                        <a:pt x="279327" y="786040"/>
                      </a:cubicBezTo>
                      <a:close/>
                    </a:path>
                  </a:pathLst>
                </a:custGeom>
                <a:solidFill>
                  <a:schemeClr val="bg1">
                    <a:lumMod val="85000"/>
                  </a:schemeClr>
                </a:solidFill>
                <a:ln>
                  <a:noFill/>
                </a:ln>
              </p:spPr>
              <p:txBody>
                <a:bodyPr vert="horz" wrap="square" lIns="91440" tIns="45720" rIns="91440" bIns="45720" numCol="1" anchor="t" anchorCtr="0" compatLnSpc="1">
                  <a:normAutofit/>
                </a:bodyPr>
                <a:lstStyle/>
                <a:p>
                  <a:endParaRPr lang="en-US" dirty="0"/>
                </a:p>
              </p:txBody>
            </p:sp>
          </p:grpSp>
          <p:sp>
            <p:nvSpPr>
              <p:cNvPr id="26" name="îṣļîḑé"/>
              <p:cNvSpPr/>
              <p:nvPr/>
            </p:nvSpPr>
            <p:spPr>
              <a:xfrm>
                <a:off x="4725600" y="1680138"/>
                <a:ext cx="972995" cy="972994"/>
              </a:xfrm>
              <a:prstGeom prst="ellipse">
                <a:avLst/>
              </a:prstGeom>
              <a:solidFill>
                <a:srgbClr val="AA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endParaRPr lang="en-US" dirty="0"/>
              </a:p>
            </p:txBody>
          </p:sp>
          <p:sp>
            <p:nvSpPr>
              <p:cNvPr id="27" name="íŝļïdè"/>
              <p:cNvSpPr/>
              <p:nvPr/>
            </p:nvSpPr>
            <p:spPr>
              <a:xfrm>
                <a:off x="7240937" y="3132369"/>
                <a:ext cx="972995" cy="972994"/>
              </a:xfrm>
              <a:prstGeom prst="ellipse">
                <a:avLst/>
              </a:prstGeom>
              <a:solidFill>
                <a:srgbClr val="AA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endParaRPr lang="en-US" dirty="0"/>
              </a:p>
            </p:txBody>
          </p:sp>
          <p:sp>
            <p:nvSpPr>
              <p:cNvPr id="28" name="íṧľídé"/>
              <p:cNvSpPr/>
              <p:nvPr/>
            </p:nvSpPr>
            <p:spPr>
              <a:xfrm>
                <a:off x="6406821" y="4577101"/>
                <a:ext cx="972995" cy="972994"/>
              </a:xfrm>
              <a:prstGeom prst="ellipse">
                <a:avLst/>
              </a:prstGeom>
              <a:solidFill>
                <a:srgbClr val="AA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endParaRPr lang="en-US" dirty="0"/>
              </a:p>
            </p:txBody>
          </p:sp>
          <p:sp>
            <p:nvSpPr>
              <p:cNvPr id="29" name="i$ľïdè"/>
              <p:cNvSpPr/>
              <p:nvPr/>
            </p:nvSpPr>
            <p:spPr>
              <a:xfrm>
                <a:off x="3880997" y="3143031"/>
                <a:ext cx="972995" cy="972994"/>
              </a:xfrm>
              <a:prstGeom prst="ellipse">
                <a:avLst/>
              </a:prstGeom>
              <a:solidFill>
                <a:srgbClr val="AA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endParaRPr lang="en-US" dirty="0"/>
              </a:p>
            </p:txBody>
          </p:sp>
          <p:sp>
            <p:nvSpPr>
              <p:cNvPr id="30" name="isľïḋè"/>
              <p:cNvSpPr/>
              <p:nvPr/>
            </p:nvSpPr>
            <p:spPr>
              <a:xfrm>
                <a:off x="6405727" y="1674537"/>
                <a:ext cx="972995" cy="972994"/>
              </a:xfrm>
              <a:prstGeom prst="ellipse">
                <a:avLst/>
              </a:prstGeom>
              <a:solidFill>
                <a:srgbClr val="AA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endParaRPr lang="en-US" dirty="0">
                  <a:solidFill>
                    <a:schemeClr val="tx1"/>
                  </a:solidFill>
                </a:endParaRPr>
              </a:p>
            </p:txBody>
          </p:sp>
          <p:sp>
            <p:nvSpPr>
              <p:cNvPr id="31" name="íṧļiďe"/>
              <p:cNvSpPr/>
              <p:nvPr/>
            </p:nvSpPr>
            <p:spPr>
              <a:xfrm>
                <a:off x="4712435" y="4607409"/>
                <a:ext cx="972995" cy="972994"/>
              </a:xfrm>
              <a:prstGeom prst="ellipse">
                <a:avLst/>
              </a:prstGeom>
              <a:solidFill>
                <a:srgbClr val="AA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endParaRPr lang="en-US" dirty="0"/>
              </a:p>
            </p:txBody>
          </p:sp>
        </p:grpSp>
        <p:sp>
          <p:nvSpPr>
            <p:cNvPr id="17" name="文本框 16"/>
            <p:cNvSpPr txBox="1"/>
            <p:nvPr/>
          </p:nvSpPr>
          <p:spPr>
            <a:xfrm>
              <a:off x="5104771" y="2259549"/>
              <a:ext cx="644069" cy="550988"/>
            </a:xfrm>
            <a:prstGeom prst="rect">
              <a:avLst/>
            </a:prstGeom>
            <a:noFill/>
          </p:spPr>
          <p:txBody>
            <a:bodyPr wrap="square" rtlCol="0">
              <a:spAutoFit/>
            </a:bodyPr>
            <a:lstStyle/>
            <a:p>
              <a:pPr algn="ctr"/>
              <a:r>
                <a:rPr lang="en-US" altLang="zh-CN" sz="2400" dirty="0">
                  <a:solidFill>
                    <a:schemeClr val="bg1"/>
                  </a:solidFill>
                  <a:latin typeface="印品粗朗体" panose="02000000000000000000" pitchFamily="2" charset="-122"/>
                  <a:ea typeface="印品粗朗体" panose="02000000000000000000" pitchFamily="2" charset="-122"/>
                </a:rPr>
                <a:t>01</a:t>
              </a:r>
              <a:endParaRPr lang="zh-CN" altLang="en-US" sz="2400" dirty="0">
                <a:solidFill>
                  <a:schemeClr val="bg1"/>
                </a:solidFill>
                <a:latin typeface="印品粗朗体" panose="02000000000000000000" pitchFamily="2" charset="-122"/>
                <a:ea typeface="印品粗朗体" panose="02000000000000000000" pitchFamily="2" charset="-122"/>
              </a:endParaRPr>
            </a:p>
          </p:txBody>
        </p:sp>
        <p:sp>
          <p:nvSpPr>
            <p:cNvPr id="18" name="文本框 17"/>
            <p:cNvSpPr txBox="1"/>
            <p:nvPr/>
          </p:nvSpPr>
          <p:spPr>
            <a:xfrm>
              <a:off x="6374152" y="2247604"/>
              <a:ext cx="661485" cy="550988"/>
            </a:xfrm>
            <a:prstGeom prst="rect">
              <a:avLst/>
            </a:prstGeom>
            <a:noFill/>
          </p:spPr>
          <p:txBody>
            <a:bodyPr wrap="square" rtlCol="0">
              <a:spAutoFit/>
            </a:bodyPr>
            <a:lstStyle/>
            <a:p>
              <a:pPr algn="ctr"/>
              <a:r>
                <a:rPr lang="en-US" altLang="zh-CN" sz="2400" dirty="0">
                  <a:solidFill>
                    <a:schemeClr val="bg1"/>
                  </a:solidFill>
                  <a:latin typeface="印品粗朗体" panose="02000000000000000000" pitchFamily="2" charset="-122"/>
                  <a:ea typeface="印品粗朗体" panose="02000000000000000000" pitchFamily="2" charset="-122"/>
                </a:rPr>
                <a:t>02</a:t>
              </a:r>
              <a:endParaRPr lang="zh-CN" altLang="en-US" sz="2400" dirty="0">
                <a:solidFill>
                  <a:schemeClr val="bg1"/>
                </a:solidFill>
                <a:latin typeface="印品粗朗体" panose="02000000000000000000" pitchFamily="2" charset="-122"/>
                <a:ea typeface="印品粗朗体" panose="02000000000000000000" pitchFamily="2" charset="-122"/>
              </a:endParaRPr>
            </a:p>
          </p:txBody>
        </p:sp>
        <p:sp>
          <p:nvSpPr>
            <p:cNvPr id="21" name="文本框 20"/>
            <p:cNvSpPr txBox="1"/>
            <p:nvPr/>
          </p:nvSpPr>
          <p:spPr>
            <a:xfrm>
              <a:off x="7013832" y="3408004"/>
              <a:ext cx="661485" cy="550988"/>
            </a:xfrm>
            <a:prstGeom prst="rect">
              <a:avLst/>
            </a:prstGeom>
            <a:noFill/>
          </p:spPr>
          <p:txBody>
            <a:bodyPr wrap="square" rtlCol="0">
              <a:spAutoFit/>
            </a:bodyPr>
            <a:lstStyle/>
            <a:p>
              <a:pPr algn="ctr"/>
              <a:r>
                <a:rPr lang="en-US" altLang="zh-CN" sz="2400" dirty="0">
                  <a:solidFill>
                    <a:schemeClr val="bg1"/>
                  </a:solidFill>
                  <a:latin typeface="印品粗朗体" panose="02000000000000000000" pitchFamily="2" charset="-122"/>
                  <a:ea typeface="印品粗朗体" panose="02000000000000000000" pitchFamily="2" charset="-122"/>
                </a:rPr>
                <a:t>03</a:t>
              </a:r>
              <a:endParaRPr lang="zh-CN" altLang="en-US" sz="2400" dirty="0">
                <a:solidFill>
                  <a:schemeClr val="bg1"/>
                </a:solidFill>
                <a:latin typeface="印品粗朗体" panose="02000000000000000000" pitchFamily="2" charset="-122"/>
                <a:ea typeface="印品粗朗体" panose="02000000000000000000" pitchFamily="2" charset="-122"/>
              </a:endParaRPr>
            </a:p>
          </p:txBody>
        </p:sp>
        <p:sp>
          <p:nvSpPr>
            <p:cNvPr id="22" name="文本框 21"/>
            <p:cNvSpPr txBox="1"/>
            <p:nvPr/>
          </p:nvSpPr>
          <p:spPr>
            <a:xfrm>
              <a:off x="6381333" y="4508999"/>
              <a:ext cx="661485" cy="550988"/>
            </a:xfrm>
            <a:prstGeom prst="rect">
              <a:avLst/>
            </a:prstGeom>
            <a:noFill/>
          </p:spPr>
          <p:txBody>
            <a:bodyPr wrap="square" rtlCol="0">
              <a:spAutoFit/>
            </a:bodyPr>
            <a:lstStyle/>
            <a:p>
              <a:pPr algn="ctr"/>
              <a:r>
                <a:rPr lang="en-US" altLang="zh-CN" sz="2400" dirty="0">
                  <a:solidFill>
                    <a:schemeClr val="bg1"/>
                  </a:solidFill>
                  <a:latin typeface="印品粗朗体" panose="02000000000000000000" pitchFamily="2" charset="-122"/>
                  <a:ea typeface="印品粗朗体" panose="02000000000000000000" pitchFamily="2" charset="-122"/>
                </a:rPr>
                <a:t>04</a:t>
              </a:r>
              <a:endParaRPr lang="zh-CN" altLang="en-US" sz="2400" dirty="0">
                <a:solidFill>
                  <a:schemeClr val="bg1"/>
                </a:solidFill>
                <a:latin typeface="印品粗朗体" panose="02000000000000000000" pitchFamily="2" charset="-122"/>
                <a:ea typeface="印品粗朗体" panose="02000000000000000000" pitchFamily="2" charset="-122"/>
              </a:endParaRPr>
            </a:p>
          </p:txBody>
        </p:sp>
        <p:sp>
          <p:nvSpPr>
            <p:cNvPr id="23" name="文本框 22"/>
            <p:cNvSpPr txBox="1"/>
            <p:nvPr/>
          </p:nvSpPr>
          <p:spPr>
            <a:xfrm>
              <a:off x="5087356" y="4539353"/>
              <a:ext cx="661485" cy="550988"/>
            </a:xfrm>
            <a:prstGeom prst="rect">
              <a:avLst/>
            </a:prstGeom>
            <a:noFill/>
          </p:spPr>
          <p:txBody>
            <a:bodyPr wrap="square" rtlCol="0">
              <a:spAutoFit/>
            </a:bodyPr>
            <a:lstStyle/>
            <a:p>
              <a:pPr algn="ctr"/>
              <a:r>
                <a:rPr lang="en-US" altLang="zh-CN" sz="2400" dirty="0">
                  <a:solidFill>
                    <a:schemeClr val="bg1"/>
                  </a:solidFill>
                  <a:latin typeface="印品粗朗体" panose="02000000000000000000" pitchFamily="2" charset="-122"/>
                  <a:ea typeface="印品粗朗体" panose="02000000000000000000" pitchFamily="2" charset="-122"/>
                </a:rPr>
                <a:t>05</a:t>
              </a:r>
              <a:endParaRPr lang="zh-CN" altLang="en-US" sz="2400" dirty="0">
                <a:solidFill>
                  <a:schemeClr val="bg1"/>
                </a:solidFill>
                <a:latin typeface="印品粗朗体" panose="02000000000000000000" pitchFamily="2" charset="-122"/>
                <a:ea typeface="印品粗朗体" panose="02000000000000000000" pitchFamily="2" charset="-122"/>
              </a:endParaRPr>
            </a:p>
          </p:txBody>
        </p:sp>
        <p:sp>
          <p:nvSpPr>
            <p:cNvPr id="24" name="文本框 23"/>
            <p:cNvSpPr txBox="1"/>
            <p:nvPr/>
          </p:nvSpPr>
          <p:spPr>
            <a:xfrm>
              <a:off x="4438165" y="3400423"/>
              <a:ext cx="661485" cy="550988"/>
            </a:xfrm>
            <a:prstGeom prst="rect">
              <a:avLst/>
            </a:prstGeom>
            <a:noFill/>
          </p:spPr>
          <p:txBody>
            <a:bodyPr wrap="square" rtlCol="0">
              <a:spAutoFit/>
            </a:bodyPr>
            <a:lstStyle/>
            <a:p>
              <a:pPr algn="ctr"/>
              <a:r>
                <a:rPr lang="en-US" altLang="zh-CN" sz="2400" dirty="0">
                  <a:solidFill>
                    <a:schemeClr val="bg1"/>
                  </a:solidFill>
                  <a:latin typeface="印品粗朗体" panose="02000000000000000000" pitchFamily="2" charset="-122"/>
                  <a:ea typeface="印品粗朗体" panose="02000000000000000000" pitchFamily="2" charset="-122"/>
                </a:rPr>
                <a:t>06</a:t>
              </a:r>
              <a:endParaRPr lang="zh-CN" altLang="en-US" sz="2400" dirty="0">
                <a:solidFill>
                  <a:schemeClr val="bg1"/>
                </a:solidFill>
                <a:latin typeface="印品粗朗体" panose="02000000000000000000" pitchFamily="2" charset="-122"/>
                <a:ea typeface="印品粗朗体" panose="02000000000000000000" pitchFamily="2" charset="-122"/>
              </a:endParaRPr>
            </a:p>
          </p:txBody>
        </p:sp>
      </p:grpSp>
      <p:sp>
        <p:nvSpPr>
          <p:cNvPr id="38" name="Rectangle 49"/>
          <p:cNvSpPr>
            <a:spLocks noChangeArrowheads="1"/>
          </p:cNvSpPr>
          <p:nvPr/>
        </p:nvSpPr>
        <p:spPr bwMode="auto">
          <a:xfrm>
            <a:off x="1335225" y="1464338"/>
            <a:ext cx="2229741" cy="70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30000"/>
              </a:lnSpc>
            </a:pPr>
            <a:r>
              <a:rPr lang="zh-CN" altLang="en-US" sz="1600" b="1" dirty="0">
                <a:solidFill>
                  <a:schemeClr val="bg1"/>
                </a:solidFill>
                <a:latin typeface="微软雅黑" panose="020B0503020204020204" pitchFamily="34" charset="-122"/>
                <a:ea typeface="微软雅黑" panose="020B0503020204020204" pitchFamily="34" charset="-122"/>
              </a:rPr>
              <a:t>可以使思想一致、产生共识</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9" name="Rectangle 52"/>
          <p:cNvSpPr>
            <a:spLocks noChangeArrowheads="1"/>
          </p:cNvSpPr>
          <p:nvPr/>
        </p:nvSpPr>
        <p:spPr bwMode="auto">
          <a:xfrm>
            <a:off x="971601" y="2454243"/>
            <a:ext cx="2162304" cy="70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30000"/>
              </a:lnSpc>
            </a:pPr>
            <a:r>
              <a:rPr lang="zh-CN" altLang="en-US" sz="1600" b="1" dirty="0">
                <a:solidFill>
                  <a:schemeClr val="bg1"/>
                </a:solidFill>
                <a:latin typeface="微软雅黑" panose="020B0503020204020204" pitchFamily="34" charset="-122"/>
                <a:ea typeface="微软雅黑" panose="020B0503020204020204" pitchFamily="34" charset="-122"/>
              </a:rPr>
              <a:t>可以使管理者洞悉真相、排除误解</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0" name="Rectangle 55"/>
          <p:cNvSpPr>
            <a:spLocks noChangeArrowheads="1"/>
          </p:cNvSpPr>
          <p:nvPr/>
        </p:nvSpPr>
        <p:spPr bwMode="auto">
          <a:xfrm>
            <a:off x="1457439" y="3460321"/>
            <a:ext cx="2162304" cy="70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30000"/>
              </a:lnSpc>
            </a:pPr>
            <a:r>
              <a:rPr lang="zh-CN" altLang="en-US" sz="1600" b="1" dirty="0">
                <a:solidFill>
                  <a:schemeClr val="bg1"/>
                </a:solidFill>
                <a:latin typeface="微软雅黑" panose="020B0503020204020204" pitchFamily="34" charset="-122"/>
                <a:ea typeface="微软雅黑" panose="020B0503020204020204" pitchFamily="34" charset="-122"/>
              </a:rPr>
              <a:t>可以疏导人员情绪、消除心理困扰；</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1" name="Rectangle 59"/>
          <p:cNvSpPr>
            <a:spLocks noChangeArrowheads="1"/>
          </p:cNvSpPr>
          <p:nvPr/>
        </p:nvSpPr>
        <p:spPr bwMode="auto">
          <a:xfrm>
            <a:off x="5610620" y="1462452"/>
            <a:ext cx="2084415" cy="70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30000"/>
              </a:lnSpc>
            </a:pPr>
            <a:r>
              <a:rPr lang="zh-CN" altLang="en-US" sz="1600" b="1" dirty="0">
                <a:solidFill>
                  <a:schemeClr val="bg1"/>
                </a:solidFill>
                <a:latin typeface="微软雅黑" panose="020B0503020204020204" pitchFamily="34" charset="-122"/>
                <a:ea typeface="微软雅黑" panose="020B0503020204020204" pitchFamily="34" charset="-122"/>
              </a:rPr>
              <a:t>可以减少摩擦争执与意见分歧</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2" name="Rectangle 60"/>
          <p:cNvSpPr>
            <a:spLocks noChangeArrowheads="1"/>
          </p:cNvSpPr>
          <p:nvPr/>
        </p:nvSpPr>
        <p:spPr bwMode="auto">
          <a:xfrm>
            <a:off x="6099755" y="2487581"/>
            <a:ext cx="2069635" cy="70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30000"/>
              </a:lnSpc>
            </a:pPr>
            <a:r>
              <a:rPr lang="zh-CN" altLang="en-US" sz="1600" b="1" dirty="0">
                <a:solidFill>
                  <a:schemeClr val="bg1"/>
                </a:solidFill>
                <a:latin typeface="微软雅黑" panose="020B0503020204020204" pitchFamily="34" charset="-122"/>
                <a:ea typeface="微软雅黑" panose="020B0503020204020204" pitchFamily="34" charset="-122"/>
              </a:rPr>
              <a:t>可以减少互相猜忌、凝聚团队情感</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3" name="Rectangle 61"/>
          <p:cNvSpPr>
            <a:spLocks noChangeArrowheads="1"/>
          </p:cNvSpPr>
          <p:nvPr/>
        </p:nvSpPr>
        <p:spPr bwMode="auto">
          <a:xfrm>
            <a:off x="5565515" y="3460321"/>
            <a:ext cx="2363360" cy="70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30000"/>
              </a:lnSpc>
            </a:pPr>
            <a:r>
              <a:rPr lang="zh-CN" altLang="en-US" sz="1600" b="1" dirty="0">
                <a:solidFill>
                  <a:schemeClr val="bg1"/>
                </a:solidFill>
                <a:latin typeface="微软雅黑" panose="020B0503020204020204" pitchFamily="34" charset="-122"/>
                <a:ea typeface="微软雅黑" panose="020B0503020204020204" pitchFamily="34" charset="-122"/>
              </a:rPr>
              <a:t>可以增进人员彼此了解、改善人际关系</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ppt_x</p:attrName>
                                        </p:attrNameLst>
                                      </p:cBhvr>
                                      <p:tavLst>
                                        <p:tav tm="0">
                                          <p:val>
                                            <p:strVal val="#ppt_x-#ppt_w*1.125000"/>
                                          </p:val>
                                        </p:tav>
                                        <p:tav tm="100000">
                                          <p:val>
                                            <p:strVal val="#ppt_x"/>
                                          </p:val>
                                        </p:tav>
                                      </p:tavLst>
                                    </p:anim>
                                    <p:animEffect transition="in" filter="wipe(right)">
                                      <p:cBhvr>
                                        <p:cTn id="15" dur="500"/>
                                        <p:tgtEl>
                                          <p:spTgt spid="14"/>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0-#ppt_w/2"/>
                                          </p:val>
                                        </p:tav>
                                        <p:tav tm="100000">
                                          <p:val>
                                            <p:strVal val="#ppt_x"/>
                                          </p:val>
                                        </p:tav>
                                      </p:tavLst>
                                    </p:anim>
                                    <p:anim calcmode="lin" valueType="num">
                                      <p:cBhvr additive="base">
                                        <p:cTn id="23" dur="500" fill="hold"/>
                                        <p:tgtEl>
                                          <p:spTgt spid="3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500" fill="hold"/>
                                        <p:tgtEl>
                                          <p:spTgt spid="39"/>
                                        </p:tgtEl>
                                        <p:attrNameLst>
                                          <p:attrName>ppt_x</p:attrName>
                                        </p:attrNameLst>
                                      </p:cBhvr>
                                      <p:tavLst>
                                        <p:tav tm="0">
                                          <p:val>
                                            <p:strVal val="0-#ppt_w/2"/>
                                          </p:val>
                                        </p:tav>
                                        <p:tav tm="100000">
                                          <p:val>
                                            <p:strVal val="#ppt_x"/>
                                          </p:val>
                                        </p:tav>
                                      </p:tavLst>
                                    </p:anim>
                                    <p:anim calcmode="lin" valueType="num">
                                      <p:cBhvr additive="base">
                                        <p:cTn id="27" dur="500" fill="hold"/>
                                        <p:tgtEl>
                                          <p:spTgt spid="39"/>
                                        </p:tgtEl>
                                        <p:attrNameLst>
                                          <p:attrName>ppt_y</p:attrName>
                                        </p:attrNameLst>
                                      </p:cBhvr>
                                      <p:tavLst>
                                        <p:tav tm="0">
                                          <p:val>
                                            <p:strVal val="#ppt_y"/>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ppt_x"/>
                                          </p:val>
                                        </p:tav>
                                        <p:tav tm="100000">
                                          <p:val>
                                            <p:strVal val="#ppt_x"/>
                                          </p:val>
                                        </p:tav>
                                      </p:tavLst>
                                    </p:anim>
                                    <p:anim calcmode="lin" valueType="num">
                                      <p:cBhvr additive="base">
                                        <p:cTn id="31" dur="500" fill="hold"/>
                                        <p:tgtEl>
                                          <p:spTgt spid="40"/>
                                        </p:tgtEl>
                                        <p:attrNameLst>
                                          <p:attrName>ppt_y</p:attrName>
                                        </p:attrNameLst>
                                      </p:cBhvr>
                                      <p:tavLst>
                                        <p:tav tm="0">
                                          <p:val>
                                            <p:strVal val="1+#ppt_h/2"/>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500" fill="hold"/>
                                        <p:tgtEl>
                                          <p:spTgt spid="41"/>
                                        </p:tgtEl>
                                        <p:attrNameLst>
                                          <p:attrName>ppt_x</p:attrName>
                                        </p:attrNameLst>
                                      </p:cBhvr>
                                      <p:tavLst>
                                        <p:tav tm="0">
                                          <p:val>
                                            <p:strVal val="1+#ppt_w/2"/>
                                          </p:val>
                                        </p:tav>
                                        <p:tav tm="100000">
                                          <p:val>
                                            <p:strVal val="#ppt_x"/>
                                          </p:val>
                                        </p:tav>
                                      </p:tavLst>
                                    </p:anim>
                                    <p:anim calcmode="lin" valueType="num">
                                      <p:cBhvr additive="base">
                                        <p:cTn id="35" dur="500" fill="hold"/>
                                        <p:tgtEl>
                                          <p:spTgt spid="41"/>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500" fill="hold"/>
                                        <p:tgtEl>
                                          <p:spTgt spid="42"/>
                                        </p:tgtEl>
                                        <p:attrNameLst>
                                          <p:attrName>ppt_x</p:attrName>
                                        </p:attrNameLst>
                                      </p:cBhvr>
                                      <p:tavLst>
                                        <p:tav tm="0">
                                          <p:val>
                                            <p:strVal val="1+#ppt_w/2"/>
                                          </p:val>
                                        </p:tav>
                                        <p:tav tm="100000">
                                          <p:val>
                                            <p:strVal val="#ppt_x"/>
                                          </p:val>
                                        </p:tav>
                                      </p:tavLst>
                                    </p:anim>
                                    <p:anim calcmode="lin" valueType="num">
                                      <p:cBhvr additive="base">
                                        <p:cTn id="39" dur="500" fill="hold"/>
                                        <p:tgtEl>
                                          <p:spTgt spid="42"/>
                                        </p:tgtEl>
                                        <p:attrNameLst>
                                          <p:attrName>ppt_y</p:attrName>
                                        </p:attrNameLst>
                                      </p:cBhvr>
                                      <p:tavLst>
                                        <p:tav tm="0">
                                          <p:val>
                                            <p:strVal val="#ppt_y"/>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500" fill="hold"/>
                                        <p:tgtEl>
                                          <p:spTgt spid="43"/>
                                        </p:tgtEl>
                                        <p:attrNameLst>
                                          <p:attrName>ppt_x</p:attrName>
                                        </p:attrNameLst>
                                      </p:cBhvr>
                                      <p:tavLst>
                                        <p:tav tm="0">
                                          <p:val>
                                            <p:strVal val="#ppt_x"/>
                                          </p:val>
                                        </p:tav>
                                        <p:tav tm="100000">
                                          <p:val>
                                            <p:strVal val="#ppt_x"/>
                                          </p:val>
                                        </p:tav>
                                      </p:tavLst>
                                    </p:anim>
                                    <p:anim calcmode="lin" valueType="num">
                                      <p:cBhvr additive="base">
                                        <p:cTn id="4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8" grpId="0"/>
      <p:bldP spid="39" grpId="0"/>
      <p:bldP spid="40" grpId="0"/>
      <p:bldP spid="41" grpId="0"/>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23675"/>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464904" y="1442074"/>
            <a:ext cx="1702182" cy="1702182"/>
            <a:chOff x="997610" y="943631"/>
            <a:chExt cx="2190034" cy="2190034"/>
          </a:xfrm>
        </p:grpSpPr>
        <p:sp>
          <p:nvSpPr>
            <p:cNvPr id="10" name="弧形 9"/>
            <p:cNvSpPr/>
            <p:nvPr/>
          </p:nvSpPr>
          <p:spPr>
            <a:xfrm>
              <a:off x="997610" y="943631"/>
              <a:ext cx="2190034" cy="2190034"/>
            </a:xfrm>
            <a:prstGeom prst="arc">
              <a:avLst>
                <a:gd name="adj1" fmla="val 19599445"/>
                <a:gd name="adj2" fmla="val 14055869"/>
              </a:avLst>
            </a:prstGeom>
            <a:ln>
              <a:solidFill>
                <a:schemeClr val="bg1">
                  <a:alpha val="5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椭圆 10"/>
            <p:cNvSpPr/>
            <p:nvPr/>
          </p:nvSpPr>
          <p:spPr>
            <a:xfrm>
              <a:off x="1452883" y="1053953"/>
              <a:ext cx="121052" cy="121052"/>
            </a:xfrm>
            <a:prstGeom prst="ellipse">
              <a:avLst/>
            </a:prstGeom>
            <a:noFill/>
            <a:ln>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1662002" y="1707654"/>
            <a:ext cx="1412171" cy="1015663"/>
          </a:xfrm>
          <a:prstGeom prst="rect">
            <a:avLst/>
          </a:prstGeom>
        </p:spPr>
        <p:txBody>
          <a:bodyPr wrap="square">
            <a:spAutoFit/>
          </a:bodyPr>
          <a:lstStyle/>
          <a:p>
            <a:pPr algn="ctr"/>
            <a:r>
              <a:rPr lang="en-US" altLang="zh-CN" sz="6000" dirty="0" smtClean="0">
                <a:solidFill>
                  <a:schemeClr val="bg1"/>
                </a:solidFill>
                <a:latin typeface="等线" panose="02010600030101010101" pitchFamily="2" charset="-122"/>
                <a:ea typeface="等线" panose="02010600030101010101" pitchFamily="2" charset="-122"/>
              </a:rPr>
              <a:t>02</a:t>
            </a:r>
            <a:endParaRPr lang="en-US" altLang="zh-CN" sz="6000" dirty="0">
              <a:solidFill>
                <a:schemeClr val="bg1"/>
              </a:solidFill>
              <a:latin typeface="等线" panose="02010600030101010101" pitchFamily="2" charset="-122"/>
              <a:ea typeface="等线" panose="02010600030101010101" pitchFamily="2" charset="-122"/>
            </a:endParaRPr>
          </a:p>
        </p:txBody>
      </p:sp>
      <p:cxnSp>
        <p:nvCxnSpPr>
          <p:cNvPr id="24" name="直接连接符 23"/>
          <p:cNvCxnSpPr/>
          <p:nvPr/>
        </p:nvCxnSpPr>
        <p:spPr>
          <a:xfrm flipV="1">
            <a:off x="2909201" y="1327809"/>
            <a:ext cx="454983" cy="688642"/>
          </a:xfrm>
          <a:prstGeom prst="line">
            <a:avLst/>
          </a:prstGeom>
          <a:ln>
            <a:solidFill>
              <a:schemeClr val="bg1">
                <a:alpha val="59000"/>
              </a:schemeClr>
            </a:solidFill>
          </a:ln>
        </p:spPr>
        <p:style>
          <a:lnRef idx="1">
            <a:schemeClr val="accent1"/>
          </a:lnRef>
          <a:fillRef idx="0">
            <a:schemeClr val="accent1"/>
          </a:fillRef>
          <a:effectRef idx="0">
            <a:schemeClr val="accent1"/>
          </a:effectRef>
          <a:fontRef idx="minor">
            <a:schemeClr val="tx1"/>
          </a:fontRef>
        </p:style>
      </p:cxnSp>
      <p:sp>
        <p:nvSpPr>
          <p:cNvPr id="28" name="TextBox 72"/>
          <p:cNvSpPr txBox="1"/>
          <p:nvPr/>
        </p:nvSpPr>
        <p:spPr>
          <a:xfrm>
            <a:off x="3711062" y="2016451"/>
            <a:ext cx="4104456"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4000" kern="0" dirty="0">
                <a:solidFill>
                  <a:schemeClr val="bg1"/>
                </a:solidFill>
                <a:latin typeface="Arial" panose="020B0604020202020204" pitchFamily="34" charset="0"/>
                <a:ea typeface="微软雅黑" panose="020B0503020204020204" pitchFamily="34" charset="-122"/>
                <a:cs typeface="Arial" panose="020B0604020202020204" pitchFamily="34" charset="0"/>
              </a:rPr>
              <a:t>沟通的过程</a:t>
            </a:r>
            <a:endParaRPr lang="zh-CN" altLang="en-US" sz="4000"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46" name="直接连接符 45"/>
          <p:cNvCxnSpPr/>
          <p:nvPr/>
        </p:nvCxnSpPr>
        <p:spPr>
          <a:xfrm flipV="1">
            <a:off x="3340778" y="1488076"/>
            <a:ext cx="197098" cy="298319"/>
          </a:xfrm>
          <a:prstGeom prst="line">
            <a:avLst/>
          </a:prstGeom>
          <a:ln>
            <a:solidFill>
              <a:schemeClr val="bg1">
                <a:alpha val="59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8"/>
                                        </p:tgtEl>
                                        <p:attrNameLst>
                                          <p:attrName>ppt_y</p:attrName>
                                        </p:attrNameLst>
                                      </p:cBhvr>
                                      <p:tavLst>
                                        <p:tav tm="0">
                                          <p:val>
                                            <p:strVal val="#ppt_y"/>
                                          </p:val>
                                        </p:tav>
                                        <p:tav tm="100000">
                                          <p:val>
                                            <p:strVal val="#ppt_y"/>
                                          </p:val>
                                        </p:tav>
                                      </p:tavLst>
                                    </p:anim>
                                    <p:anim calcmode="lin" valueType="num">
                                      <p:cBhvr>
                                        <p:cTn id="1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8"/>
                                        </p:tgtEl>
                                      </p:cBhvr>
                                    </p:animEffect>
                                  </p:childTnLst>
                                </p:cTn>
                              </p:par>
                            </p:childTnLst>
                          </p:cTn>
                        </p:par>
                        <p:par>
                          <p:cTn id="20" fill="hold">
                            <p:stCondLst>
                              <p:cond delay="1549"/>
                            </p:stCondLst>
                            <p:childTnLst>
                              <p:par>
                                <p:cTn id="21" presetID="22" presetClass="entr" presetSubtype="4"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par>
                          <p:cTn id="24" fill="hold">
                            <p:stCondLst>
                              <p:cond delay="2049"/>
                            </p:stCondLst>
                            <p:childTnLst>
                              <p:par>
                                <p:cTn id="25" presetID="22" presetClass="entr" presetSubtype="4"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down)">
                                      <p:cBhvr>
                                        <p:cTn id="27" dur="500"/>
                                        <p:tgtEl>
                                          <p:spTgt spid="46"/>
                                        </p:tgtEl>
                                      </p:cBhvr>
                                    </p:animEffect>
                                  </p:childTnLst>
                                </p:cTn>
                              </p:par>
                            </p:childTnLst>
                          </p:cTn>
                        </p:par>
                        <p:par>
                          <p:cTn id="28" fill="hold">
                            <p:stCondLst>
                              <p:cond delay="2549"/>
                            </p:stCondLst>
                            <p:childTnLst>
                              <p:par>
                                <p:cTn id="29" presetID="2" presetClass="entr" presetSubtype="2"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1+#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432" y="-22622"/>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1964296"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4" name="TextBox 1"/>
          <p:cNvSpPr txBox="1"/>
          <p:nvPr/>
        </p:nvSpPr>
        <p:spPr>
          <a:xfrm>
            <a:off x="2684376" y="285450"/>
            <a:ext cx="3744416" cy="396134"/>
          </a:xfrm>
          <a:prstGeom prst="rect">
            <a:avLst/>
          </a:prstGeom>
          <a:noFill/>
        </p:spPr>
        <p:txBody>
          <a:bodyPr wrap="square" rtlCol="0">
            <a:spAutoFit/>
          </a:bodyPr>
          <a:lstStyle/>
          <a:p>
            <a:pPr algn="ctr" defTabSz="431800">
              <a:lnSpc>
                <a:spcPct val="120000"/>
              </a:lnSpc>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沟通</a:t>
            </a:r>
            <a:r>
              <a:rPr lang="zh-CN" altLang="en-US" b="1" kern="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的</a:t>
            </a: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过程</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5" name="直接连接符 14"/>
          <p:cNvCxnSpPr/>
          <p:nvPr/>
        </p:nvCxnSpPr>
        <p:spPr>
          <a:xfrm flipH="1">
            <a:off x="5708712"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44" name="Rectangle 4"/>
          <p:cNvSpPr>
            <a:spLocks noChangeArrowheads="1"/>
          </p:cNvSpPr>
          <p:nvPr/>
        </p:nvSpPr>
        <p:spPr bwMode="auto">
          <a:xfrm>
            <a:off x="889073" y="1631413"/>
            <a:ext cx="991367" cy="420245"/>
          </a:xfrm>
          <a:prstGeom prst="roundRect">
            <a:avLst>
              <a:gd name="adj" fmla="val 50000"/>
            </a:avLst>
          </a:prstGeom>
          <a:solidFill>
            <a:srgbClr val="AA0000"/>
          </a:solidFill>
          <a:ln w="28575">
            <a:noFill/>
            <a:miter lim="800000"/>
          </a:ln>
          <a:effectLst/>
        </p:spPr>
        <p:txBody>
          <a:bodyPr wrap="none" anchor="ctr"/>
          <a:lstStyle/>
          <a:p>
            <a:pPr algn="ctr"/>
            <a:r>
              <a:rPr kumimoji="1"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信息源</a:t>
            </a:r>
            <a:endParaRPr kumimoji="1"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5" name="Line 5"/>
          <p:cNvSpPr>
            <a:spLocks noChangeShapeType="1"/>
          </p:cNvSpPr>
          <p:nvPr/>
        </p:nvSpPr>
        <p:spPr bwMode="auto">
          <a:xfrm>
            <a:off x="1880440" y="1816154"/>
            <a:ext cx="594820" cy="0"/>
          </a:xfrm>
          <a:prstGeom prst="line">
            <a:avLst/>
          </a:prstGeom>
          <a:noFill/>
          <a:ln w="28575">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sp>
        <p:nvSpPr>
          <p:cNvPr id="46" name="Rectangle 6"/>
          <p:cNvSpPr>
            <a:spLocks noChangeArrowheads="1"/>
          </p:cNvSpPr>
          <p:nvPr/>
        </p:nvSpPr>
        <p:spPr bwMode="auto">
          <a:xfrm>
            <a:off x="2475260" y="1631413"/>
            <a:ext cx="1057458" cy="420245"/>
          </a:xfrm>
          <a:prstGeom prst="roundRect">
            <a:avLst>
              <a:gd name="adj" fmla="val 50000"/>
            </a:avLst>
          </a:prstGeom>
          <a:solidFill>
            <a:srgbClr val="AA0000"/>
          </a:solidFill>
          <a:ln w="28575">
            <a:noFill/>
            <a:miter lim="800000"/>
          </a:ln>
          <a:effectLst/>
        </p:spPr>
        <p:txBody>
          <a:bodyPr wrap="none" anchor="ctr"/>
          <a:lstStyle/>
          <a:p>
            <a:pPr algn="ctr"/>
            <a:r>
              <a:rPr kumimoji="1"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编码</a:t>
            </a:r>
            <a:endParaRPr kumimoji="1"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7" name="Line 7"/>
          <p:cNvSpPr>
            <a:spLocks noChangeShapeType="1"/>
          </p:cNvSpPr>
          <p:nvPr/>
        </p:nvSpPr>
        <p:spPr bwMode="auto">
          <a:xfrm>
            <a:off x="3532717" y="1816154"/>
            <a:ext cx="660911" cy="0"/>
          </a:xfrm>
          <a:prstGeom prst="line">
            <a:avLst/>
          </a:prstGeom>
          <a:noFill/>
          <a:ln w="28575">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sp>
        <p:nvSpPr>
          <p:cNvPr id="48" name="Rectangle 8"/>
          <p:cNvSpPr>
            <a:spLocks noChangeArrowheads="1"/>
          </p:cNvSpPr>
          <p:nvPr/>
        </p:nvSpPr>
        <p:spPr bwMode="auto">
          <a:xfrm>
            <a:off x="4193629" y="1631413"/>
            <a:ext cx="925276" cy="420245"/>
          </a:xfrm>
          <a:prstGeom prst="roundRect">
            <a:avLst>
              <a:gd name="adj" fmla="val 50000"/>
            </a:avLst>
          </a:prstGeom>
          <a:solidFill>
            <a:srgbClr val="AA0000"/>
          </a:solidFill>
          <a:ln w="28575">
            <a:noFill/>
            <a:miter lim="800000"/>
          </a:ln>
          <a:effectLst/>
        </p:spPr>
        <p:txBody>
          <a:bodyPr wrap="none" anchor="ctr"/>
          <a:lstStyle/>
          <a:p>
            <a:pPr algn="ctr"/>
            <a:r>
              <a:rPr kumimoji="1"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通道</a:t>
            </a:r>
            <a:endParaRPr kumimoji="1"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9" name="Line 9"/>
          <p:cNvSpPr>
            <a:spLocks noChangeShapeType="1"/>
          </p:cNvSpPr>
          <p:nvPr/>
        </p:nvSpPr>
        <p:spPr bwMode="auto">
          <a:xfrm>
            <a:off x="5118904" y="1816154"/>
            <a:ext cx="660911" cy="0"/>
          </a:xfrm>
          <a:prstGeom prst="line">
            <a:avLst/>
          </a:prstGeom>
          <a:noFill/>
          <a:ln w="28575">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sp>
        <p:nvSpPr>
          <p:cNvPr id="50" name="Rectangle 10"/>
          <p:cNvSpPr>
            <a:spLocks noChangeArrowheads="1"/>
          </p:cNvSpPr>
          <p:nvPr/>
        </p:nvSpPr>
        <p:spPr bwMode="auto">
          <a:xfrm>
            <a:off x="5779815" y="1631413"/>
            <a:ext cx="793093" cy="420245"/>
          </a:xfrm>
          <a:prstGeom prst="roundRect">
            <a:avLst>
              <a:gd name="adj" fmla="val 50000"/>
            </a:avLst>
          </a:prstGeom>
          <a:solidFill>
            <a:srgbClr val="AA0000"/>
          </a:solidFill>
          <a:ln w="28575">
            <a:noFill/>
            <a:miter lim="800000"/>
          </a:ln>
          <a:effectLst/>
        </p:spPr>
        <p:txBody>
          <a:bodyPr wrap="none" anchor="ctr"/>
          <a:lstStyle/>
          <a:p>
            <a:pPr algn="ctr"/>
            <a:r>
              <a:rPr kumimoji="1"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解码</a:t>
            </a:r>
            <a:endParaRPr kumimoji="1"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1" name="Line 11"/>
          <p:cNvSpPr>
            <a:spLocks noChangeShapeType="1"/>
          </p:cNvSpPr>
          <p:nvPr/>
        </p:nvSpPr>
        <p:spPr bwMode="auto">
          <a:xfrm>
            <a:off x="6572908" y="1816154"/>
            <a:ext cx="528729" cy="0"/>
          </a:xfrm>
          <a:prstGeom prst="line">
            <a:avLst/>
          </a:prstGeom>
          <a:noFill/>
          <a:ln w="28575">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sp>
        <p:nvSpPr>
          <p:cNvPr id="52" name="Rectangle 12"/>
          <p:cNvSpPr>
            <a:spLocks noChangeArrowheads="1"/>
          </p:cNvSpPr>
          <p:nvPr/>
        </p:nvSpPr>
        <p:spPr bwMode="auto">
          <a:xfrm>
            <a:off x="7101637" y="1631413"/>
            <a:ext cx="991367" cy="420245"/>
          </a:xfrm>
          <a:prstGeom prst="roundRect">
            <a:avLst>
              <a:gd name="adj" fmla="val 50000"/>
            </a:avLst>
          </a:prstGeom>
          <a:solidFill>
            <a:srgbClr val="AA0000"/>
          </a:solidFill>
          <a:ln w="28575">
            <a:noFill/>
            <a:miter lim="800000"/>
          </a:ln>
          <a:effectLst/>
        </p:spPr>
        <p:txBody>
          <a:bodyPr wrap="none" anchor="ctr"/>
          <a:lstStyle/>
          <a:p>
            <a:pPr algn="ctr"/>
            <a:r>
              <a:rPr kumimoji="1"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接受者</a:t>
            </a:r>
            <a:endParaRPr kumimoji="1" lang="zh-CN" altLang="en-US" sz="16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3" name="Line 13"/>
          <p:cNvSpPr>
            <a:spLocks noChangeShapeType="1"/>
          </p:cNvSpPr>
          <p:nvPr/>
        </p:nvSpPr>
        <p:spPr bwMode="auto">
          <a:xfrm>
            <a:off x="7564275" y="2137104"/>
            <a:ext cx="0" cy="1765225"/>
          </a:xfrm>
          <a:prstGeom prst="line">
            <a:avLst/>
          </a:prstGeom>
          <a:noFill/>
          <a:ln w="2857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sp>
        <p:nvSpPr>
          <p:cNvPr id="54" name="Line 14"/>
          <p:cNvSpPr>
            <a:spLocks noChangeShapeType="1"/>
          </p:cNvSpPr>
          <p:nvPr/>
        </p:nvSpPr>
        <p:spPr bwMode="auto">
          <a:xfrm flipH="1">
            <a:off x="5118904" y="3902329"/>
            <a:ext cx="2445371" cy="0"/>
          </a:xfrm>
          <a:prstGeom prst="line">
            <a:avLst/>
          </a:prstGeom>
          <a:noFill/>
          <a:ln w="28575">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sp>
        <p:nvSpPr>
          <p:cNvPr id="55" name="Rectangle 15"/>
          <p:cNvSpPr>
            <a:spLocks noChangeArrowheads="1"/>
          </p:cNvSpPr>
          <p:nvPr/>
        </p:nvSpPr>
        <p:spPr bwMode="auto">
          <a:xfrm>
            <a:off x="4127537" y="3581379"/>
            <a:ext cx="991367" cy="561662"/>
          </a:xfrm>
          <a:prstGeom prst="roundRect">
            <a:avLst>
              <a:gd name="adj" fmla="val 50000"/>
            </a:avLst>
          </a:prstGeom>
          <a:solidFill>
            <a:srgbClr val="AA0000"/>
          </a:solidFill>
          <a:ln w="28575">
            <a:noFill/>
            <a:miter lim="800000"/>
          </a:ln>
          <a:effectLst/>
        </p:spPr>
        <p:txBody>
          <a:bodyPr wrap="none" anchor="ctr"/>
          <a:lstStyle/>
          <a:p>
            <a:pPr algn="ctr"/>
            <a:r>
              <a:rPr kumimoji="1" lang="zh-CN" altLang="en-US" dirty="0">
                <a:solidFill>
                  <a:schemeClr val="bg1"/>
                </a:solidFill>
                <a:latin typeface="Impact" panose="020B0806030902050204" pitchFamily="34" charset="0"/>
                <a:ea typeface="微软雅黑" panose="020B0503020204020204" pitchFamily="34" charset="-122"/>
                <a:sym typeface="Impact" panose="020B0806030902050204" pitchFamily="34" charset="0"/>
              </a:rPr>
              <a:t>反馈</a:t>
            </a:r>
            <a:endParaRPr kumimoji="1" lang="zh-CN" altLang="en-US"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6" name="Line 16"/>
          <p:cNvSpPr>
            <a:spLocks noChangeShapeType="1"/>
          </p:cNvSpPr>
          <p:nvPr/>
        </p:nvSpPr>
        <p:spPr bwMode="auto">
          <a:xfrm flipH="1">
            <a:off x="1483893" y="3902329"/>
            <a:ext cx="2643644" cy="0"/>
          </a:xfrm>
          <a:prstGeom prst="line">
            <a:avLst/>
          </a:prstGeom>
          <a:noFill/>
          <a:ln w="2857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sp>
        <p:nvSpPr>
          <p:cNvPr id="57" name="Line 17"/>
          <p:cNvSpPr>
            <a:spLocks noChangeShapeType="1"/>
          </p:cNvSpPr>
          <p:nvPr/>
        </p:nvSpPr>
        <p:spPr bwMode="auto">
          <a:xfrm flipV="1">
            <a:off x="1483893" y="2137104"/>
            <a:ext cx="0" cy="1765225"/>
          </a:xfrm>
          <a:prstGeom prst="line">
            <a:avLst/>
          </a:prstGeom>
          <a:noFill/>
          <a:ln w="28575">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sp>
        <p:nvSpPr>
          <p:cNvPr id="58" name="Text Box 18"/>
          <p:cNvSpPr txBox="1">
            <a:spLocks noChangeArrowheads="1"/>
          </p:cNvSpPr>
          <p:nvPr/>
        </p:nvSpPr>
        <p:spPr bwMode="auto">
          <a:xfrm>
            <a:off x="1932762" y="1386549"/>
            <a:ext cx="521018" cy="306467"/>
          </a:xfrm>
          <a:prstGeom prst="roundRect">
            <a:avLst/>
          </a:prstGeom>
          <a:solidFill>
            <a:schemeClr val="bg1"/>
          </a:solidFill>
          <a:ln w="28575">
            <a:noFill/>
            <a:miter lim="800000"/>
          </a:ln>
          <a:effectLst/>
        </p:spPr>
        <p:txBody>
          <a:bodyPr wrap="none">
            <a:spAutoFit/>
          </a:bodyPr>
          <a:lstStyle/>
          <a:p>
            <a:r>
              <a:rPr kumimoji="1" lang="zh-CN" altLang="en-US" sz="1200">
                <a:solidFill>
                  <a:srgbClr val="112240"/>
                </a:solidFill>
                <a:latin typeface="Impact" panose="020B0806030902050204" pitchFamily="34" charset="0"/>
                <a:ea typeface="微软雅黑" panose="020B0503020204020204" pitchFamily="34" charset="-122"/>
                <a:sym typeface="Impact" panose="020B0806030902050204" pitchFamily="34" charset="0"/>
              </a:rPr>
              <a:t>信息</a:t>
            </a:r>
            <a:endParaRPr kumimoji="1" lang="zh-CN" altLang="en-US" sz="1200">
              <a:solidFill>
                <a:srgbClr val="11224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9" name="Text Box 21"/>
          <p:cNvSpPr txBox="1">
            <a:spLocks noChangeArrowheads="1"/>
          </p:cNvSpPr>
          <p:nvPr/>
        </p:nvSpPr>
        <p:spPr bwMode="auto">
          <a:xfrm>
            <a:off x="6572908" y="1334729"/>
            <a:ext cx="521018" cy="306467"/>
          </a:xfrm>
          <a:prstGeom prst="roundRect">
            <a:avLst/>
          </a:prstGeom>
          <a:solidFill>
            <a:schemeClr val="bg1"/>
          </a:solidFill>
          <a:ln w="28575">
            <a:noFill/>
            <a:miter lim="800000"/>
          </a:ln>
          <a:effectLst/>
        </p:spPr>
        <p:txBody>
          <a:bodyPr wrap="none">
            <a:spAutoFit/>
          </a:bodyPr>
          <a:lstStyle/>
          <a:p>
            <a:r>
              <a:rPr kumimoji="1" lang="zh-CN" altLang="en-US" sz="1200">
                <a:solidFill>
                  <a:srgbClr val="112240"/>
                </a:solidFill>
                <a:latin typeface="Impact" panose="020B0806030902050204" pitchFamily="34" charset="0"/>
                <a:ea typeface="微软雅黑" panose="020B0503020204020204" pitchFamily="34" charset="-122"/>
                <a:sym typeface="Impact" panose="020B0806030902050204" pitchFamily="34" charset="0"/>
              </a:rPr>
              <a:t>信息</a:t>
            </a:r>
            <a:endParaRPr kumimoji="1" lang="zh-CN" altLang="en-US" sz="1200">
              <a:solidFill>
                <a:srgbClr val="11224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0" name="Text Box 22"/>
          <p:cNvSpPr txBox="1">
            <a:spLocks noChangeArrowheads="1"/>
          </p:cNvSpPr>
          <p:nvPr/>
        </p:nvSpPr>
        <p:spPr bwMode="auto">
          <a:xfrm>
            <a:off x="5184995" y="1334729"/>
            <a:ext cx="521018" cy="306467"/>
          </a:xfrm>
          <a:prstGeom prst="roundRect">
            <a:avLst/>
          </a:prstGeom>
          <a:solidFill>
            <a:schemeClr val="bg1"/>
          </a:solidFill>
          <a:ln w="28575">
            <a:noFill/>
            <a:miter lim="800000"/>
          </a:ln>
          <a:effectLst/>
        </p:spPr>
        <p:txBody>
          <a:bodyPr wrap="none">
            <a:spAutoFit/>
          </a:bodyPr>
          <a:lstStyle/>
          <a:p>
            <a:r>
              <a:rPr kumimoji="1" lang="zh-CN" altLang="en-US" sz="1200" dirty="0">
                <a:solidFill>
                  <a:srgbClr val="112240"/>
                </a:solidFill>
                <a:latin typeface="Impact" panose="020B0806030902050204" pitchFamily="34" charset="0"/>
                <a:ea typeface="微软雅黑" panose="020B0503020204020204" pitchFamily="34" charset="-122"/>
                <a:sym typeface="Impact" panose="020B0806030902050204" pitchFamily="34" charset="0"/>
              </a:rPr>
              <a:t>信息</a:t>
            </a:r>
            <a:endParaRPr kumimoji="1" lang="zh-CN" altLang="en-US" sz="1200" dirty="0">
              <a:solidFill>
                <a:srgbClr val="11224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1" name="Text Box 23"/>
          <p:cNvSpPr txBox="1">
            <a:spLocks noChangeArrowheads="1"/>
          </p:cNvSpPr>
          <p:nvPr/>
        </p:nvSpPr>
        <p:spPr bwMode="auto">
          <a:xfrm>
            <a:off x="3598809" y="1334729"/>
            <a:ext cx="521018" cy="306467"/>
          </a:xfrm>
          <a:prstGeom prst="roundRect">
            <a:avLst/>
          </a:prstGeom>
          <a:solidFill>
            <a:schemeClr val="bg1"/>
          </a:solidFill>
          <a:ln w="28575">
            <a:noFill/>
            <a:miter lim="800000"/>
          </a:ln>
          <a:effectLst/>
        </p:spPr>
        <p:txBody>
          <a:bodyPr wrap="none">
            <a:spAutoFit/>
          </a:bodyPr>
          <a:lstStyle/>
          <a:p>
            <a:r>
              <a:rPr kumimoji="1" lang="zh-CN" altLang="en-US" sz="1200">
                <a:solidFill>
                  <a:srgbClr val="112240"/>
                </a:solidFill>
                <a:latin typeface="Impact" panose="020B0806030902050204" pitchFamily="34" charset="0"/>
                <a:ea typeface="微软雅黑" panose="020B0503020204020204" pitchFamily="34" charset="-122"/>
                <a:sym typeface="Impact" panose="020B0806030902050204" pitchFamily="34" charset="0"/>
              </a:rPr>
              <a:t>信息</a:t>
            </a:r>
            <a:endParaRPr kumimoji="1" lang="zh-CN" altLang="en-US" sz="1200">
              <a:solidFill>
                <a:srgbClr val="112240"/>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ppt_x</p:attrName>
                                        </p:attrNameLst>
                                      </p:cBhvr>
                                      <p:tavLst>
                                        <p:tav tm="0">
                                          <p:val>
                                            <p:strVal val="#ppt_x-#ppt_w*1.125000"/>
                                          </p:val>
                                        </p:tav>
                                        <p:tav tm="100000">
                                          <p:val>
                                            <p:strVal val="#ppt_x"/>
                                          </p:val>
                                        </p:tav>
                                      </p:tavLst>
                                    </p:anim>
                                    <p:animEffect transition="in" filter="wipe(right)">
                                      <p:cBhvr>
                                        <p:cTn id="15" dur="500"/>
                                        <p:tgtEl>
                                          <p:spTgt spid="1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left)">
                                      <p:cBhvr>
                                        <p:cTn id="31" dur="500"/>
                                        <p:tgtEl>
                                          <p:spTgt spid="4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wipe(left)">
                                      <p:cBhvr>
                                        <p:cTn id="34" dur="500"/>
                                        <p:tgtEl>
                                          <p:spTgt spid="4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500"/>
                                        <p:tgtEl>
                                          <p:spTgt spid="5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500"/>
                                        <p:tgtEl>
                                          <p:spTgt spid="5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left)">
                                      <p:cBhvr>
                                        <p:cTn id="46" dur="500"/>
                                        <p:tgtEl>
                                          <p:spTgt spid="5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left)">
                                      <p:cBhvr>
                                        <p:cTn id="52" dur="500"/>
                                        <p:tgtEl>
                                          <p:spTgt spid="5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left)">
                                      <p:cBhvr>
                                        <p:cTn id="55" dur="500"/>
                                        <p:tgtEl>
                                          <p:spTgt spid="5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wipe(left)">
                                      <p:cBhvr>
                                        <p:cTn id="58" dur="500"/>
                                        <p:tgtEl>
                                          <p:spTgt spid="5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wipe(left)">
                                      <p:cBhvr>
                                        <p:cTn id="61" dur="500"/>
                                        <p:tgtEl>
                                          <p:spTgt spid="5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wipe(left)">
                                      <p:cBhvr>
                                        <p:cTn id="64" dur="500"/>
                                        <p:tgtEl>
                                          <p:spTgt spid="5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left)">
                                      <p:cBhvr>
                                        <p:cTn id="67" dur="500"/>
                                        <p:tgtEl>
                                          <p:spTgt spid="60"/>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left)">
                                      <p:cBhvr>
                                        <p:cTn id="7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2932988" y="-1097292"/>
            <a:ext cx="5144551" cy="7339137"/>
          </a:xfrm>
          <a:prstGeom prst="rect">
            <a:avLst/>
          </a:prstGeom>
        </p:spPr>
      </p:pic>
      <p:sp>
        <p:nvSpPr>
          <p:cNvPr id="3" name="矩形 2"/>
          <p:cNvSpPr/>
          <p:nvPr/>
        </p:nvSpPr>
        <p:spPr>
          <a:xfrm>
            <a:off x="0" y="-22622"/>
            <a:ext cx="9174832" cy="5166122"/>
          </a:xfrm>
          <a:prstGeom prst="rect">
            <a:avLst/>
          </a:prstGeom>
          <a:gradFill flip="none" rotWithShape="1">
            <a:gsLst>
              <a:gs pos="34000">
                <a:srgbClr val="112240"/>
              </a:gs>
              <a:gs pos="100000">
                <a:srgbClr val="11224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0832" y="-22622"/>
            <a:ext cx="9174832" cy="5166122"/>
          </a:xfrm>
          <a:prstGeom prst="rect">
            <a:avLst/>
          </a:prstGeom>
          <a:gradFill flip="none" rotWithShape="1">
            <a:gsLst>
              <a:gs pos="0">
                <a:srgbClr val="112240"/>
              </a:gs>
              <a:gs pos="100000">
                <a:srgbClr val="11224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1964296"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4" name="TextBox 1"/>
          <p:cNvSpPr txBox="1"/>
          <p:nvPr/>
        </p:nvSpPr>
        <p:spPr>
          <a:xfrm>
            <a:off x="2684376" y="285450"/>
            <a:ext cx="3744416" cy="396134"/>
          </a:xfrm>
          <a:prstGeom prst="rect">
            <a:avLst/>
          </a:prstGeom>
          <a:noFill/>
        </p:spPr>
        <p:txBody>
          <a:bodyPr wrap="square" rtlCol="0">
            <a:spAutoFit/>
          </a:bodyPr>
          <a:lstStyle/>
          <a:p>
            <a:pPr algn="ctr" defTabSz="431800">
              <a:lnSpc>
                <a:spcPct val="120000"/>
              </a:lnSpc>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克服沟通的障碍</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5" name="直接连接符 14"/>
          <p:cNvCxnSpPr/>
          <p:nvPr/>
        </p:nvCxnSpPr>
        <p:spPr>
          <a:xfrm flipH="1">
            <a:off x="5708712" y="483517"/>
            <a:ext cx="1440160" cy="0"/>
          </a:xfrm>
          <a:prstGeom prst="line">
            <a:avLst/>
          </a:prstGeom>
          <a:ln>
            <a:gradFill flip="none" rotWithShape="1">
              <a:gsLst>
                <a:gs pos="0">
                  <a:schemeClr val="bg1">
                    <a:alpha val="0"/>
                  </a:schemeClr>
                </a:gs>
                <a:gs pos="100000">
                  <a:schemeClr val="bg1"/>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2413311" y="1197098"/>
            <a:ext cx="4710285" cy="3482123"/>
            <a:chOff x="2519132" y="1205859"/>
            <a:chExt cx="5805821" cy="4292009"/>
          </a:xfrm>
        </p:grpSpPr>
        <p:sp>
          <p:nvSpPr>
            <p:cNvPr id="9" name="Freeform 9"/>
            <p:cNvSpPr/>
            <p:nvPr/>
          </p:nvSpPr>
          <p:spPr bwMode="auto">
            <a:xfrm>
              <a:off x="4736552" y="3217248"/>
              <a:ext cx="1617758" cy="1586859"/>
            </a:xfrm>
            <a:custGeom>
              <a:avLst/>
              <a:gdLst>
                <a:gd name="T0" fmla="*/ 177 w 207"/>
                <a:gd name="T1" fmla="*/ 70 h 203"/>
                <a:gd name="T2" fmla="*/ 176 w 207"/>
                <a:gd name="T3" fmla="*/ 66 h 203"/>
                <a:gd name="T4" fmla="*/ 179 w 207"/>
                <a:gd name="T5" fmla="*/ 58 h 203"/>
                <a:gd name="T6" fmla="*/ 191 w 207"/>
                <a:gd name="T7" fmla="*/ 46 h 203"/>
                <a:gd name="T8" fmla="*/ 200 w 207"/>
                <a:gd name="T9" fmla="*/ 41 h 203"/>
                <a:gd name="T10" fmla="*/ 207 w 207"/>
                <a:gd name="T11" fmla="*/ 43 h 203"/>
                <a:gd name="T12" fmla="*/ 180 w 207"/>
                <a:gd name="T13" fmla="*/ 17 h 203"/>
                <a:gd name="T14" fmla="*/ 183 w 207"/>
                <a:gd name="T15" fmla="*/ 24 h 203"/>
                <a:gd name="T16" fmla="*/ 177 w 207"/>
                <a:gd name="T17" fmla="*/ 35 h 203"/>
                <a:gd name="T18" fmla="*/ 165 w 207"/>
                <a:gd name="T19" fmla="*/ 48 h 203"/>
                <a:gd name="T20" fmla="*/ 159 w 207"/>
                <a:gd name="T21" fmla="*/ 49 h 203"/>
                <a:gd name="T22" fmla="*/ 154 w 207"/>
                <a:gd name="T23" fmla="*/ 48 h 203"/>
                <a:gd name="T24" fmla="*/ 111 w 207"/>
                <a:gd name="T25" fmla="*/ 7 h 203"/>
                <a:gd name="T26" fmla="*/ 87 w 207"/>
                <a:gd name="T27" fmla="*/ 7 h 203"/>
                <a:gd name="T28" fmla="*/ 7 w 207"/>
                <a:gd name="T29" fmla="*/ 92 h 203"/>
                <a:gd name="T30" fmla="*/ 7 w 207"/>
                <a:gd name="T31" fmla="*/ 116 h 203"/>
                <a:gd name="T32" fmla="*/ 92 w 207"/>
                <a:gd name="T33" fmla="*/ 196 h 203"/>
                <a:gd name="T34" fmla="*/ 116 w 207"/>
                <a:gd name="T35" fmla="*/ 196 h 203"/>
                <a:gd name="T36" fmla="*/ 196 w 207"/>
                <a:gd name="T37" fmla="*/ 111 h 203"/>
                <a:gd name="T38" fmla="*/ 195 w 207"/>
                <a:gd name="T39" fmla="*/ 87 h 203"/>
                <a:gd name="T40" fmla="*/ 177 w 207"/>
                <a:gd name="T41" fmla="*/ 7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7" h="203">
                  <a:moveTo>
                    <a:pt x="177" y="70"/>
                  </a:moveTo>
                  <a:cubicBezTo>
                    <a:pt x="177" y="69"/>
                    <a:pt x="176" y="67"/>
                    <a:pt x="176" y="66"/>
                  </a:cubicBezTo>
                  <a:cubicBezTo>
                    <a:pt x="176" y="63"/>
                    <a:pt x="177" y="60"/>
                    <a:pt x="179" y="58"/>
                  </a:cubicBezTo>
                  <a:cubicBezTo>
                    <a:pt x="191" y="46"/>
                    <a:pt x="191" y="46"/>
                    <a:pt x="191" y="46"/>
                  </a:cubicBezTo>
                  <a:cubicBezTo>
                    <a:pt x="193" y="45"/>
                    <a:pt x="198" y="41"/>
                    <a:pt x="200" y="41"/>
                  </a:cubicBezTo>
                  <a:cubicBezTo>
                    <a:pt x="203" y="41"/>
                    <a:pt x="205" y="42"/>
                    <a:pt x="207" y="43"/>
                  </a:cubicBezTo>
                  <a:cubicBezTo>
                    <a:pt x="180" y="17"/>
                    <a:pt x="180" y="17"/>
                    <a:pt x="180" y="17"/>
                  </a:cubicBezTo>
                  <a:cubicBezTo>
                    <a:pt x="182" y="19"/>
                    <a:pt x="183" y="21"/>
                    <a:pt x="183" y="24"/>
                  </a:cubicBezTo>
                  <a:cubicBezTo>
                    <a:pt x="183" y="27"/>
                    <a:pt x="179" y="33"/>
                    <a:pt x="177" y="35"/>
                  </a:cubicBezTo>
                  <a:cubicBezTo>
                    <a:pt x="165" y="48"/>
                    <a:pt x="165" y="48"/>
                    <a:pt x="165" y="48"/>
                  </a:cubicBezTo>
                  <a:cubicBezTo>
                    <a:pt x="163" y="49"/>
                    <a:pt x="161" y="49"/>
                    <a:pt x="159" y="49"/>
                  </a:cubicBezTo>
                  <a:cubicBezTo>
                    <a:pt x="157" y="49"/>
                    <a:pt x="155" y="49"/>
                    <a:pt x="154" y="48"/>
                  </a:cubicBezTo>
                  <a:cubicBezTo>
                    <a:pt x="111" y="7"/>
                    <a:pt x="111" y="7"/>
                    <a:pt x="111" y="7"/>
                  </a:cubicBezTo>
                  <a:cubicBezTo>
                    <a:pt x="105" y="0"/>
                    <a:pt x="94" y="1"/>
                    <a:pt x="87" y="7"/>
                  </a:cubicBezTo>
                  <a:cubicBezTo>
                    <a:pt x="7" y="92"/>
                    <a:pt x="7" y="92"/>
                    <a:pt x="7" y="92"/>
                  </a:cubicBezTo>
                  <a:cubicBezTo>
                    <a:pt x="0" y="98"/>
                    <a:pt x="1" y="109"/>
                    <a:pt x="7" y="116"/>
                  </a:cubicBezTo>
                  <a:cubicBezTo>
                    <a:pt x="92" y="196"/>
                    <a:pt x="92" y="196"/>
                    <a:pt x="92" y="196"/>
                  </a:cubicBezTo>
                  <a:cubicBezTo>
                    <a:pt x="98" y="203"/>
                    <a:pt x="109" y="202"/>
                    <a:pt x="116" y="196"/>
                  </a:cubicBezTo>
                  <a:cubicBezTo>
                    <a:pt x="196" y="111"/>
                    <a:pt x="196" y="111"/>
                    <a:pt x="196" y="111"/>
                  </a:cubicBezTo>
                  <a:cubicBezTo>
                    <a:pt x="203" y="105"/>
                    <a:pt x="202" y="94"/>
                    <a:pt x="195" y="87"/>
                  </a:cubicBezTo>
                  <a:lnTo>
                    <a:pt x="177" y="70"/>
                  </a:lnTo>
                  <a:close/>
                </a:path>
              </a:pathLst>
            </a:custGeom>
            <a:solidFill>
              <a:srgbClr val="AA0000"/>
            </a:solidFill>
            <a:ln>
              <a:noFill/>
            </a:ln>
          </p:spPr>
          <p:txBody>
            <a:bodyPr vert="horz" wrap="square" lIns="91440" tIns="45720" rIns="91440" bIns="45720" numCol="1" anchor="t" anchorCtr="0" compatLnSpc="1"/>
            <a:lstStyle/>
            <a:p>
              <a:endParaRPr lang="zh-CN" altLang="en-US"/>
            </a:p>
          </p:txBody>
        </p:sp>
        <p:sp>
          <p:nvSpPr>
            <p:cNvPr id="10" name="Freeform 10"/>
            <p:cNvSpPr/>
            <p:nvPr/>
          </p:nvSpPr>
          <p:spPr bwMode="auto">
            <a:xfrm>
              <a:off x="6065189" y="2434854"/>
              <a:ext cx="1586859" cy="1580238"/>
            </a:xfrm>
            <a:custGeom>
              <a:avLst/>
              <a:gdLst>
                <a:gd name="T0" fmla="*/ 116 w 203"/>
                <a:gd name="T1" fmla="*/ 195 h 202"/>
                <a:gd name="T2" fmla="*/ 92 w 203"/>
                <a:gd name="T3" fmla="*/ 196 h 202"/>
                <a:gd name="T4" fmla="*/ 8 w 203"/>
                <a:gd name="T5" fmla="*/ 115 h 202"/>
                <a:gd name="T6" fmla="*/ 7 w 203"/>
                <a:gd name="T7" fmla="*/ 91 h 202"/>
                <a:gd name="T8" fmla="*/ 87 w 203"/>
                <a:gd name="T9" fmla="*/ 7 h 202"/>
                <a:gd name="T10" fmla="*/ 111 w 203"/>
                <a:gd name="T11" fmla="*/ 6 h 202"/>
                <a:gd name="T12" fmla="*/ 196 w 203"/>
                <a:gd name="T13" fmla="*/ 87 h 202"/>
                <a:gd name="T14" fmla="*/ 196 w 203"/>
                <a:gd name="T15" fmla="*/ 111 h 202"/>
                <a:gd name="T16" fmla="*/ 116 w 203"/>
                <a:gd name="T17"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2">
                  <a:moveTo>
                    <a:pt x="116" y="195"/>
                  </a:moveTo>
                  <a:cubicBezTo>
                    <a:pt x="109" y="202"/>
                    <a:pt x="98" y="202"/>
                    <a:pt x="92" y="196"/>
                  </a:cubicBezTo>
                  <a:cubicBezTo>
                    <a:pt x="8" y="115"/>
                    <a:pt x="8" y="115"/>
                    <a:pt x="8" y="115"/>
                  </a:cubicBezTo>
                  <a:cubicBezTo>
                    <a:pt x="1" y="109"/>
                    <a:pt x="0" y="98"/>
                    <a:pt x="7" y="91"/>
                  </a:cubicBezTo>
                  <a:cubicBezTo>
                    <a:pt x="87" y="7"/>
                    <a:pt x="87" y="7"/>
                    <a:pt x="87" y="7"/>
                  </a:cubicBezTo>
                  <a:cubicBezTo>
                    <a:pt x="94" y="0"/>
                    <a:pt x="105" y="0"/>
                    <a:pt x="111" y="6"/>
                  </a:cubicBezTo>
                  <a:cubicBezTo>
                    <a:pt x="196" y="87"/>
                    <a:pt x="196" y="87"/>
                    <a:pt x="196" y="87"/>
                  </a:cubicBezTo>
                  <a:cubicBezTo>
                    <a:pt x="202" y="93"/>
                    <a:pt x="203" y="104"/>
                    <a:pt x="196" y="111"/>
                  </a:cubicBezTo>
                  <a:lnTo>
                    <a:pt x="116" y="195"/>
                  </a:lnTo>
                  <a:close/>
                </a:path>
              </a:pathLst>
            </a:custGeom>
            <a:solidFill>
              <a:srgbClr val="AA0000"/>
            </a:solidFill>
            <a:ln>
              <a:noFill/>
            </a:ln>
          </p:spPr>
          <p:txBody>
            <a:bodyPr vert="horz" wrap="square" lIns="91440" tIns="45720" rIns="91440" bIns="45720" numCol="1" anchor="t" anchorCtr="0" compatLnSpc="1"/>
            <a:lstStyle/>
            <a:p>
              <a:endParaRPr lang="zh-CN" altLang="en-US"/>
            </a:p>
          </p:txBody>
        </p:sp>
        <p:sp>
          <p:nvSpPr>
            <p:cNvPr id="11" name="Freeform 8"/>
            <p:cNvSpPr/>
            <p:nvPr/>
          </p:nvSpPr>
          <p:spPr bwMode="auto">
            <a:xfrm>
              <a:off x="3915535" y="1927236"/>
              <a:ext cx="1579135" cy="1703832"/>
            </a:xfrm>
            <a:custGeom>
              <a:avLst/>
              <a:gdLst>
                <a:gd name="T0" fmla="*/ 195 w 202"/>
                <a:gd name="T1" fmla="*/ 87 h 218"/>
                <a:gd name="T2" fmla="*/ 111 w 202"/>
                <a:gd name="T3" fmla="*/ 7 h 218"/>
                <a:gd name="T4" fmla="*/ 87 w 202"/>
                <a:gd name="T5" fmla="*/ 7 h 218"/>
                <a:gd name="T6" fmla="*/ 7 w 202"/>
                <a:gd name="T7" fmla="*/ 91 h 218"/>
                <a:gd name="T8" fmla="*/ 7 w 202"/>
                <a:gd name="T9" fmla="*/ 115 h 218"/>
                <a:gd name="T10" fmla="*/ 91 w 202"/>
                <a:gd name="T11" fmla="*/ 196 h 218"/>
                <a:gd name="T12" fmla="*/ 116 w 202"/>
                <a:gd name="T13" fmla="*/ 195 h 218"/>
                <a:gd name="T14" fmla="*/ 121 w 202"/>
                <a:gd name="T15" fmla="*/ 189 h 218"/>
                <a:gd name="T16" fmla="*/ 127 w 202"/>
                <a:gd name="T17" fmla="*/ 187 h 218"/>
                <a:gd name="T18" fmla="*/ 134 w 202"/>
                <a:gd name="T19" fmla="*/ 190 h 218"/>
                <a:gd name="T20" fmla="*/ 147 w 202"/>
                <a:gd name="T21" fmla="*/ 202 h 218"/>
                <a:gd name="T22" fmla="*/ 152 w 202"/>
                <a:gd name="T23" fmla="*/ 211 h 218"/>
                <a:gd name="T24" fmla="*/ 149 w 202"/>
                <a:gd name="T25" fmla="*/ 218 h 218"/>
                <a:gd name="T26" fmla="*/ 175 w 202"/>
                <a:gd name="T27" fmla="*/ 191 h 218"/>
                <a:gd name="T28" fmla="*/ 168 w 202"/>
                <a:gd name="T29" fmla="*/ 194 h 218"/>
                <a:gd name="T30" fmla="*/ 158 w 202"/>
                <a:gd name="T31" fmla="*/ 188 h 218"/>
                <a:gd name="T32" fmla="*/ 145 w 202"/>
                <a:gd name="T33" fmla="*/ 176 h 218"/>
                <a:gd name="T34" fmla="*/ 143 w 202"/>
                <a:gd name="T35" fmla="*/ 170 h 218"/>
                <a:gd name="T36" fmla="*/ 145 w 202"/>
                <a:gd name="T37" fmla="*/ 164 h 218"/>
                <a:gd name="T38" fmla="*/ 129 w 202"/>
                <a:gd name="T39" fmla="*/ 181 h 218"/>
                <a:gd name="T40" fmla="*/ 196 w 202"/>
                <a:gd name="T41" fmla="*/ 111 h 218"/>
                <a:gd name="T42" fmla="*/ 195 w 202"/>
                <a:gd name="T43" fmla="*/ 8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2" h="218">
                  <a:moveTo>
                    <a:pt x="195" y="87"/>
                  </a:moveTo>
                  <a:cubicBezTo>
                    <a:pt x="111" y="7"/>
                    <a:pt x="111" y="7"/>
                    <a:pt x="111" y="7"/>
                  </a:cubicBezTo>
                  <a:cubicBezTo>
                    <a:pt x="104" y="0"/>
                    <a:pt x="94" y="0"/>
                    <a:pt x="87" y="7"/>
                  </a:cubicBezTo>
                  <a:cubicBezTo>
                    <a:pt x="7" y="91"/>
                    <a:pt x="7" y="91"/>
                    <a:pt x="7" y="91"/>
                  </a:cubicBezTo>
                  <a:cubicBezTo>
                    <a:pt x="0" y="98"/>
                    <a:pt x="0" y="109"/>
                    <a:pt x="7" y="115"/>
                  </a:cubicBezTo>
                  <a:cubicBezTo>
                    <a:pt x="91" y="196"/>
                    <a:pt x="91" y="196"/>
                    <a:pt x="91" y="196"/>
                  </a:cubicBezTo>
                  <a:cubicBezTo>
                    <a:pt x="98" y="202"/>
                    <a:pt x="109" y="202"/>
                    <a:pt x="116" y="195"/>
                  </a:cubicBezTo>
                  <a:cubicBezTo>
                    <a:pt x="121" y="189"/>
                    <a:pt x="121" y="189"/>
                    <a:pt x="121" y="189"/>
                  </a:cubicBezTo>
                  <a:cubicBezTo>
                    <a:pt x="123" y="188"/>
                    <a:pt x="125" y="187"/>
                    <a:pt x="127" y="187"/>
                  </a:cubicBezTo>
                  <a:cubicBezTo>
                    <a:pt x="130" y="187"/>
                    <a:pt x="132" y="188"/>
                    <a:pt x="134" y="190"/>
                  </a:cubicBezTo>
                  <a:cubicBezTo>
                    <a:pt x="147" y="202"/>
                    <a:pt x="147" y="202"/>
                    <a:pt x="147" y="202"/>
                  </a:cubicBezTo>
                  <a:cubicBezTo>
                    <a:pt x="148" y="204"/>
                    <a:pt x="152" y="209"/>
                    <a:pt x="152" y="211"/>
                  </a:cubicBezTo>
                  <a:cubicBezTo>
                    <a:pt x="152" y="213"/>
                    <a:pt x="151" y="216"/>
                    <a:pt x="149" y="218"/>
                  </a:cubicBezTo>
                  <a:cubicBezTo>
                    <a:pt x="175" y="191"/>
                    <a:pt x="175" y="191"/>
                    <a:pt x="175" y="191"/>
                  </a:cubicBezTo>
                  <a:cubicBezTo>
                    <a:pt x="174" y="193"/>
                    <a:pt x="171" y="194"/>
                    <a:pt x="168" y="194"/>
                  </a:cubicBezTo>
                  <a:cubicBezTo>
                    <a:pt x="166" y="194"/>
                    <a:pt x="160" y="190"/>
                    <a:pt x="158" y="188"/>
                  </a:cubicBezTo>
                  <a:cubicBezTo>
                    <a:pt x="145" y="176"/>
                    <a:pt x="145" y="176"/>
                    <a:pt x="145" y="176"/>
                  </a:cubicBezTo>
                  <a:cubicBezTo>
                    <a:pt x="144" y="174"/>
                    <a:pt x="143" y="172"/>
                    <a:pt x="143" y="170"/>
                  </a:cubicBezTo>
                  <a:cubicBezTo>
                    <a:pt x="143" y="168"/>
                    <a:pt x="144" y="166"/>
                    <a:pt x="145" y="164"/>
                  </a:cubicBezTo>
                  <a:cubicBezTo>
                    <a:pt x="129" y="181"/>
                    <a:pt x="129" y="181"/>
                    <a:pt x="129" y="181"/>
                  </a:cubicBezTo>
                  <a:cubicBezTo>
                    <a:pt x="196" y="111"/>
                    <a:pt x="196" y="111"/>
                    <a:pt x="196" y="111"/>
                  </a:cubicBezTo>
                  <a:cubicBezTo>
                    <a:pt x="202" y="104"/>
                    <a:pt x="202" y="93"/>
                    <a:pt x="195" y="87"/>
                  </a:cubicBezTo>
                  <a:close/>
                </a:path>
              </a:pathLst>
            </a:custGeom>
            <a:solidFill>
              <a:srgbClr val="AA0000"/>
            </a:solidFill>
            <a:ln>
              <a:noFill/>
            </a:ln>
          </p:spPr>
          <p:txBody>
            <a:bodyPr vert="horz" wrap="square" lIns="91440" tIns="45720" rIns="91440" bIns="45720" numCol="1" anchor="t" anchorCtr="0" compatLnSpc="1"/>
            <a:lstStyle/>
            <a:p>
              <a:endParaRPr lang="zh-CN" altLang="en-US"/>
            </a:p>
          </p:txBody>
        </p:sp>
        <p:sp>
          <p:nvSpPr>
            <p:cNvPr id="12" name="Freeform 7"/>
            <p:cNvSpPr/>
            <p:nvPr/>
          </p:nvSpPr>
          <p:spPr bwMode="auto">
            <a:xfrm>
              <a:off x="2519132" y="2633668"/>
              <a:ext cx="1680658" cy="1580238"/>
            </a:xfrm>
            <a:custGeom>
              <a:avLst/>
              <a:gdLst>
                <a:gd name="T0" fmla="*/ 188 w 215"/>
                <a:gd name="T1" fmla="*/ 67 h 202"/>
                <a:gd name="T2" fmla="*/ 200 w 215"/>
                <a:gd name="T3" fmla="*/ 54 h 202"/>
                <a:gd name="T4" fmla="*/ 208 w 215"/>
                <a:gd name="T5" fmla="*/ 49 h 202"/>
                <a:gd name="T6" fmla="*/ 215 w 215"/>
                <a:gd name="T7" fmla="*/ 52 h 202"/>
                <a:gd name="T8" fmla="*/ 188 w 215"/>
                <a:gd name="T9" fmla="*/ 25 h 202"/>
                <a:gd name="T10" fmla="*/ 191 w 215"/>
                <a:gd name="T11" fmla="*/ 32 h 202"/>
                <a:gd name="T12" fmla="*/ 185 w 215"/>
                <a:gd name="T13" fmla="*/ 43 h 202"/>
                <a:gd name="T14" fmla="*/ 173 w 215"/>
                <a:gd name="T15" fmla="*/ 56 h 202"/>
                <a:gd name="T16" fmla="*/ 168 w 215"/>
                <a:gd name="T17" fmla="*/ 57 h 202"/>
                <a:gd name="T18" fmla="*/ 163 w 215"/>
                <a:gd name="T19" fmla="*/ 56 h 202"/>
                <a:gd name="T20" fmla="*/ 111 w 215"/>
                <a:gd name="T21" fmla="*/ 6 h 202"/>
                <a:gd name="T22" fmla="*/ 87 w 215"/>
                <a:gd name="T23" fmla="*/ 7 h 202"/>
                <a:gd name="T24" fmla="*/ 6 w 215"/>
                <a:gd name="T25" fmla="*/ 91 h 202"/>
                <a:gd name="T26" fmla="*/ 7 w 215"/>
                <a:gd name="T27" fmla="*/ 115 h 202"/>
                <a:gd name="T28" fmla="*/ 91 w 215"/>
                <a:gd name="T29" fmla="*/ 196 h 202"/>
                <a:gd name="T30" fmla="*/ 115 w 215"/>
                <a:gd name="T31" fmla="*/ 195 h 202"/>
                <a:gd name="T32" fmla="*/ 196 w 215"/>
                <a:gd name="T33" fmla="*/ 111 h 202"/>
                <a:gd name="T34" fmla="*/ 195 w 215"/>
                <a:gd name="T35" fmla="*/ 87 h 202"/>
                <a:gd name="T36" fmla="*/ 186 w 215"/>
                <a:gd name="T37" fmla="*/ 78 h 202"/>
                <a:gd name="T38" fmla="*/ 185 w 215"/>
                <a:gd name="T39" fmla="*/ 74 h 202"/>
                <a:gd name="T40" fmla="*/ 188 w 215"/>
                <a:gd name="T41" fmla="*/ 6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5" h="202">
                  <a:moveTo>
                    <a:pt x="188" y="67"/>
                  </a:moveTo>
                  <a:cubicBezTo>
                    <a:pt x="200" y="54"/>
                    <a:pt x="200" y="54"/>
                    <a:pt x="200" y="54"/>
                  </a:cubicBezTo>
                  <a:cubicBezTo>
                    <a:pt x="201" y="53"/>
                    <a:pt x="206" y="49"/>
                    <a:pt x="208" y="49"/>
                  </a:cubicBezTo>
                  <a:cubicBezTo>
                    <a:pt x="211" y="49"/>
                    <a:pt x="214" y="50"/>
                    <a:pt x="215" y="52"/>
                  </a:cubicBezTo>
                  <a:cubicBezTo>
                    <a:pt x="188" y="25"/>
                    <a:pt x="188" y="25"/>
                    <a:pt x="188" y="25"/>
                  </a:cubicBezTo>
                  <a:cubicBezTo>
                    <a:pt x="190" y="27"/>
                    <a:pt x="191" y="30"/>
                    <a:pt x="191" y="32"/>
                  </a:cubicBezTo>
                  <a:cubicBezTo>
                    <a:pt x="192" y="35"/>
                    <a:pt x="187" y="41"/>
                    <a:pt x="185" y="43"/>
                  </a:cubicBezTo>
                  <a:cubicBezTo>
                    <a:pt x="173" y="56"/>
                    <a:pt x="173" y="56"/>
                    <a:pt x="173" y="56"/>
                  </a:cubicBezTo>
                  <a:cubicBezTo>
                    <a:pt x="172" y="57"/>
                    <a:pt x="170" y="57"/>
                    <a:pt x="168" y="57"/>
                  </a:cubicBezTo>
                  <a:cubicBezTo>
                    <a:pt x="166" y="57"/>
                    <a:pt x="164" y="57"/>
                    <a:pt x="163" y="56"/>
                  </a:cubicBezTo>
                  <a:cubicBezTo>
                    <a:pt x="111" y="6"/>
                    <a:pt x="111" y="6"/>
                    <a:pt x="111" y="6"/>
                  </a:cubicBezTo>
                  <a:cubicBezTo>
                    <a:pt x="104" y="0"/>
                    <a:pt x="93" y="0"/>
                    <a:pt x="87" y="7"/>
                  </a:cubicBezTo>
                  <a:cubicBezTo>
                    <a:pt x="6" y="91"/>
                    <a:pt x="6" y="91"/>
                    <a:pt x="6" y="91"/>
                  </a:cubicBezTo>
                  <a:cubicBezTo>
                    <a:pt x="0" y="98"/>
                    <a:pt x="0" y="109"/>
                    <a:pt x="7" y="115"/>
                  </a:cubicBezTo>
                  <a:cubicBezTo>
                    <a:pt x="91" y="196"/>
                    <a:pt x="91" y="196"/>
                    <a:pt x="91" y="196"/>
                  </a:cubicBezTo>
                  <a:cubicBezTo>
                    <a:pt x="98" y="202"/>
                    <a:pt x="109" y="202"/>
                    <a:pt x="115" y="195"/>
                  </a:cubicBezTo>
                  <a:cubicBezTo>
                    <a:pt x="196" y="111"/>
                    <a:pt x="196" y="111"/>
                    <a:pt x="196" y="111"/>
                  </a:cubicBezTo>
                  <a:cubicBezTo>
                    <a:pt x="202" y="104"/>
                    <a:pt x="202" y="93"/>
                    <a:pt x="195" y="87"/>
                  </a:cubicBezTo>
                  <a:cubicBezTo>
                    <a:pt x="186" y="78"/>
                    <a:pt x="186" y="78"/>
                    <a:pt x="186" y="78"/>
                  </a:cubicBezTo>
                  <a:cubicBezTo>
                    <a:pt x="185" y="77"/>
                    <a:pt x="185" y="75"/>
                    <a:pt x="185" y="74"/>
                  </a:cubicBezTo>
                  <a:cubicBezTo>
                    <a:pt x="185" y="71"/>
                    <a:pt x="186" y="68"/>
                    <a:pt x="188" y="67"/>
                  </a:cubicBezTo>
                  <a:close/>
                </a:path>
              </a:pathLst>
            </a:custGeom>
            <a:solidFill>
              <a:srgbClr val="AA0000"/>
            </a:solidFill>
            <a:ln>
              <a:noFill/>
            </a:ln>
          </p:spPr>
          <p:txBody>
            <a:bodyPr vert="horz" wrap="square" lIns="91440" tIns="45720" rIns="91440" bIns="45720" numCol="1" anchor="t" anchorCtr="0" compatLnSpc="1"/>
            <a:lstStyle/>
            <a:p>
              <a:endParaRPr lang="zh-CN" altLang="en-US"/>
            </a:p>
          </p:txBody>
        </p:sp>
        <p:sp>
          <p:nvSpPr>
            <p:cNvPr id="13" name="矩形: 圆角 15"/>
            <p:cNvSpPr/>
            <p:nvPr/>
          </p:nvSpPr>
          <p:spPr>
            <a:xfrm rot="2645987">
              <a:off x="2787947" y="2917947"/>
              <a:ext cx="1016000" cy="1016000"/>
            </a:xfrm>
            <a:prstGeom prst="roundRect">
              <a:avLst>
                <a:gd name="adj" fmla="val 96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6"/>
            <p:cNvSpPr/>
            <p:nvPr/>
          </p:nvSpPr>
          <p:spPr>
            <a:xfrm rot="2645987">
              <a:off x="4193414" y="2210980"/>
              <a:ext cx="1016000" cy="1016000"/>
            </a:xfrm>
            <a:prstGeom prst="roundRect">
              <a:avLst>
                <a:gd name="adj" fmla="val 96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7"/>
            <p:cNvSpPr/>
            <p:nvPr/>
          </p:nvSpPr>
          <p:spPr>
            <a:xfrm rot="2645987">
              <a:off x="6360881" y="2710513"/>
              <a:ext cx="1016000" cy="1016000"/>
            </a:xfrm>
            <a:prstGeom prst="roundRect">
              <a:avLst>
                <a:gd name="adj" fmla="val 96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8"/>
            <p:cNvSpPr/>
            <p:nvPr/>
          </p:nvSpPr>
          <p:spPr>
            <a:xfrm rot="2645987">
              <a:off x="5014681" y="3497913"/>
              <a:ext cx="1016000" cy="1016000"/>
            </a:xfrm>
            <a:prstGeom prst="roundRect">
              <a:avLst>
                <a:gd name="adj" fmla="val 96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23"/>
            <p:cNvSpPr/>
            <p:nvPr/>
          </p:nvSpPr>
          <p:spPr>
            <a:xfrm>
              <a:off x="4698559" y="1205859"/>
              <a:ext cx="627321" cy="595423"/>
            </a:xfrm>
            <a:custGeom>
              <a:avLst/>
              <a:gdLst>
                <a:gd name="connsiteX0" fmla="*/ 0 w 627321"/>
                <a:gd name="connsiteY0" fmla="*/ 829339 h 829339"/>
                <a:gd name="connsiteX1" fmla="*/ 0 w 627321"/>
                <a:gd name="connsiteY1" fmla="*/ 265814 h 829339"/>
                <a:gd name="connsiteX2" fmla="*/ 627321 w 627321"/>
                <a:gd name="connsiteY2" fmla="*/ 0 h 829339"/>
              </a:gdLst>
              <a:ahLst/>
              <a:cxnLst>
                <a:cxn ang="0">
                  <a:pos x="connsiteX0" y="connsiteY0"/>
                </a:cxn>
                <a:cxn ang="0">
                  <a:pos x="connsiteX1" y="connsiteY1"/>
                </a:cxn>
                <a:cxn ang="0">
                  <a:pos x="connsiteX2" y="connsiteY2"/>
                </a:cxn>
              </a:cxnLst>
              <a:rect l="l" t="t" r="r" b="b"/>
              <a:pathLst>
                <a:path w="627321" h="829339">
                  <a:moveTo>
                    <a:pt x="0" y="829339"/>
                  </a:moveTo>
                  <a:lnTo>
                    <a:pt x="0" y="265814"/>
                  </a:lnTo>
                  <a:lnTo>
                    <a:pt x="627321" y="0"/>
                  </a:lnTo>
                </a:path>
              </a:pathLst>
            </a:custGeom>
            <a:solidFill>
              <a:srgbClr val="112240"/>
            </a:solidFill>
            <a:ln>
              <a:solidFill>
                <a:schemeClr val="bg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24"/>
            <p:cNvSpPr/>
            <p:nvPr/>
          </p:nvSpPr>
          <p:spPr>
            <a:xfrm flipH="1" flipV="1">
              <a:off x="2724449" y="4324743"/>
              <a:ext cx="627321" cy="595423"/>
            </a:xfrm>
            <a:custGeom>
              <a:avLst/>
              <a:gdLst>
                <a:gd name="connsiteX0" fmla="*/ 0 w 627321"/>
                <a:gd name="connsiteY0" fmla="*/ 829339 h 829339"/>
                <a:gd name="connsiteX1" fmla="*/ 0 w 627321"/>
                <a:gd name="connsiteY1" fmla="*/ 265814 h 829339"/>
                <a:gd name="connsiteX2" fmla="*/ 627321 w 627321"/>
                <a:gd name="connsiteY2" fmla="*/ 0 h 829339"/>
              </a:gdLst>
              <a:ahLst/>
              <a:cxnLst>
                <a:cxn ang="0">
                  <a:pos x="connsiteX0" y="connsiteY0"/>
                </a:cxn>
                <a:cxn ang="0">
                  <a:pos x="connsiteX1" y="connsiteY1"/>
                </a:cxn>
                <a:cxn ang="0">
                  <a:pos x="connsiteX2" y="connsiteY2"/>
                </a:cxn>
              </a:cxnLst>
              <a:rect l="l" t="t" r="r" b="b"/>
              <a:pathLst>
                <a:path w="627321" h="829339">
                  <a:moveTo>
                    <a:pt x="0" y="829339"/>
                  </a:moveTo>
                  <a:lnTo>
                    <a:pt x="0" y="265814"/>
                  </a:lnTo>
                  <a:lnTo>
                    <a:pt x="627321" y="0"/>
                  </a:lnTo>
                </a:path>
              </a:pathLst>
            </a:custGeom>
            <a:noFill/>
            <a:ln>
              <a:solidFill>
                <a:schemeClr val="bg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5"/>
            <p:cNvSpPr/>
            <p:nvPr/>
          </p:nvSpPr>
          <p:spPr>
            <a:xfrm flipV="1">
              <a:off x="5534988" y="4902445"/>
              <a:ext cx="627321" cy="595423"/>
            </a:xfrm>
            <a:custGeom>
              <a:avLst/>
              <a:gdLst>
                <a:gd name="connsiteX0" fmla="*/ 0 w 627321"/>
                <a:gd name="connsiteY0" fmla="*/ 829339 h 829339"/>
                <a:gd name="connsiteX1" fmla="*/ 0 w 627321"/>
                <a:gd name="connsiteY1" fmla="*/ 265814 h 829339"/>
                <a:gd name="connsiteX2" fmla="*/ 627321 w 627321"/>
                <a:gd name="connsiteY2" fmla="*/ 0 h 829339"/>
              </a:gdLst>
              <a:ahLst/>
              <a:cxnLst>
                <a:cxn ang="0">
                  <a:pos x="connsiteX0" y="connsiteY0"/>
                </a:cxn>
                <a:cxn ang="0">
                  <a:pos x="connsiteX1" y="connsiteY1"/>
                </a:cxn>
                <a:cxn ang="0">
                  <a:pos x="connsiteX2" y="connsiteY2"/>
                </a:cxn>
              </a:cxnLst>
              <a:rect l="l" t="t" r="r" b="b"/>
              <a:pathLst>
                <a:path w="627321" h="829339">
                  <a:moveTo>
                    <a:pt x="0" y="829339"/>
                  </a:moveTo>
                  <a:lnTo>
                    <a:pt x="0" y="265814"/>
                  </a:lnTo>
                  <a:lnTo>
                    <a:pt x="627321" y="0"/>
                  </a:lnTo>
                </a:path>
              </a:pathLst>
            </a:custGeom>
            <a:noFill/>
            <a:ln>
              <a:solidFill>
                <a:schemeClr val="bg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6"/>
            <p:cNvSpPr/>
            <p:nvPr/>
          </p:nvSpPr>
          <p:spPr>
            <a:xfrm rot="16200000" flipV="1">
              <a:off x="7713581" y="2583017"/>
              <a:ext cx="627321" cy="595423"/>
            </a:xfrm>
            <a:custGeom>
              <a:avLst/>
              <a:gdLst>
                <a:gd name="connsiteX0" fmla="*/ 0 w 627321"/>
                <a:gd name="connsiteY0" fmla="*/ 829339 h 829339"/>
                <a:gd name="connsiteX1" fmla="*/ 0 w 627321"/>
                <a:gd name="connsiteY1" fmla="*/ 265814 h 829339"/>
                <a:gd name="connsiteX2" fmla="*/ 627321 w 627321"/>
                <a:gd name="connsiteY2" fmla="*/ 0 h 829339"/>
              </a:gdLst>
              <a:ahLst/>
              <a:cxnLst>
                <a:cxn ang="0">
                  <a:pos x="connsiteX0" y="connsiteY0"/>
                </a:cxn>
                <a:cxn ang="0">
                  <a:pos x="connsiteX1" y="connsiteY1"/>
                </a:cxn>
                <a:cxn ang="0">
                  <a:pos x="connsiteX2" y="connsiteY2"/>
                </a:cxn>
              </a:cxnLst>
              <a:rect l="l" t="t" r="r" b="b"/>
              <a:pathLst>
                <a:path w="627321" h="829339">
                  <a:moveTo>
                    <a:pt x="0" y="829339"/>
                  </a:moveTo>
                  <a:lnTo>
                    <a:pt x="0" y="265814"/>
                  </a:lnTo>
                  <a:lnTo>
                    <a:pt x="627321" y="0"/>
                  </a:lnTo>
                </a:path>
              </a:pathLst>
            </a:custGeom>
            <a:noFill/>
            <a:ln>
              <a:solidFill>
                <a:schemeClr val="bg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íślíḋè-TextBox 31"/>
          <p:cNvSpPr txBox="1">
            <a:spLocks noChangeArrowheads="1"/>
          </p:cNvSpPr>
          <p:nvPr/>
        </p:nvSpPr>
        <p:spPr bwMode="auto">
          <a:xfrm>
            <a:off x="2827069" y="2755335"/>
            <a:ext cx="530881" cy="62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ctr" defTabSz="913765" rtl="0" eaLnBrk="1" fontAlgn="auto" latinLnBrk="0" hangingPunct="1">
              <a:lnSpc>
                <a:spcPct val="100000"/>
              </a:lnSpc>
              <a:spcBef>
                <a:spcPct val="0"/>
              </a:spcBef>
              <a:spcAft>
                <a:spcPts val="0"/>
              </a:spcAft>
              <a:buClrTx/>
              <a:buSzTx/>
              <a:buFontTx/>
              <a:buNone/>
              <a:defRPr/>
            </a:pPr>
            <a:r>
              <a:rPr kumimoji="0" lang="en-US" altLang="zh-CN" sz="2400" i="0" u="none" strike="noStrike" kern="1200" cap="none" spc="0" normalizeH="0" baseline="0" noProof="0" dirty="0">
                <a:ln>
                  <a:noFill/>
                </a:ln>
                <a:solidFill>
                  <a:srgbClr val="112240"/>
                </a:solidFill>
                <a:effectLst/>
                <a:uLnTx/>
                <a:uFillTx/>
                <a:latin typeface="微软雅黑" panose="020B0503020204020204" pitchFamily="34" charset="-122"/>
                <a:ea typeface="微软雅黑" panose="020B0503020204020204" pitchFamily="34" charset="-122"/>
                <a:sym typeface="Arial" panose="020B0604020202020204" pitchFamily="34" charset="0"/>
              </a:rPr>
              <a:t>01</a:t>
            </a:r>
            <a:endParaRPr kumimoji="0" lang="zh-CN" altLang="en-US" sz="2400" i="0" u="none" strike="noStrike" kern="1200" cap="none" spc="0" normalizeH="0" baseline="0" noProof="0" dirty="0">
              <a:ln>
                <a:noFill/>
              </a:ln>
              <a:solidFill>
                <a:srgbClr val="1122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íślíḋè-TextBox 31"/>
          <p:cNvSpPr txBox="1">
            <a:spLocks noChangeArrowheads="1"/>
          </p:cNvSpPr>
          <p:nvPr/>
        </p:nvSpPr>
        <p:spPr bwMode="auto">
          <a:xfrm>
            <a:off x="4010407" y="2165903"/>
            <a:ext cx="530881" cy="62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ctr" defTabSz="913765" rtl="0" eaLnBrk="1" fontAlgn="auto" latinLnBrk="0" hangingPunct="1">
              <a:lnSpc>
                <a:spcPct val="100000"/>
              </a:lnSpc>
              <a:spcBef>
                <a:spcPct val="0"/>
              </a:spcBef>
              <a:spcAft>
                <a:spcPts val="0"/>
              </a:spcAft>
              <a:buClrTx/>
              <a:buSzTx/>
              <a:buFontTx/>
              <a:buNone/>
              <a:defRPr/>
            </a:pPr>
            <a:r>
              <a:rPr kumimoji="0" lang="en-US" altLang="zh-CN" sz="2400" i="0" u="none" strike="noStrike" kern="1200" cap="none" spc="0" normalizeH="0" baseline="0" noProof="0" dirty="0">
                <a:ln>
                  <a:noFill/>
                </a:ln>
                <a:solidFill>
                  <a:srgbClr val="112240"/>
                </a:solidFill>
                <a:effectLst/>
                <a:uLnTx/>
                <a:uFillTx/>
                <a:latin typeface="微软雅黑" panose="020B0503020204020204" pitchFamily="34" charset="-122"/>
                <a:ea typeface="微软雅黑" panose="020B0503020204020204" pitchFamily="34" charset="-122"/>
                <a:sym typeface="Arial" panose="020B0604020202020204" pitchFamily="34" charset="0"/>
              </a:rPr>
              <a:t>02</a:t>
            </a:r>
            <a:endParaRPr kumimoji="0" lang="zh-CN" altLang="en-US" sz="2400" i="0" u="none" strike="noStrike" kern="1200" cap="none" spc="0" normalizeH="0" baseline="0" noProof="0" dirty="0">
              <a:ln>
                <a:noFill/>
              </a:ln>
              <a:solidFill>
                <a:srgbClr val="1122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íślíḋè-TextBox 31"/>
          <p:cNvSpPr txBox="1">
            <a:spLocks noChangeArrowheads="1"/>
          </p:cNvSpPr>
          <p:nvPr/>
        </p:nvSpPr>
        <p:spPr bwMode="auto">
          <a:xfrm>
            <a:off x="4675556" y="3253906"/>
            <a:ext cx="530881" cy="62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ctr" defTabSz="913765" rtl="0" eaLnBrk="1" fontAlgn="auto" latinLnBrk="0" hangingPunct="1">
              <a:lnSpc>
                <a:spcPct val="100000"/>
              </a:lnSpc>
              <a:spcBef>
                <a:spcPct val="0"/>
              </a:spcBef>
              <a:spcAft>
                <a:spcPts val="0"/>
              </a:spcAft>
              <a:buClrTx/>
              <a:buSzTx/>
              <a:buFontTx/>
              <a:buNone/>
              <a:defRPr/>
            </a:pPr>
            <a:r>
              <a:rPr kumimoji="0" lang="en-US" altLang="zh-CN" sz="2400" i="0" u="none" strike="noStrike" kern="1200" cap="none" spc="0" normalizeH="0" baseline="0" noProof="0" dirty="0">
                <a:ln>
                  <a:noFill/>
                </a:ln>
                <a:solidFill>
                  <a:srgbClr val="112240"/>
                </a:solidFill>
                <a:effectLst/>
                <a:uLnTx/>
                <a:uFillTx/>
                <a:latin typeface="微软雅黑" panose="020B0503020204020204" pitchFamily="34" charset="-122"/>
                <a:ea typeface="微软雅黑" panose="020B0503020204020204" pitchFamily="34" charset="-122"/>
                <a:sym typeface="Arial" panose="020B0604020202020204" pitchFamily="34" charset="0"/>
              </a:rPr>
              <a:t>03</a:t>
            </a:r>
            <a:endParaRPr kumimoji="0" lang="zh-CN" altLang="en-US" sz="2400" i="0" u="none" strike="noStrike" kern="1200" cap="none" spc="0" normalizeH="0" baseline="0" noProof="0" dirty="0">
              <a:ln>
                <a:noFill/>
              </a:ln>
              <a:solidFill>
                <a:srgbClr val="1122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íślíḋè-TextBox 31"/>
          <p:cNvSpPr txBox="1">
            <a:spLocks noChangeArrowheads="1"/>
          </p:cNvSpPr>
          <p:nvPr/>
        </p:nvSpPr>
        <p:spPr bwMode="auto">
          <a:xfrm>
            <a:off x="5832909" y="2588459"/>
            <a:ext cx="530881" cy="62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ctr" defTabSz="913765" rtl="0" eaLnBrk="1" fontAlgn="auto" latinLnBrk="0" hangingPunct="1">
              <a:lnSpc>
                <a:spcPct val="100000"/>
              </a:lnSpc>
              <a:spcBef>
                <a:spcPct val="0"/>
              </a:spcBef>
              <a:spcAft>
                <a:spcPts val="0"/>
              </a:spcAft>
              <a:buClrTx/>
              <a:buSzTx/>
              <a:buFontTx/>
              <a:buNone/>
              <a:defRPr/>
            </a:pPr>
            <a:r>
              <a:rPr kumimoji="0" lang="en-US" altLang="zh-CN" sz="2400" i="0" u="none" strike="noStrike" kern="1200" cap="none" spc="0" normalizeH="0" baseline="0" noProof="0" dirty="0">
                <a:ln>
                  <a:noFill/>
                </a:ln>
                <a:solidFill>
                  <a:srgbClr val="112240"/>
                </a:solidFill>
                <a:effectLst/>
                <a:uLnTx/>
                <a:uFillTx/>
                <a:latin typeface="微软雅黑" panose="020B0503020204020204" pitchFamily="34" charset="-122"/>
                <a:ea typeface="微软雅黑" panose="020B0503020204020204" pitchFamily="34" charset="-122"/>
                <a:sym typeface="Arial" panose="020B0604020202020204" pitchFamily="34" charset="0"/>
              </a:rPr>
              <a:t>04</a:t>
            </a:r>
            <a:endParaRPr kumimoji="0" lang="zh-CN" altLang="en-US" sz="2400" i="0" u="none" strike="noStrike" kern="1200" cap="none" spc="0" normalizeH="0" baseline="0" noProof="0" dirty="0">
              <a:ln>
                <a:noFill/>
              </a:ln>
              <a:solidFill>
                <a:srgbClr val="1122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Rectangle 28"/>
          <p:cNvSpPr>
            <a:spLocks noChangeArrowheads="1"/>
          </p:cNvSpPr>
          <p:nvPr/>
        </p:nvSpPr>
        <p:spPr bwMode="auto">
          <a:xfrm>
            <a:off x="4766591" y="969335"/>
            <a:ext cx="4104456"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选择适当的媒介（书面、口头、非语言）</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8" name="Rectangle 28"/>
          <p:cNvSpPr>
            <a:spLocks noChangeArrowheads="1"/>
          </p:cNvSpPr>
          <p:nvPr/>
        </p:nvSpPr>
        <p:spPr bwMode="auto">
          <a:xfrm>
            <a:off x="318274" y="4002253"/>
            <a:ext cx="243684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选择适当的时间和地点</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9" name="Rectangle 28"/>
          <p:cNvSpPr>
            <a:spLocks noChangeArrowheads="1"/>
          </p:cNvSpPr>
          <p:nvPr/>
        </p:nvSpPr>
        <p:spPr bwMode="auto">
          <a:xfrm>
            <a:off x="5369035" y="4474982"/>
            <a:ext cx="243684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选择双方都能明白的字眼</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0" name="Rectangle 28"/>
          <p:cNvSpPr>
            <a:spLocks noChangeArrowheads="1"/>
          </p:cNvSpPr>
          <p:nvPr/>
        </p:nvSpPr>
        <p:spPr bwMode="auto">
          <a:xfrm>
            <a:off x="6786226" y="1909206"/>
            <a:ext cx="243684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做积极的聆听者</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ppt_x</p:attrName>
                                        </p:attrNameLst>
                                      </p:cBhvr>
                                      <p:tavLst>
                                        <p:tav tm="0">
                                          <p:val>
                                            <p:strVal val="#ppt_x-#ppt_w*1.125000"/>
                                          </p:val>
                                        </p:tav>
                                        <p:tav tm="100000">
                                          <p:val>
                                            <p:strVal val="#ppt_x"/>
                                          </p:val>
                                        </p:tav>
                                      </p:tavLst>
                                    </p:anim>
                                    <p:animEffect transition="in" filter="wipe(right)">
                                      <p:cBhvr>
                                        <p:cTn id="15" dur="500"/>
                                        <p:tgtEl>
                                          <p:spTgt spid="14"/>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0-#ppt_w/2"/>
                                          </p:val>
                                        </p:tav>
                                        <p:tav tm="100000">
                                          <p:val>
                                            <p:strVal val="#ppt_x"/>
                                          </p:val>
                                        </p:tav>
                                      </p:tavLst>
                                    </p:anim>
                                    <p:anim calcmode="lin" valueType="num">
                                      <p:cBhvr additive="base">
                                        <p:cTn id="23" dur="500" fill="hold"/>
                                        <p:tgtEl>
                                          <p:spTgt spid="2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0-#ppt_w/2"/>
                                          </p:val>
                                        </p:tav>
                                        <p:tav tm="100000">
                                          <p:val>
                                            <p:strVal val="#ppt_x"/>
                                          </p:val>
                                        </p:tav>
                                      </p:tavLst>
                                    </p:anim>
                                    <p:anim calcmode="lin" valueType="num">
                                      <p:cBhvr additive="base">
                                        <p:cTn id="27" dur="500" fill="hold"/>
                                        <p:tgtEl>
                                          <p:spTgt spid="24"/>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0-#ppt_w/2"/>
                                          </p:val>
                                        </p:tav>
                                        <p:tav tm="100000">
                                          <p:val>
                                            <p:strVal val="#ppt_x"/>
                                          </p:val>
                                        </p:tav>
                                      </p:tavLst>
                                    </p:anim>
                                    <p:anim calcmode="lin" valueType="num">
                                      <p:cBhvr additive="base">
                                        <p:cTn id="31" dur="500" fill="hold"/>
                                        <p:tgtEl>
                                          <p:spTgt spid="25"/>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0-#ppt_w/2"/>
                                          </p:val>
                                        </p:tav>
                                        <p:tav tm="100000">
                                          <p:val>
                                            <p:strVal val="#ppt_x"/>
                                          </p:val>
                                        </p:tav>
                                      </p:tavLst>
                                    </p:anim>
                                    <p:anim calcmode="lin" valueType="num">
                                      <p:cBhvr additive="base">
                                        <p:cTn id="35" dur="500" fill="hold"/>
                                        <p:tgtEl>
                                          <p:spTgt spid="26"/>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18" presetClass="entr" presetSubtype="9"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strips(upLeft)">
                                      <p:cBhvr>
                                        <p:cTn id="39" dur="500"/>
                                        <p:tgtEl>
                                          <p:spTgt spid="28"/>
                                        </p:tgtEl>
                                      </p:cBhvr>
                                    </p:animEffect>
                                  </p:childTnLst>
                                </p:cTn>
                              </p:par>
                            </p:childTnLst>
                          </p:cTn>
                        </p:par>
                        <p:par>
                          <p:cTn id="40" fill="hold">
                            <p:stCondLst>
                              <p:cond delay="2000"/>
                            </p:stCondLst>
                            <p:childTnLst>
                              <p:par>
                                <p:cTn id="41" presetID="18" presetClass="entr" presetSubtype="9"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strips(upLeft)">
                                      <p:cBhvr>
                                        <p:cTn id="43" dur="500"/>
                                        <p:tgtEl>
                                          <p:spTgt spid="27"/>
                                        </p:tgtEl>
                                      </p:cBhvr>
                                    </p:animEffect>
                                  </p:childTnLst>
                                </p:cTn>
                              </p:par>
                            </p:childTnLst>
                          </p:cTn>
                        </p:par>
                        <p:par>
                          <p:cTn id="44" fill="hold">
                            <p:stCondLst>
                              <p:cond delay="2500"/>
                            </p:stCondLst>
                            <p:childTnLst>
                              <p:par>
                                <p:cTn id="45" presetID="18" presetClass="entr" presetSubtype="9"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strips(upLeft)">
                                      <p:cBhvr>
                                        <p:cTn id="47" dur="500"/>
                                        <p:tgtEl>
                                          <p:spTgt spid="29"/>
                                        </p:tgtEl>
                                      </p:cBhvr>
                                    </p:animEffect>
                                  </p:childTnLst>
                                </p:cTn>
                              </p:par>
                            </p:childTnLst>
                          </p:cTn>
                        </p:par>
                        <p:par>
                          <p:cTn id="48" fill="hold">
                            <p:stCondLst>
                              <p:cond delay="3000"/>
                            </p:stCondLst>
                            <p:childTnLst>
                              <p:par>
                                <p:cTn id="49" presetID="18" presetClass="entr" presetSubtype="9"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strips(upLeft)">
                                      <p:cBhvr>
                                        <p:cTn id="5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4" grpId="0"/>
      <p:bldP spid="25" grpId="0"/>
      <p:bldP spid="26" grpId="0"/>
      <p:bldP spid="27" grpId="0"/>
      <p:bldP spid="28" grpId="0"/>
      <p:bldP spid="29" grpId="0"/>
      <p:bldP spid="30" grpId="0"/>
    </p:bldLst>
  </p:timing>
</p:sld>
</file>

<file path=ppt/tags/tag1.xml><?xml version="1.0" encoding="utf-8"?>
<p:tagLst xmlns:p="http://schemas.openxmlformats.org/presentationml/2006/main">
  <p:tag name="ISPRING_RESOURCE_PATHS_HASH_2" val="17416ab3169b4d2b6e219e80d68016f511bed39f"/>
  <p:tag name="ISPRING_PRESENTATION_TITLE" val="分析报告"/>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2383</Words>
  <Application>WPS 演示</Application>
  <PresentationFormat>全屏显示(16:9)</PresentationFormat>
  <Paragraphs>450</Paragraphs>
  <Slides>30</Slides>
  <Notes>31</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30</vt:i4>
      </vt:variant>
    </vt:vector>
  </HeadingPairs>
  <TitlesOfParts>
    <vt:vector size="44" baseType="lpstr">
      <vt:lpstr>Arial</vt:lpstr>
      <vt:lpstr>宋体</vt:lpstr>
      <vt:lpstr>Wingdings</vt:lpstr>
      <vt:lpstr>印品赤壁赋体</vt:lpstr>
      <vt:lpstr>等线</vt:lpstr>
      <vt:lpstr>微软雅黑</vt:lpstr>
      <vt:lpstr>Impact</vt:lpstr>
      <vt:lpstr>印品粗朗体</vt:lpstr>
      <vt:lpstr>Calibri</vt:lpstr>
      <vt:lpstr>Arial Unicode MS</vt:lpstr>
      <vt:lpstr>Lato Light</vt:lpstr>
      <vt:lpstr>Segoe Print</vt:lpstr>
      <vt:lpstr>字体视界-简圆体</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keywords>第一PPT模板网-WWW.1PPT.COM</cp:keywords>
  <cp:lastModifiedBy>Struggle</cp:lastModifiedBy>
  <cp:revision>216</cp:revision>
  <dcterms:created xsi:type="dcterms:W3CDTF">2015-11-19T08:09:00Z</dcterms:created>
  <dcterms:modified xsi:type="dcterms:W3CDTF">2020-06-17T16:46:15Z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