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5"/>
  </p:handoutMasterIdLst>
  <p:sldIdLst>
    <p:sldId id="257" r:id="rId3"/>
    <p:sldId id="328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72" r:id="rId29"/>
    <p:sldId id="338" r:id="rId30"/>
    <p:sldId id="339" r:id="rId31"/>
    <p:sldId id="340" r:id="rId32"/>
    <p:sldId id="341" r:id="rId33"/>
    <p:sldId id="342" r:id="rId34"/>
    <p:sldId id="343" r:id="rId35"/>
    <p:sldId id="373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13" r:id="rId64"/>
  </p:sldIdLst>
  <p:sldSz cx="12192000" cy="6858000"/>
  <p:notesSz cx="6858000" cy="9144000"/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9" Type="http://schemas.openxmlformats.org/officeDocument/2006/relationships/tags" Target="tags/tag1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handoutMaster" Target="handoutMasters/handoutMaster1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1CD7F-E110-4A74-9531-D198C76E44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9B625-46E1-4AAF-B57D-917D7AF6C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911424" y="646977"/>
            <a:ext cx="11280576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65872" y="70516"/>
            <a:ext cx="4176836" cy="576461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2">
                    <a:lumMod val="50000"/>
                  </a:schemeClr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lvl="0"/>
            <a:r>
              <a:rPr lang="zh-CN" altLang="en-US" dirty="0" smtClean="0"/>
              <a:t>点击输入标题内容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5" b="27205"/>
          <a:stretch>
            <a:fillRect/>
          </a:stretch>
        </p:blipFill>
        <p:spPr>
          <a:xfrm>
            <a:off x="-7292" y="-99392"/>
            <a:ext cx="2239346" cy="864096"/>
          </a:xfrm>
          <a:prstGeom prst="rect">
            <a:avLst/>
          </a:prstGeom>
        </p:spPr>
      </p:pic>
      <p:sp>
        <p:nvSpPr>
          <p:cNvPr id="13" name="五边形 12"/>
          <p:cNvSpPr/>
          <p:nvPr userDrawn="1"/>
        </p:nvSpPr>
        <p:spPr>
          <a:xfrm rot="10800000">
            <a:off x="11509648" y="6381328"/>
            <a:ext cx="672752" cy="36004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519248" y="6381328"/>
            <a:ext cx="672752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8940" r="14585"/>
          <a:stretch>
            <a:fillRect/>
          </a:stretch>
        </p:blipFill>
        <p:spPr>
          <a:xfrm>
            <a:off x="5231904" y="1412776"/>
            <a:ext cx="6480720" cy="5133764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019560" y="2503748"/>
            <a:ext cx="3312120" cy="914400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accent2">
                    <a:lumMod val="50000"/>
                  </a:schemeClr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lvl="0"/>
            <a:r>
              <a:rPr lang="zh-CN" altLang="en-US" dirty="0" smtClean="0"/>
              <a:t>第一部分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3501008"/>
            <a:ext cx="5375920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119336" y="3583868"/>
            <a:ext cx="5112568" cy="914400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lvl="0"/>
            <a:r>
              <a:rPr lang="zh-CN" altLang="en-US" dirty="0" smtClean="0"/>
              <a:t>点击输入章节标题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3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5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media" Target="../media/audio1.wav"/><Relationship Id="rId2" Type="http://schemas.openxmlformats.org/officeDocument/2006/relationships/audio" Target="NULL" TargetMode="Externa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" b="47501"/>
          <a:stretch>
            <a:fillRect/>
          </a:stretch>
        </p:blipFill>
        <p:spPr>
          <a:xfrm>
            <a:off x="0" y="620688"/>
            <a:ext cx="6749826" cy="537944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312024" y="2564904"/>
            <a:ext cx="5879976" cy="1126701"/>
          </a:xfrm>
          <a:solidFill>
            <a:schemeClr val="accent2">
              <a:lumMod val="75000"/>
            </a:schemeClr>
          </a:solidFill>
          <a:ln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normAutofit/>
          </a:bodyPr>
          <a:lstStyle/>
          <a:p>
            <a:pPr eaLnBrk="1" hangingPunct="1"/>
            <a:r>
              <a:rPr lang="zh-CN" alt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技巧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培训</a:t>
            </a:r>
            <a:endParaRPr lang="zh-CN" altLang="en-US" sz="4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88088" y="4472558"/>
            <a:ext cx="1945312" cy="3727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凤凰办公</a:t>
            </a:r>
            <a:endParaRPr lang="zh-CN" altLang="en-US" sz="1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65854" y="4473674"/>
            <a:ext cx="1945312" cy="3727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培训日期</a:t>
            </a:r>
            <a:endParaRPr lang="zh-CN" altLang="en-US" sz="1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4" name="Twin Lights 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56.000000" end="825.43078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7224" y="-65622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434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商务谈判的中最重要的八点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、选择（</a:t>
            </a:r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options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33035" y="2564904"/>
            <a:ext cx="5963706" cy="2664296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如果谈判不能最后达成协议，那么双方会有什么选择？如果你可选择的机会越多，对方认为你的产品或服务是唯一的或者没有太多选择余地，你就拥有较强的谈判资本。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6" y="2034895"/>
            <a:ext cx="6101731" cy="457629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商务谈判的中最重要的八点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、时间（</a:t>
            </a:r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time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33035" y="2564904"/>
            <a:ext cx="5963706" cy="2664296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是指谈判中可能出现的有时间限制的紧急事件，如果买方受时间的压力，自然会增强卖方的的谈判力。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98678"/>
            <a:ext cx="5411672" cy="541167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" y="1700809"/>
            <a:ext cx="6876255" cy="5157192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商务谈判的中最重要的八点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87736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、关系（</a:t>
            </a:r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relationship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963706" cy="324036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如果与顾客之间建立强有力的关系，在同潜在顾客谈判时就会拥有关系力。但是，也许有的顾客觉得卖方只是为了推销，因而不愿建立深入的关系，这样。在谈判过程中将会比较吃力。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r="22174"/>
          <a:stretch>
            <a:fillRect/>
          </a:stretch>
        </p:blipFill>
        <p:spPr>
          <a:xfrm>
            <a:off x="983432" y="1052736"/>
            <a:ext cx="4680520" cy="595384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商务谈判的中最重要的八点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87736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、投资（</a:t>
            </a:r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investment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963706" cy="324036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在谈判过程中投入了多少时间和精力？为此投入越多、对达成协议承诺越多的一方往往拥有较少的谈判力。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0741" r="15385" b="7531"/>
          <a:stretch>
            <a:fillRect/>
          </a:stretch>
        </p:blipFill>
        <p:spPr>
          <a:xfrm>
            <a:off x="1703512" y="1044735"/>
            <a:ext cx="3960440" cy="5192577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商务谈判的中最重要的八点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6</a:t>
            </a:r>
            <a:r>
              <a:rPr lang="zh-CN" altLang="it-IT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、可信性（</a:t>
            </a:r>
            <a:r>
              <a:rPr lang="it-IT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credibility</a:t>
            </a:r>
            <a:r>
              <a:rPr lang="zh-CN" altLang="it-IT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963706" cy="324036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如果潜在顾客对产品可信性也是谈判力的一种，如果推销人员知道你曾经使用过某种产品，而他的产品具有价格和质量等方面的优势时，无疑会增强卖方的可信性，但这一点并不能决定最后是否能成交。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5" y="2321496"/>
            <a:ext cx="6048672" cy="453650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商务谈判的中最重要的八点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7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、知识（</a:t>
            </a:r>
            <a:r>
              <a:rPr lang="it-IT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knowledge</a:t>
            </a:r>
            <a:r>
              <a:rPr lang="zh-CN" altLang="it-IT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963706" cy="324036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知识就是力量。</a:t>
            </a:r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如果你充分了解顾客的问题和需求，并预测到你的产品能如何满足顾客的需求，你的知识无疑增强了对顾客的谈判力。反之，如果顾客对产品拥有更多的知识和经验，顾客就有较强的谈判力。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7272808" cy="5823928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商务谈判的中最重要的八点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8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、技能（</a:t>
            </a:r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skill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63056" y="2420888"/>
            <a:ext cx="5461536" cy="324036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这可能是增强谈判力最重要的内容了，不过，谈判技巧是综合的学问，需要广博的知识、雄辩的口才、灵敏的思维</a:t>
            </a:r>
            <a:r>
              <a:rPr lang="en-US" altLang="zh-CN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……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第二部分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谈判原则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谈判原则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19736" y="1196752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一、谈判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要实现双方合作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47528" y="2716416"/>
            <a:ext cx="36734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谈判的双方是敌对者</a:t>
            </a:r>
            <a:endParaRPr lang="en-US" altLang="zh-CN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95166" y="4899330"/>
            <a:ext cx="35258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谈判的双方是合作者</a:t>
            </a:r>
            <a:endParaRPr lang="en-US" altLang="zh-CN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7737078" y="2819140"/>
            <a:ext cx="17287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自身利益</a:t>
            </a:r>
            <a:endParaRPr lang="en-US" altLang="zh-CN" sz="240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7737078" y="4930107"/>
            <a:ext cx="17287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实现双赢</a:t>
            </a:r>
            <a:endParaRPr lang="en-US" altLang="zh-CN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564904"/>
            <a:ext cx="2274520" cy="2845002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谈判原则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00292" y="1353912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二、避免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在立场上讨价还价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00292" y="2159148"/>
            <a:ext cx="56165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立场上的讨价还价</a:t>
            </a:r>
            <a:r>
              <a:rPr lang="zh-CN" altLang="en-US" sz="2000" dirty="0">
                <a:solidFill>
                  <a:srgbClr val="CC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违背谈判原则</a:t>
            </a:r>
            <a:r>
              <a:rPr lang="zh-CN" altLang="en-US" sz="2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：</a:t>
            </a:r>
            <a:endParaRPr lang="zh-CN" altLang="en-US" sz="2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237550" y="3700838"/>
            <a:ext cx="6442626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立场上的讨价还价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破坏和谐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的谈判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气氛</a:t>
            </a:r>
            <a:endParaRPr lang="en-US" altLang="zh-CN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立场上的讨价还价需要做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大量的个人决定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应该维护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利益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而不是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立场 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16" name="Group 9"/>
          <p:cNvGrpSpPr/>
          <p:nvPr/>
        </p:nvGrpSpPr>
        <p:grpSpPr bwMode="auto">
          <a:xfrm>
            <a:off x="1234292" y="2818188"/>
            <a:ext cx="6121400" cy="593725"/>
            <a:chOff x="1428" y="1979"/>
            <a:chExt cx="3676" cy="37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554" y="2026"/>
              <a:ext cx="3422" cy="2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algn="ctr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达成明智协议、实用有效、增进双方关系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428" y="1979"/>
              <a:ext cx="182" cy="182"/>
            </a:xfrm>
            <a:custGeom>
              <a:avLst/>
              <a:gdLst>
                <a:gd name="T0" fmla="*/ 0 w 726"/>
                <a:gd name="T1" fmla="*/ 0 h 589"/>
                <a:gd name="T2" fmla="*/ 726 w 726"/>
                <a:gd name="T3" fmla="*/ 0 h 589"/>
                <a:gd name="T4" fmla="*/ 499 w 726"/>
                <a:gd name="T5" fmla="*/ 91 h 589"/>
                <a:gd name="T6" fmla="*/ 91 w 726"/>
                <a:gd name="T7" fmla="*/ 91 h 589"/>
                <a:gd name="T8" fmla="*/ 91 w 726"/>
                <a:gd name="T9" fmla="*/ 453 h 589"/>
                <a:gd name="T10" fmla="*/ 0 w 726"/>
                <a:gd name="T11" fmla="*/ 589 h 589"/>
                <a:gd name="T12" fmla="*/ 0 w 726"/>
                <a:gd name="T13" fmla="*/ 0 h 5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89"/>
                <a:gd name="T23" fmla="*/ 726 w 726"/>
                <a:gd name="T24" fmla="*/ 589 h 5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89">
                  <a:moveTo>
                    <a:pt x="0" y="0"/>
                  </a:moveTo>
                  <a:lnTo>
                    <a:pt x="726" y="0"/>
                  </a:lnTo>
                  <a:lnTo>
                    <a:pt x="499" y="91"/>
                  </a:lnTo>
                  <a:lnTo>
                    <a:pt x="91" y="91"/>
                  </a:lnTo>
                  <a:lnTo>
                    <a:pt x="91" y="453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</a:ln>
          </p:spPr>
          <p:txBody>
            <a:bodyPr wrap="none" anchor="ctr"/>
            <a:lstStyle/>
            <a:p>
              <a:endParaRPr lang="zh-CN" altLang="en-US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 flipV="1">
              <a:off x="1429" y="2206"/>
              <a:ext cx="181" cy="147"/>
            </a:xfrm>
            <a:custGeom>
              <a:avLst/>
              <a:gdLst>
                <a:gd name="T0" fmla="*/ 0 w 726"/>
                <a:gd name="T1" fmla="*/ 0 h 589"/>
                <a:gd name="T2" fmla="*/ 726 w 726"/>
                <a:gd name="T3" fmla="*/ 0 h 589"/>
                <a:gd name="T4" fmla="*/ 499 w 726"/>
                <a:gd name="T5" fmla="*/ 91 h 589"/>
                <a:gd name="T6" fmla="*/ 91 w 726"/>
                <a:gd name="T7" fmla="*/ 91 h 589"/>
                <a:gd name="T8" fmla="*/ 91 w 726"/>
                <a:gd name="T9" fmla="*/ 453 h 589"/>
                <a:gd name="T10" fmla="*/ 0 w 726"/>
                <a:gd name="T11" fmla="*/ 589 h 589"/>
                <a:gd name="T12" fmla="*/ 0 w 726"/>
                <a:gd name="T13" fmla="*/ 0 h 5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89"/>
                <a:gd name="T23" fmla="*/ 726 w 726"/>
                <a:gd name="T24" fmla="*/ 589 h 5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89">
                  <a:moveTo>
                    <a:pt x="0" y="0"/>
                  </a:moveTo>
                  <a:lnTo>
                    <a:pt x="726" y="0"/>
                  </a:lnTo>
                  <a:lnTo>
                    <a:pt x="499" y="91"/>
                  </a:lnTo>
                  <a:lnTo>
                    <a:pt x="91" y="91"/>
                  </a:lnTo>
                  <a:lnTo>
                    <a:pt x="91" y="453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</a:ln>
          </p:spPr>
          <p:txBody>
            <a:bodyPr wrap="none" anchor="ctr"/>
            <a:lstStyle/>
            <a:p>
              <a:endParaRPr lang="zh-CN" altLang="en-US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 flipH="1">
              <a:off x="4921" y="1979"/>
              <a:ext cx="183" cy="182"/>
            </a:xfrm>
            <a:custGeom>
              <a:avLst/>
              <a:gdLst>
                <a:gd name="T0" fmla="*/ 0 w 726"/>
                <a:gd name="T1" fmla="*/ 0 h 589"/>
                <a:gd name="T2" fmla="*/ 726 w 726"/>
                <a:gd name="T3" fmla="*/ 0 h 589"/>
                <a:gd name="T4" fmla="*/ 499 w 726"/>
                <a:gd name="T5" fmla="*/ 91 h 589"/>
                <a:gd name="T6" fmla="*/ 91 w 726"/>
                <a:gd name="T7" fmla="*/ 91 h 589"/>
                <a:gd name="T8" fmla="*/ 91 w 726"/>
                <a:gd name="T9" fmla="*/ 453 h 589"/>
                <a:gd name="T10" fmla="*/ 0 w 726"/>
                <a:gd name="T11" fmla="*/ 589 h 589"/>
                <a:gd name="T12" fmla="*/ 0 w 726"/>
                <a:gd name="T13" fmla="*/ 0 h 5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89"/>
                <a:gd name="T23" fmla="*/ 726 w 726"/>
                <a:gd name="T24" fmla="*/ 589 h 5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89">
                  <a:moveTo>
                    <a:pt x="0" y="0"/>
                  </a:moveTo>
                  <a:lnTo>
                    <a:pt x="726" y="0"/>
                  </a:lnTo>
                  <a:lnTo>
                    <a:pt x="499" y="91"/>
                  </a:lnTo>
                  <a:lnTo>
                    <a:pt x="91" y="91"/>
                  </a:lnTo>
                  <a:lnTo>
                    <a:pt x="91" y="453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</a:ln>
          </p:spPr>
          <p:txBody>
            <a:bodyPr wrap="none" anchor="ctr"/>
            <a:lstStyle/>
            <a:p>
              <a:endParaRPr lang="zh-CN" altLang="en-US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 flipH="1" flipV="1">
              <a:off x="4921" y="2161"/>
              <a:ext cx="182" cy="192"/>
            </a:xfrm>
            <a:custGeom>
              <a:avLst/>
              <a:gdLst>
                <a:gd name="T0" fmla="*/ 0 w 726"/>
                <a:gd name="T1" fmla="*/ 0 h 589"/>
                <a:gd name="T2" fmla="*/ 726 w 726"/>
                <a:gd name="T3" fmla="*/ 0 h 589"/>
                <a:gd name="T4" fmla="*/ 499 w 726"/>
                <a:gd name="T5" fmla="*/ 91 h 589"/>
                <a:gd name="T6" fmla="*/ 91 w 726"/>
                <a:gd name="T7" fmla="*/ 91 h 589"/>
                <a:gd name="T8" fmla="*/ 91 w 726"/>
                <a:gd name="T9" fmla="*/ 453 h 589"/>
                <a:gd name="T10" fmla="*/ 0 w 726"/>
                <a:gd name="T11" fmla="*/ 589 h 589"/>
                <a:gd name="T12" fmla="*/ 0 w 726"/>
                <a:gd name="T13" fmla="*/ 0 h 5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6"/>
                <a:gd name="T22" fmla="*/ 0 h 589"/>
                <a:gd name="T23" fmla="*/ 726 w 726"/>
                <a:gd name="T24" fmla="*/ 589 h 5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6" h="589">
                  <a:moveTo>
                    <a:pt x="0" y="0"/>
                  </a:moveTo>
                  <a:lnTo>
                    <a:pt x="726" y="0"/>
                  </a:lnTo>
                  <a:lnTo>
                    <a:pt x="499" y="91"/>
                  </a:lnTo>
                  <a:lnTo>
                    <a:pt x="91" y="91"/>
                  </a:lnTo>
                  <a:lnTo>
                    <a:pt x="91" y="453"/>
                  </a:lnTo>
                  <a:lnTo>
                    <a:pt x="0" y="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</a:ln>
          </p:spPr>
          <p:txBody>
            <a:bodyPr wrap="none" anchor="ctr"/>
            <a:lstStyle/>
            <a:p>
              <a:endParaRPr lang="zh-CN" altLang="en-US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>
            <a:fillRect/>
          </a:stretch>
        </p:blipFill>
        <p:spPr>
          <a:xfrm>
            <a:off x="7399840" y="1857968"/>
            <a:ext cx="4760248" cy="4437112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第一部分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谈判本质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谈判原则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00292" y="1353912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三</a:t>
            </a:r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注意区分人与问题 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105497" y="2301279"/>
            <a:ext cx="6530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将谈判中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对人的态度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与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对问题的态度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相区别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105497" y="3015257"/>
            <a:ext cx="61833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尝试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从对方的立场出发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考虑提议的可能性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105497" y="3729235"/>
            <a:ext cx="56197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尽量多阐述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客观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情况，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避免责备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对方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105497" y="4443213"/>
            <a:ext cx="57896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使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双方都参与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提议与协商，利害攸关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105497" y="5157192"/>
            <a:ext cx="39052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保全面子，不伤感情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4"/>
          <a:stretch>
            <a:fillRect/>
          </a:stretch>
        </p:blipFill>
        <p:spPr>
          <a:xfrm>
            <a:off x="6093578" y="1857968"/>
            <a:ext cx="6082814" cy="494487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谈判原则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00292" y="1353912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四、提出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互利选择 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32987" y="2429644"/>
            <a:ext cx="41767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由分</a:t>
            </a:r>
            <a:r>
              <a:rPr lang="zh-CN" altLang="en-US" sz="3200" b="1" dirty="0">
                <a:solidFill>
                  <a:srgbClr val="00B05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苹果</a:t>
            </a:r>
            <a:r>
              <a:rPr lang="zh-CN" altLang="en-US" sz="32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变成分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橘子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9461" b="25539"/>
          <a:stretch>
            <a:fillRect/>
          </a:stretch>
        </p:blipFill>
        <p:spPr bwMode="auto">
          <a:xfrm>
            <a:off x="767408" y="3708219"/>
            <a:ext cx="3600400" cy="252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>
            <a:fillRect/>
          </a:stretch>
        </p:blipFill>
        <p:spPr bwMode="auto">
          <a:xfrm>
            <a:off x="6596957" y="3727985"/>
            <a:ext cx="3698393" cy="286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8"/>
          <p:cNvGrpSpPr/>
          <p:nvPr/>
        </p:nvGrpSpPr>
        <p:grpSpPr bwMode="auto">
          <a:xfrm>
            <a:off x="4547493" y="4452913"/>
            <a:ext cx="2016125" cy="871537"/>
            <a:chOff x="2517" y="2523"/>
            <a:chExt cx="1270" cy="549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2880" y="2523"/>
              <a:ext cx="545" cy="545"/>
            </a:xfrm>
            <a:prstGeom prst="ellipse">
              <a:avLst/>
            </a:prstGeom>
            <a:solidFill>
              <a:srgbClr val="FFFF00"/>
            </a:solidFill>
            <a:ln w="57150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152" y="2523"/>
              <a:ext cx="6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517" y="3067"/>
              <a:ext cx="7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2900" y="2553"/>
              <a:ext cx="500" cy="51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>
                  <a:solidFill>
                    <a:srgbClr val="FF0000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利</a:t>
              </a:r>
              <a:endParaRPr lang="zh-CN" altLang="en-US" sz="4800">
                <a:solidFill>
                  <a:srgbClr val="FF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谈判原则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62642" y="1859878"/>
            <a:ext cx="430940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五、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采用客观标准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95337" y="2935610"/>
            <a:ext cx="78153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32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注重谈判标准的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公正性、普遍性与适用性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5" b="3800"/>
          <a:stretch>
            <a:fillRect/>
          </a:stretch>
        </p:blipFill>
        <p:spPr>
          <a:xfrm>
            <a:off x="138385" y="1857968"/>
            <a:ext cx="4445448" cy="465313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谈判原则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064971" y="1687911"/>
            <a:ext cx="2849328" cy="4546625"/>
            <a:chOff x="870408" y="1318221"/>
            <a:chExt cx="2849328" cy="4546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 smtClean="0"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rPr>
                  <a:t>软式</a:t>
                </a:r>
                <a:endParaRPr lang="zh-CN" altLang="en-US" sz="2800" dirty="0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谈判的对方是朋友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谈判的目标是达成协议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通过作出让步来搞好与对方的关系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对人对事采取软的态度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35403" y="1687911"/>
            <a:ext cx="2849328" cy="4546625"/>
            <a:chOff x="870408" y="1318221"/>
            <a:chExt cx="2849328" cy="4546625"/>
          </a:xfrm>
        </p:grpSpPr>
        <p:grpSp>
          <p:nvGrpSpPr>
            <p:cNvPr id="39" name="组合 38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rPr>
                  <a:t>硬式</a:t>
                </a:r>
                <a:endParaRPr lang="zh-CN" altLang="en-US" sz="2800" dirty="0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对方是敌手 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目标是取得胜利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把对方作出让步作为保持关系的条件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对人对事采取硬的态度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05835" y="1687911"/>
            <a:ext cx="2849328" cy="4546625"/>
            <a:chOff x="870408" y="1318221"/>
            <a:chExt cx="2849328" cy="4546625"/>
          </a:xfrm>
        </p:grpSpPr>
        <p:grpSp>
          <p:nvGrpSpPr>
            <p:cNvPr id="47" name="组合 46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rPr>
                  <a:t>原则式</a:t>
                </a:r>
                <a:endParaRPr lang="zh-CN" altLang="en-US" sz="2800" dirty="0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双方是问题的解决者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获得有效率、友好的结果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把人与问题分开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对人软、对事硬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54" name="灯片编号占位符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谈判原则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064971" y="1687911"/>
            <a:ext cx="2849328" cy="4546625"/>
            <a:chOff x="870408" y="1318221"/>
            <a:chExt cx="2849328" cy="4546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rPr>
                  <a:t>相信对方</a:t>
                </a:r>
                <a:endParaRPr lang="zh-CN" altLang="en-US" sz="2800" dirty="0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轻易改变自己的立场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提出</a:t>
              </a:r>
              <a:r>
                <a:rPr lang="zh-CN" altLang="en-US" sz="2400" dirty="0" smtClean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建议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提出自己最低限度的要求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同意以己方的损失来促成协议 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35403" y="1687911"/>
            <a:ext cx="2849328" cy="4546625"/>
            <a:chOff x="870408" y="1318221"/>
            <a:chExt cx="2849328" cy="4546625"/>
          </a:xfrm>
        </p:grpSpPr>
        <p:grpSp>
          <p:nvGrpSpPr>
            <p:cNvPr id="39" name="组合 38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343471" y="1318221"/>
                <a:ext cx="1995645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rPr>
                  <a:t>不相信对方</a:t>
                </a:r>
                <a:endParaRPr lang="zh-CN" altLang="en-US" sz="2800" dirty="0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坚持自己的立场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提出</a:t>
              </a:r>
              <a:r>
                <a:rPr lang="zh-CN" altLang="en-US" sz="2400" dirty="0" smtClean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威胁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谎报自己最低限度的要求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坚持把己方片面得利作为协议的价值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05835" y="1687911"/>
            <a:ext cx="2849328" cy="4546625"/>
            <a:chOff x="870408" y="1318221"/>
            <a:chExt cx="2849328" cy="4546625"/>
          </a:xfrm>
        </p:grpSpPr>
        <p:grpSp>
          <p:nvGrpSpPr>
            <p:cNvPr id="47" name="组合 46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136837" y="1318221"/>
                <a:ext cx="2367185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rPr>
                  <a:t>超然信任之外</a:t>
                </a:r>
                <a:endParaRPr lang="zh-CN" altLang="en-US" sz="2800" dirty="0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着眼于利益，而不是立场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寻求</a:t>
              </a:r>
              <a:r>
                <a:rPr lang="zh-CN" altLang="en-US" sz="2400" dirty="0" smtClean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利益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没有最低限度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提出互利的选择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谈判原则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064971" y="1687911"/>
            <a:ext cx="2849328" cy="4546625"/>
            <a:chOff x="870408" y="1318221"/>
            <a:chExt cx="2849328" cy="4546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43472" y="1318221"/>
                <a:ext cx="1872208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rPr>
                  <a:t>软式</a:t>
                </a:r>
                <a:endParaRPr lang="zh-CN" altLang="en-US" sz="2800" dirty="0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寻找对方可以接受的答案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坚持达成协议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避免一场意志的竞争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屈服于压力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35403" y="1687911"/>
            <a:ext cx="2849328" cy="4546625"/>
            <a:chOff x="870408" y="1318221"/>
            <a:chExt cx="2849328" cy="4546625"/>
          </a:xfrm>
        </p:grpSpPr>
        <p:grpSp>
          <p:nvGrpSpPr>
            <p:cNvPr id="39" name="组合 38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343471" y="1318221"/>
                <a:ext cx="1995645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rPr>
                  <a:t>硬式</a:t>
                </a:r>
                <a:endParaRPr lang="zh-CN" altLang="en-US" sz="2800" dirty="0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寻找自己可以接受的答案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坚持自己的立场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努力赢得意志的竞争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施加压力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05835" y="1687911"/>
            <a:ext cx="2849328" cy="4546625"/>
            <a:chOff x="870408" y="1318221"/>
            <a:chExt cx="2849328" cy="4546625"/>
          </a:xfrm>
        </p:grpSpPr>
        <p:grpSp>
          <p:nvGrpSpPr>
            <p:cNvPr id="47" name="组合 46"/>
            <p:cNvGrpSpPr/>
            <p:nvPr/>
          </p:nvGrpSpPr>
          <p:grpSpPr>
            <a:xfrm>
              <a:off x="870408" y="1318221"/>
              <a:ext cx="2849328" cy="4546625"/>
              <a:chOff x="870408" y="1318221"/>
              <a:chExt cx="2849328" cy="454662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870408" y="1529260"/>
                <a:ext cx="2849328" cy="43355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1136837" y="1318221"/>
                <a:ext cx="2367185" cy="583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dirty="0">
                    <a:latin typeface="Impact" panose="020B0806030902050204" pitchFamily="34" charset="0"/>
                    <a:ea typeface="微软雅黑" panose="020B0503020204020204" pitchFamily="34" charset="-122"/>
                    <a:sym typeface="Impact" panose="020B0806030902050204" pitchFamily="34" charset="0"/>
                  </a:rPr>
                  <a:t>超然信任之外</a:t>
                </a:r>
                <a:endParaRPr lang="zh-CN" altLang="en-US" sz="2800" dirty="0"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938063" y="2125043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探讨多重方案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938063" y="3053730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坚持客观标准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38063" y="3982417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寻找意志之外的合理结果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38063" y="4878888"/>
              <a:ext cx="2705312" cy="79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服从原则而不是压力</a:t>
              </a:r>
              <a:endParaRPr lang="zh-CN" altLang="en-US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第三部分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</a:t>
            </a:r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素质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11518900" y="6381750"/>
            <a:ext cx="6731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谈判者的素质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454290" y="1196752"/>
            <a:ext cx="687391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成功谈判者应具备的素质一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81899" y="1879456"/>
            <a:ext cx="7173192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有耐心等待真相揭露的智慧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愿意与对手及其同事们接触交流，以便谈判能照顾到公、私两层面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坚定支持对双方互惠、双赢的理念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有接受不同意见的能力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有从个人角度透视谈判的洞察力，亦即能体察出个人影响谈判的潜伏因素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r="22043" b="2840"/>
          <a:stretch>
            <a:fillRect/>
          </a:stretch>
        </p:blipFill>
        <p:spPr>
          <a:xfrm>
            <a:off x="152340" y="1360575"/>
            <a:ext cx="4248472" cy="550655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谈判者的素质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454290" y="1196752"/>
            <a:ext cx="687391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成功谈判者应具备的素质二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81899" y="1879456"/>
            <a:ext cx="7173192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有基于知识、规划和良好的内部谈判能力而产生的自信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愿意运用团队的专才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稳重的个性，从谈判中学得到如何和自己谈判，并能带些幽默，喜欢自己，但又不强烈地期望别人也喜欢他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434"/>
            <a:ext cx="4248472" cy="485724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3398" r="7153" b="7394"/>
          <a:stretch>
            <a:fillRect/>
          </a:stretch>
        </p:blipFill>
        <p:spPr>
          <a:xfrm>
            <a:off x="5591944" y="1052736"/>
            <a:ext cx="5472608" cy="5671259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谈判者的素质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33947" y="1622183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影响谈判的重要因素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61556" y="2304887"/>
            <a:ext cx="4248472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谈判者的目标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谈判者的权力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谈判者掌握的信息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谈判的时间限制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面临的压力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谈判者的素质、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风格</a:t>
            </a:r>
            <a:endParaRPr lang="zh-CN" altLang="en-US" sz="240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等等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谈判本质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42708" y="3933056"/>
            <a:ext cx="5150939" cy="2304256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发达国家约有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10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％的人每天直接或间接从事谈判活动其中职业的商务谈判占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5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％以上</a:t>
            </a:r>
            <a:endParaRPr lang="zh-CN" altLang="en-US" sz="28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48128" y="1700808"/>
            <a:ext cx="3584171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什么是谈判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71602" y="2348880"/>
            <a:ext cx="5271244" cy="11147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 lnSpcReduction="100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谈判是指参与各方出于某种需要，在一定的时空条件下，采取协调行为的过程。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" y="2460521"/>
            <a:ext cx="5868144" cy="440110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谈判者的素质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431704" y="1124744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  判  类  型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aphicFrame>
        <p:nvGraphicFramePr>
          <p:cNvPr id="7" name="Group 28"/>
          <p:cNvGraphicFramePr/>
          <p:nvPr/>
        </p:nvGraphicFramePr>
        <p:xfrm>
          <a:off x="1487488" y="1832468"/>
          <a:ext cx="9577064" cy="4904388"/>
        </p:xfrm>
        <a:graphic>
          <a:graphicData uri="http://schemas.openxmlformats.org/drawingml/2006/table">
            <a:tbl>
              <a:tblPr/>
              <a:tblGrid>
                <a:gridCol w="4788532"/>
                <a:gridCol w="4788532"/>
              </a:tblGrid>
              <a:tr h="588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友好合作式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竞争式（厚黑学）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对方是朋友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目标在于共识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为了友谊作出让步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对任何事采取温和态度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信任对方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容易改变阵地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给予对方恩惠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为了达成协议愿意承受单方面损失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改变最低界限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寻找对方可以接受的单方面解决方案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坚持达成共识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避免意志的较量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迫于压力而妥协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对方是对手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目标在于胜利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为了友谊要求让步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对人与事采取强硬态度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不信任对方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固守不前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给对方以威胁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把单方面优惠作为协议条件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对于自己的最低界限含糊其词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寻找自己可以接受的单方面解决方案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坚守阵地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坚持在意志的较量中取胜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给对方施加压力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谈判者的素质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431704" y="1124744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  判  类  型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graphicFrame>
        <p:nvGraphicFramePr>
          <p:cNvPr id="7" name="Group 28"/>
          <p:cNvGraphicFramePr/>
          <p:nvPr/>
        </p:nvGraphicFramePr>
        <p:xfrm>
          <a:off x="1487488" y="1832468"/>
          <a:ext cx="9577064" cy="4904388"/>
        </p:xfrm>
        <a:graphic>
          <a:graphicData uri="http://schemas.openxmlformats.org/drawingml/2006/table">
            <a:tbl>
              <a:tblPr/>
              <a:tblGrid>
                <a:gridCol w="4788532"/>
                <a:gridCol w="4788532"/>
              </a:tblGrid>
              <a:tr h="588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竞争式（厚黑学）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理          性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对方是对手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目标在于胜利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为了友谊要求让步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对人与事采取强硬态度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不信任对方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固守不前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给对方以威胁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把单方面优惠作为协议条件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对于自己的最低界限含糊其词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寻找自己可以接受的单方面解决方案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坚守阵地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坚持在意志的较量中取胜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给对方施加压力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对方是解决问题者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目标在于有效、愉快地得到结果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把人与问题分开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对人软、对事硬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谈判与信任无关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集中精力于利益而不是阵地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探讨相互利益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为共同利益寻求方案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避免最低界限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寻找有利于双方的方案再作决定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坚持使用客观标准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努力获得不倾向单方意愿的客观标准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  <a:sym typeface="Impact" panose="020B0806030902050204" pitchFamily="34" charset="0"/>
                        </a:rPr>
                        <a:t>向道理低头而不是向压力低头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  <a:sym typeface="Impact" panose="020B080603090205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谈判者的素质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431704" y="1124744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双赢谈判金三角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564904"/>
            <a:ext cx="4608512" cy="40055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46017" y="2298204"/>
            <a:ext cx="2295525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3. 共同基础</a:t>
            </a:r>
            <a:endParaRPr kumimoji="1"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65872" y="5493887"/>
            <a:ext cx="1676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1.自身需求</a:t>
            </a:r>
            <a:endParaRPr kumimoji="1"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824192" y="5493887"/>
            <a:ext cx="16764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2.对方需求</a:t>
            </a:r>
            <a:endParaRPr kumimoji="1"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第四部分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11518900" y="6381750"/>
            <a:ext cx="6731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5" t="20157" r="25950" b="14974"/>
          <a:stretch>
            <a:fillRect/>
          </a:stretch>
        </p:blipFill>
        <p:spPr>
          <a:xfrm>
            <a:off x="6058100" y="1297955"/>
            <a:ext cx="5377873" cy="5117653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33947" y="1622183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谈判的过程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61556" y="2304887"/>
            <a:ext cx="4248472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准备阶段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开始阶段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展开阶段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调查调整阶段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达成协议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 b="12933"/>
          <a:stretch>
            <a:fillRect/>
          </a:stretch>
        </p:blipFill>
        <p:spPr>
          <a:xfrm>
            <a:off x="4476235" y="2836575"/>
            <a:ext cx="7058243" cy="3960440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063967" y="1334151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谈 判 准 备 阶 段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63967" y="1988840"/>
            <a:ext cx="5582516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基础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、目标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确认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谈判具体问题并做优先顺序划分 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精心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准备、收集信息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评估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对手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多重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解决方案准备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" y="1332682"/>
            <a:ext cx="6311877" cy="5525318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747217" y="1498658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成功谈判应具备的基础条件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747217" y="2276872"/>
            <a:ext cx="5582516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有合作的愿望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有合作的诚意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有一定的共识或某些共同的利益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对待问题的认识上有一定的争议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3"/>
          <a:stretch>
            <a:fillRect/>
          </a:stretch>
        </p:blipFill>
        <p:spPr>
          <a:xfrm>
            <a:off x="0" y="2501129"/>
            <a:ext cx="6311877" cy="4325617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747217" y="1498658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设定谈判的目标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747217" y="2276872"/>
            <a:ext cx="5582516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阐明目标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划分优先级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评估优先级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区别“想要”和“需要”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b="6442"/>
          <a:stretch>
            <a:fillRect/>
          </a:stretch>
        </p:blipFill>
        <p:spPr>
          <a:xfrm>
            <a:off x="1343472" y="985814"/>
            <a:ext cx="3704941" cy="5760639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168008" y="1484784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精心准备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68008" y="2262998"/>
            <a:ext cx="4924153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利用准备时间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组织数据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汇集文件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设计逻辑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预测谈判可能的发展方向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r="18257"/>
          <a:stretch>
            <a:fillRect/>
          </a:stretch>
        </p:blipFill>
        <p:spPr>
          <a:xfrm>
            <a:off x="7464152" y="832392"/>
            <a:ext cx="3816425" cy="6002738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评估对手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43472" y="2204864"/>
            <a:ext cx="5760639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摸清对手情况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评估对手实力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明确对手目标（上限、下限、优先级）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分析对手的弱点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研究历史资料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寻找共同立场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利用正规渠道和非正式渠道的情报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48128" y="1700808"/>
            <a:ext cx="3584171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商务谈判的定义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16080" y="2636912"/>
            <a:ext cx="4708974" cy="2664296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人们为了协调彼此之间的商务关系，满足各自的商务需求，通过协商对话以争取达成某项商务交易的行为和过程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7" y="1682463"/>
            <a:ext cx="6876256" cy="515719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3" t="27246" r="12214" b="25121"/>
          <a:stretch>
            <a:fillRect/>
          </a:stretch>
        </p:blipFill>
        <p:spPr>
          <a:xfrm>
            <a:off x="4079776" y="3284983"/>
            <a:ext cx="7128792" cy="2808313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SWOT 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分 析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43472" y="2204864"/>
            <a:ext cx="288032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S:  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优 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势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W: 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劣 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势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O:  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机 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会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T:  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威 </a:t>
            </a: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胁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3" b="8487"/>
          <a:stretch>
            <a:fillRect/>
          </a:stretch>
        </p:blipFill>
        <p:spPr>
          <a:xfrm>
            <a:off x="6267625" y="1150697"/>
            <a:ext cx="4724919" cy="507402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谈判中的常见问题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01776" y="2348880"/>
            <a:ext cx="1728192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价 格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数 量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质 量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验 收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51784" y="2365266"/>
            <a:ext cx="1728192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付 款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折 扣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培 训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售 后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"/>
          <a:stretch>
            <a:fillRect/>
          </a:stretch>
        </p:blipFill>
        <p:spPr>
          <a:xfrm>
            <a:off x="6960096" y="1103873"/>
            <a:ext cx="3257127" cy="5493479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准备解决方案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6254" y="2420888"/>
            <a:ext cx="432048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确认主要的冲突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提出多种解决方案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推测对方的解决方案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646977"/>
            <a:ext cx="6192688" cy="6192688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 判 开 始 阶 段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6254" y="2420888"/>
            <a:ext cx="4320480" cy="1288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相互认识了解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声明目的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2657" r="16981" b="5583"/>
          <a:stretch>
            <a:fillRect/>
          </a:stretch>
        </p:blipFill>
        <p:spPr>
          <a:xfrm>
            <a:off x="6267625" y="1930706"/>
            <a:ext cx="4608512" cy="468052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开 始 时 应 注 意 的 问 题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6254" y="2420888"/>
            <a:ext cx="5206454" cy="2769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扫除误解和谣言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避免感情用事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设想一个理想的结果让每个人知道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重视共同的目标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r="22089" b="8277"/>
          <a:stretch>
            <a:fillRect/>
          </a:stretch>
        </p:blipFill>
        <p:spPr>
          <a:xfrm>
            <a:off x="5735960" y="966799"/>
            <a:ext cx="4824536" cy="5779654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开 始 阶 段 的 目 的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8752" y="2420888"/>
            <a:ext cx="2167458" cy="2769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建立信心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培养信任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证明能力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表达善意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r="22089" b="8277"/>
          <a:stretch>
            <a:fillRect/>
          </a:stretch>
        </p:blipFill>
        <p:spPr>
          <a:xfrm>
            <a:off x="5735960" y="966799"/>
            <a:ext cx="4824536" cy="5779654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开 始 阶 段 的 目 的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8752" y="2420888"/>
            <a:ext cx="2167458" cy="2769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建立信心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培养信任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证明能力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表达善意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r="34472"/>
          <a:stretch>
            <a:fillRect/>
          </a:stretch>
        </p:blipFill>
        <p:spPr>
          <a:xfrm>
            <a:off x="7032104" y="819965"/>
            <a:ext cx="3024336" cy="6054009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开 始 阶 段 的 困 难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8752" y="2420888"/>
            <a:ext cx="3418456" cy="2769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不 信 任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没 信 心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不 相 信 我 方 能 力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缺 乏 诚 意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5431" b="12282"/>
          <a:stretch>
            <a:fillRect/>
          </a:stretch>
        </p:blipFill>
        <p:spPr>
          <a:xfrm>
            <a:off x="6097894" y="1731342"/>
            <a:ext cx="5421354" cy="482453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343472" y="142665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解 决 方 法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8752" y="2420888"/>
            <a:ext cx="4521224" cy="2769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开 放 的 态 度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介 绍 自 己 和 自 己 的 目 的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注 意 语 言 和 身 体 语 言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注 意 观 察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3"/>
          <a:stretch>
            <a:fillRect/>
          </a:stretch>
        </p:blipFill>
        <p:spPr>
          <a:xfrm>
            <a:off x="1055440" y="1772816"/>
            <a:ext cx="5005394" cy="465024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330041" y="1772816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展 开 阶 段 的 目 的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345321" y="2767054"/>
            <a:ext cx="4521224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取 得 相 关 信 息 和 资 料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使 客 户 看 清 自 己 的 需 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发 掘 客 户 更 多 的 需 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商务谈判的原则 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83432" y="1340768"/>
            <a:ext cx="871296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在社会主义市场经济条件下，商务谈判活动应遵循以下</a:t>
            </a:r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原则</a:t>
            </a:r>
            <a:r>
              <a:rPr lang="en-US" altLang="zh-CN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: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6391" y="2060848"/>
            <a:ext cx="4708974" cy="3384376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（一）平等自愿、协商一致的原则；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（二）有偿交换、互惠互利的原则； 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（三）合法原则； 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（四）时效性原则； 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（五）最低目标原则。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12566" r="10988" b="7847"/>
          <a:stretch>
            <a:fillRect/>
          </a:stretch>
        </p:blipFill>
        <p:spPr>
          <a:xfrm>
            <a:off x="5591944" y="2059406"/>
            <a:ext cx="6101731" cy="496855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7" t="9423" r="12663" b="9822"/>
          <a:stretch>
            <a:fillRect/>
          </a:stretch>
        </p:blipFill>
        <p:spPr>
          <a:xfrm>
            <a:off x="1919536" y="1268760"/>
            <a:ext cx="3600400" cy="532859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330041" y="1772816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障       碍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345320" y="2767054"/>
            <a:ext cx="4908873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客 户 提 供 错 误 信 息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客 户 提 供 不 完 整 的 信 息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客 户 看 不 到 需 求 的 重 要 性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11551" b="4851"/>
          <a:stretch>
            <a:fillRect/>
          </a:stretch>
        </p:blipFill>
        <p:spPr>
          <a:xfrm>
            <a:off x="1631504" y="1633885"/>
            <a:ext cx="3888432" cy="5112568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6330041" y="1772816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 </a:t>
            </a:r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策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345320" y="2767054"/>
            <a:ext cx="4908873" cy="347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提问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积极地聆听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深入询问重要的问题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及时与对方确认信息的正确性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必要时可以暂停谈判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13879" r="4070" b="25941"/>
          <a:stretch>
            <a:fillRect/>
          </a:stretch>
        </p:blipFill>
        <p:spPr>
          <a:xfrm>
            <a:off x="1631504" y="3096471"/>
            <a:ext cx="9433048" cy="3614536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15856" y="1360475"/>
            <a:ext cx="250226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切记：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15856" y="1937977"/>
            <a:ext cx="8796568" cy="581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即使是双赢的谈判你也不可能得到所有你想要的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490009"/>
            <a:ext cx="7416824" cy="336799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776637" y="1451322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调 整 阶 段 的 目 的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76637" y="2204864"/>
            <a:ext cx="6480720" cy="1288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让 客 户 看 到 其 需 求 的 重 要 性 并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认 同 我 们 所 提 供 的 方 案 是 最 好 的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r="21812" b="6584"/>
          <a:stretch>
            <a:fillRect/>
          </a:stretch>
        </p:blipFill>
        <p:spPr>
          <a:xfrm>
            <a:off x="6910685" y="2023210"/>
            <a:ext cx="4608513" cy="494650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99456" y="1772816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困   难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99455" y="2526358"/>
            <a:ext cx="7343699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对方看不到需求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对方不认同我方的方案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对方认为价格太贵或不接受某些条款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12892" b="3646"/>
          <a:stretch>
            <a:fillRect/>
          </a:stretch>
        </p:blipFill>
        <p:spPr>
          <a:xfrm>
            <a:off x="7032104" y="1211605"/>
            <a:ext cx="4104456" cy="5336609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99456" y="1188735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解 决 方 法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99455" y="1942277"/>
            <a:ext cx="4320481" cy="48936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从掌握的客户资料入手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从新考虑谁是决策人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何时做出决定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我方能够帮什么忙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将共同利益放在分歧之前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再寻找共同利益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zh-CN" altLang="en-US" sz="240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明确需求的标准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3" b="23684"/>
          <a:stretch>
            <a:fillRect/>
          </a:stretch>
        </p:blipFill>
        <p:spPr>
          <a:xfrm>
            <a:off x="2267818" y="2923456"/>
            <a:ext cx="7797329" cy="396044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521112" y="1202295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让价的目的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82590" y="1945571"/>
            <a:ext cx="7850399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降低对方的心理期望，让对方珍视你的让步值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"/>
          <a:stretch>
            <a:fillRect/>
          </a:stretch>
        </p:blipFill>
        <p:spPr>
          <a:xfrm>
            <a:off x="6888088" y="1052736"/>
            <a:ext cx="4464496" cy="5616624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631504" y="127742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达 成 协 议 阶 段 应 注 意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52424" y="2060848"/>
            <a:ext cx="7850399" cy="347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在 谈 判 尾 声 不 能 有 大 的 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或 单 方 面 的 让 步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认 真 回 顾 双 方 达 成 的 协 议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澄 清 所 有 模 棱 两 可 的 事， 减 少 误 会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避 免 时 间 不 够 带 来 的 被 动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" r="64438" b="20743"/>
          <a:stretch>
            <a:fillRect/>
          </a:stretch>
        </p:blipFill>
        <p:spPr>
          <a:xfrm>
            <a:off x="6744072" y="1988840"/>
            <a:ext cx="4032448" cy="4392488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631504" y="127742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达 成 协 议 阶 段 的 目 的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12033" y="2268485"/>
            <a:ext cx="4930676" cy="2769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达 成 具 体 的 行 动 方 案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促 成 对 方 做 出 决 定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使 对 方 消 除 不 必 马 上 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 做 决 定 的 想 法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312071"/>
            <a:ext cx="4248472" cy="554644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631504" y="1277420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困    难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12033" y="2268485"/>
            <a:ext cx="4930676" cy="27699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最 后 谈 判 破 裂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内 部 态 度 不 统 一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权 力 的 局 限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决 策 人 的 个 人 风 险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商务谈判三步曲 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83432" y="1340768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一、申明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价值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6390" y="2060848"/>
            <a:ext cx="10428202" cy="439248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此</a:t>
            </a:r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阶段为谈判的初级阶段，谈判双方彼此应充分沟通各自的利益需要，申明能够满足对方需要的方法与优势所在</a:t>
            </a:r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en-US" altLang="zh-CN" sz="2400" b="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此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阶段的关键步骤是弄清对方的真正需求</a:t>
            </a:r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，因此其主要的技巧就是多向对方提出问题，探询对方的实际需要</a:t>
            </a:r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；</a:t>
            </a:r>
            <a:endParaRPr lang="en-US" altLang="zh-CN" sz="2400" b="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en-US" altLang="zh-CN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en-US" altLang="zh-CN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</a:t>
            </a:r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与此同时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也要根据情况申明我方的利益所在。</a:t>
            </a:r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因为你越了解对方的真正实际需求，越能够知道如何才能满足对方的需求；同时对方知道了你的利益所在，才能满足你的需求</a:t>
            </a:r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>
            <a:fillRect/>
          </a:stretch>
        </p:blipFill>
        <p:spPr>
          <a:xfrm>
            <a:off x="-89718" y="2011241"/>
            <a:ext cx="6611516" cy="486618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谈判的过程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5879975" y="1423895"/>
            <a:ext cx="4924153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     策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873452" y="2147788"/>
            <a:ext cx="4930676" cy="1288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总 结 以 前 所 做 出 的 决 定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 建 立 良 好 的 气 氛</a:t>
            </a:r>
            <a:endParaRPr lang="zh-CN" altLang="en-US" dirty="0"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79976" y="3436731"/>
            <a:ext cx="3240360" cy="1953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提 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问	 聆 </a:t>
            </a: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听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澄 清	 呈 现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ctr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证 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明	 说 服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3872" y="5468699"/>
            <a:ext cx="5249835" cy="581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注 意 态 度 和 感 情 的 影 响 因 素</a:t>
            </a:r>
            <a:endParaRPr lang="zh-CN" altLang="en-US" sz="24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0" y="0"/>
            <a:ext cx="11521280" cy="66421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63552" y="3130174"/>
            <a:ext cx="8424936" cy="316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好的谈判只是合作的开始，所以双方的收益才使谈判最大的成果！</a:t>
            </a:r>
            <a:endParaRPr lang="zh-CN" altLang="en-US" sz="400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感谢大家的参与。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商务谈判三步曲 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83432" y="1340768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二</a:t>
            </a:r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创造价值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6390" y="2060848"/>
            <a:ext cx="10428202" cy="439248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 此</a:t>
            </a:r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阶段为谈判的中级阶段，双方彼此沟通，往往申明了各自的利益所在，了解了对方的实际需要。但是，以此达成的协议并不一定对双方都是利益最大化。也就是，利益在此往往不能有效地达到平衡。即使达到了平衡，此协议也可能并不是最佳方案</a:t>
            </a:r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en-US" altLang="zh-CN" sz="2400" b="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en-US" altLang="zh-CN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en-US" altLang="zh-CN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</a:t>
            </a:r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因此</a:t>
            </a:r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，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谈判中双方需要想方设法去寻求更佳的方案，为谈判双方找到最大的利益，这一步骤就是创造价值</a:t>
            </a:r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。创造价值的阶段，往往是商务谈判最容易忽略的阶段。 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商务谈判三步曲 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83432" y="1340768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三</a:t>
            </a:r>
            <a:r>
              <a:rPr lang="zh-CN" altLang="en-US" sz="24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克服障碍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6390" y="2060848"/>
            <a:ext cx="10428202" cy="4392488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此</a:t>
            </a:r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阶段往往是谈判的攻坚阶段。谈判的障碍一般来自于两个方面</a:t>
            </a:r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：</a:t>
            </a:r>
            <a:endParaRPr lang="en-US" altLang="zh-CN" sz="2400" b="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</a:t>
            </a:r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个是谈判双方彼此利益存在冲突</a:t>
            </a:r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；</a:t>
            </a:r>
            <a:endParaRPr lang="en-US" altLang="zh-CN" sz="2400" dirty="0" smtClean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</a:t>
            </a:r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另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一个是谈判者自身在决策程序上存在障碍</a:t>
            </a:r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。</a:t>
            </a:r>
            <a:endParaRPr lang="en-US" altLang="zh-CN" sz="2400" b="0" dirty="0" smtClean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  <a:p>
            <a:pPr algn="l"/>
            <a:r>
              <a:rPr lang="en-US" altLang="zh-CN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</a:t>
            </a:r>
            <a:r>
              <a:rPr lang="en-US" altLang="zh-CN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        </a:t>
            </a:r>
            <a:r>
              <a:rPr lang="zh-CN" altLang="en-US" sz="2400" b="0" dirty="0" smtClean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前</a:t>
            </a:r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一种障碍是需要双方按照公平合理的客观原则来协调利益；后者就需要谈判无障碍的一方主动去帮助另一方顺利决策。 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商务谈判的中最重要的八点</a:t>
            </a:r>
            <a:endParaRPr lang="zh-CN" altLang="en-US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63056" y="1530839"/>
            <a:ext cx="34563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、需求（</a:t>
            </a:r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need</a:t>
            </a:r>
            <a:r>
              <a: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33035" y="2564904"/>
            <a:ext cx="5963706" cy="2664296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 fontScale="97500"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600" b="1">
                <a:latin typeface="楷体_GB2312" pitchFamily="49" charset="-122"/>
                <a:ea typeface="楷体_GB2312" pitchFamily="49" charset="-122"/>
                <a:cs typeface="+mj-cs"/>
              </a:defRPr>
            </a:lvl1pPr>
          </a:lstStyle>
          <a:p>
            <a:pPr algn="l"/>
            <a:r>
              <a:rPr lang="zh-CN" altLang="en-US" sz="2400" b="0" dirty="0"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对于买卖双方来说，谁的需求更强烈一些？如果买方的需要较多，卖方就拥有相对较强的谈判力，你越希望卖出你的产品，买方就拥有较强的谈判力。</a:t>
            </a:r>
            <a:endParaRPr lang="zh-CN" altLang="en-US" sz="2400" b="0" dirty="0"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" y="1052736"/>
            <a:ext cx="6101731" cy="535517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ea typeface="微软雅黑" panose="020B0503020204020204" pitchFamily="34" charset="-122"/>
                <a:sym typeface="Impact" panose="020B0806030902050204" pitchFamily="34" charset="0"/>
              </a:rPr>
            </a:fld>
            <a:endParaRPr lang="zh-CN" altLang="en-US"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ISPRING_PRESENTATION_TITLE" val="商务谈判技巧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4718</Words>
  <Application>WPS 演示</Application>
  <PresentationFormat>宽屏</PresentationFormat>
  <Paragraphs>748</Paragraphs>
  <Slides>61</Slides>
  <Notes>61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2" baseType="lpstr">
      <vt:lpstr>Arial</vt:lpstr>
      <vt:lpstr>宋体</vt:lpstr>
      <vt:lpstr>Wingdings</vt:lpstr>
      <vt:lpstr>汉仪中秀体简</vt:lpstr>
      <vt:lpstr>Impact</vt:lpstr>
      <vt:lpstr>微软雅黑</vt:lpstr>
      <vt:lpstr>楷体_GB2312</vt:lpstr>
      <vt:lpstr>新宋体</vt:lpstr>
      <vt:lpstr>Arial Unicode MS</vt:lpstr>
      <vt:lpstr>Calibri</vt:lpstr>
      <vt:lpstr>Office 主题</vt:lpstr>
      <vt:lpstr>商务谈判技巧培训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商务谈判技巧</dc:title>
  <dc:creator>xuyang</dc:creator>
  <cp:lastModifiedBy>Struggle</cp:lastModifiedBy>
  <cp:revision>75</cp:revision>
  <dcterms:created xsi:type="dcterms:W3CDTF">2013-09-05T06:11:00Z</dcterms:created>
  <dcterms:modified xsi:type="dcterms:W3CDTF">2020-06-17T16:49:24Z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